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32"/>
  </p:notesMasterIdLst>
  <p:sldIdLst>
    <p:sldId id="256" r:id="rId2"/>
    <p:sldId id="257" r:id="rId3"/>
    <p:sldId id="372" r:id="rId4"/>
    <p:sldId id="382" r:id="rId5"/>
    <p:sldId id="279" r:id="rId6"/>
    <p:sldId id="280" r:id="rId7"/>
    <p:sldId id="281" r:id="rId8"/>
    <p:sldId id="282" r:id="rId9"/>
    <p:sldId id="283" r:id="rId10"/>
    <p:sldId id="284" r:id="rId11"/>
    <p:sldId id="285" r:id="rId12"/>
    <p:sldId id="344" r:id="rId13"/>
    <p:sldId id="291" r:id="rId14"/>
    <p:sldId id="292" r:id="rId15"/>
    <p:sldId id="293" r:id="rId16"/>
    <p:sldId id="294" r:id="rId17"/>
    <p:sldId id="295" r:id="rId18"/>
    <p:sldId id="296" r:id="rId19"/>
    <p:sldId id="297" r:id="rId20"/>
    <p:sldId id="298" r:id="rId21"/>
    <p:sldId id="299" r:id="rId22"/>
    <p:sldId id="386" r:id="rId23"/>
    <p:sldId id="300" r:id="rId24"/>
    <p:sldId id="383" r:id="rId25"/>
    <p:sldId id="385" r:id="rId26"/>
    <p:sldId id="378" r:id="rId27"/>
    <p:sldId id="379" r:id="rId28"/>
    <p:sldId id="380" r:id="rId29"/>
    <p:sldId id="381" r:id="rId30"/>
    <p:sldId id="370" r:id="rId31"/>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1" autoAdjust="0"/>
    <p:restoredTop sz="99167" autoAdjust="0"/>
  </p:normalViewPr>
  <p:slideViewPr>
    <p:cSldViewPr>
      <p:cViewPr varScale="1">
        <p:scale>
          <a:sx n="74" d="100"/>
          <a:sy n="74" d="100"/>
        </p:scale>
        <p:origin x="-93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273A7-9B37-442C-A517-B1B76CD4C652}" type="datetimeFigureOut">
              <a:rPr lang="es-MX" smtClean="0"/>
              <a:pPr/>
              <a:t>02/12/2010</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44EFF-F85C-478D-A949-8C9E08474B7A}" type="slidenum">
              <a:rPr lang="es-MX" smtClean="0"/>
              <a:pPr/>
              <a:t>‹Nº›</a:t>
            </a:fld>
            <a:endParaRPr lang="es-MX"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9444EFF-F85C-478D-A949-8C9E08474B7A}" type="slidenum">
              <a:rPr lang="es-MX" smtClean="0"/>
              <a:pPr/>
              <a:t>1</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09D9CEBE-44C1-4E70-A50A-A01DB0872752}" type="datetime1">
              <a:rPr lang="es-MX" smtClean="0"/>
              <a:pPr/>
              <a:t>02/12/2010</a:t>
            </a:fld>
            <a:endParaRPr lang="es-MX" dirty="0"/>
          </a:p>
        </p:txBody>
      </p:sp>
      <p:sp>
        <p:nvSpPr>
          <p:cNvPr id="17" name="16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8E7D8D15-0995-4287-80B8-13CDB68345C2}" type="slidenum">
              <a:rPr lang="es-MX" smtClean="0"/>
              <a:pPr/>
              <a:t>‹Nº›</a:t>
            </a:fld>
            <a:endParaRPr lang="es-MX"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03CC275-6132-4483-8F60-C46F23AF833E}"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D963C2-5155-4F87-8AD0-D2435D04F9DA}"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BBA76EC9-D053-4E02-B761-C6AB27EAC9ED}"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BFA07DC-D874-436F-A16E-3AFF4AFC04DE}" type="datetime1">
              <a:rPr lang="es-MX" smtClean="0"/>
              <a:pPr/>
              <a:t>02/12/2010</a:t>
            </a:fld>
            <a:endParaRPr lang="es-MX" dirty="0"/>
          </a:p>
        </p:txBody>
      </p:sp>
      <p:sp>
        <p:nvSpPr>
          <p:cNvPr id="5" name="4 Marcador de pie de página"/>
          <p:cNvSpPr>
            <a:spLocks noGrp="1"/>
          </p:cNvSpPr>
          <p:nvPr>
            <p:ph type="ftr" sz="quarter" idx="11"/>
          </p:nvPr>
        </p:nvSpPr>
        <p:spPr>
          <a:xfrm>
            <a:off x="800100" y="6172200"/>
            <a:ext cx="4000500" cy="457200"/>
          </a:xfrm>
        </p:spPr>
        <p:txBody>
          <a:bodyPr/>
          <a:lstStyle/>
          <a:p>
            <a:r>
              <a:rPr lang="es-MX" dirty="0" smtClean="0"/>
              <a:t>MEJORAMIENTO DE LA IMAGEN DEL RÍO SAN LUÍS</a:t>
            </a:r>
            <a:endParaRPr lang="es-MX"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07D7F49-B156-4C82-B16B-6E0C1C0FBC49}"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0A260D3-8918-424A-B11C-CEF6D7D854DC}" type="datetime1">
              <a:rPr lang="es-MX" smtClean="0"/>
              <a:pPr/>
              <a:t>02/12/2010</a:t>
            </a:fld>
            <a:endParaRPr lang="es-MX" dirty="0"/>
          </a:p>
        </p:txBody>
      </p:sp>
      <p:sp>
        <p:nvSpPr>
          <p:cNvPr id="8" name="7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9" name="8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2C2AFA2-A72E-4671-A6C5-4581E2704BB5}" type="datetime1">
              <a:rPr lang="es-MX" smtClean="0"/>
              <a:pPr/>
              <a:t>02/12/2010</a:t>
            </a:fld>
            <a:endParaRPr lang="es-MX" dirty="0"/>
          </a:p>
        </p:txBody>
      </p:sp>
      <p:sp>
        <p:nvSpPr>
          <p:cNvPr id="4" name="3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5" name="4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439D4D-8027-4044-87A2-BEAA43001CE0}" type="datetime1">
              <a:rPr lang="es-MX" smtClean="0"/>
              <a:pPr/>
              <a:t>02/12/2010</a:t>
            </a:fld>
            <a:endParaRPr lang="es-MX" dirty="0"/>
          </a:p>
        </p:txBody>
      </p:sp>
      <p:sp>
        <p:nvSpPr>
          <p:cNvPr id="3" name="2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6AE8ACF-75EC-4EE2-9E6C-E3A3A7A348E1}"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57C5970-CA95-47A3-AB31-B0A6C046C3C9}" type="datetime1">
              <a:rPr lang="es-MX" smtClean="0"/>
              <a:pPr/>
              <a:t>02/12/2010</a:t>
            </a:fld>
            <a:endParaRPr lang="es-MX" dirty="0"/>
          </a:p>
        </p:txBody>
      </p:sp>
      <p:sp>
        <p:nvSpPr>
          <p:cNvPr id="6" name="5 Marcador de pie de página"/>
          <p:cNvSpPr>
            <a:spLocks noGrp="1"/>
          </p:cNvSpPr>
          <p:nvPr>
            <p:ph type="ftr" sz="quarter" idx="11"/>
          </p:nvPr>
        </p:nvSpPr>
        <p:spPr>
          <a:xfrm>
            <a:off x="914400" y="6172200"/>
            <a:ext cx="3886200" cy="457200"/>
          </a:xfrm>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F8B6983-0508-406A-9A08-DF1055CE807B}" type="datetime1">
              <a:rPr lang="es-MX" smtClean="0"/>
              <a:pPr/>
              <a:t>02/12/2010</a:t>
            </a:fld>
            <a:endParaRPr lang="es-MX"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s-MX" dirty="0" smtClean="0"/>
              <a:t>MEJORAMIENTO DE LA IMAGEN DEL RÍO SAN LUÍS</a:t>
            </a:r>
            <a:endParaRPr lang="es-MX"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E7D8D15-0995-4287-80B8-13CDB68345C2}"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hyperlink" Target="http://www.facebook.com/photo.php?pid=444864&amp;id=100000195704430" TargetMode="External"/><Relationship Id="rId4" Type="http://schemas.openxmlformats.org/officeDocument/2006/relationships/image" Target="../media/image3.gif"/><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30.xml"/><Relationship Id="rId4" Type="http://schemas.openxmlformats.org/officeDocument/2006/relationships/slide" Target="slide4.xml"/><Relationship Id="rId9" Type="http://schemas.openxmlformats.org/officeDocument/2006/relationships/slide" Target="slide12.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hyperlink" Target="../../2%20(Cancha%20de%20Voleibo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0%20(Planta%20de%20Conjunto%20General)" TargetMode="Externa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5000">
              <a:schemeClr val="bg1">
                <a:tint val="78000"/>
                <a:satMod val="220000"/>
              </a:schemeClr>
            </a:gs>
            <a:gs pos="100000">
              <a:schemeClr val="bg1">
                <a:shade val="35000"/>
                <a:satMod val="155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3315" name="Picture 3" descr="C:\Users\ekt reyes federal\Pictures\IPN ESCUDOS\esia.gif"/>
          <p:cNvPicPr>
            <a:picLocks noChangeAspect="1" noChangeArrowheads="1"/>
          </p:cNvPicPr>
          <p:nvPr/>
        </p:nvPicPr>
        <p:blipFill>
          <a:blip r:embed="rId3" cstate="print"/>
          <a:srcRect/>
          <a:stretch>
            <a:fillRect/>
          </a:stretch>
        </p:blipFill>
        <p:spPr bwMode="auto">
          <a:xfrm>
            <a:off x="8172400" y="260648"/>
            <a:ext cx="648072" cy="950505"/>
          </a:xfrm>
          <a:prstGeom prst="rect">
            <a:avLst/>
          </a:prstGeom>
          <a:noFill/>
        </p:spPr>
      </p:pic>
      <p:sp>
        <p:nvSpPr>
          <p:cNvPr id="3" name="2 Subtítulo"/>
          <p:cNvSpPr>
            <a:spLocks noGrp="1"/>
          </p:cNvSpPr>
          <p:nvPr>
            <p:ph type="subTitle" idx="1"/>
          </p:nvPr>
        </p:nvSpPr>
        <p:spPr>
          <a:xfrm>
            <a:off x="179512" y="620688"/>
            <a:ext cx="8784976" cy="818680"/>
          </a:xfrm>
        </p:spPr>
        <p:txBody>
          <a:bodyPr>
            <a:noAutofit/>
          </a:bodyPr>
          <a:lstStyle/>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ESCUELA SUPERIOR DE INGENIERÍA Y ARQUITECTURA </a:t>
            </a:r>
          </a:p>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UNIDADES ZACATENCO Y TECAMACHALCO</a:t>
            </a:r>
            <a:endParaRPr lang="es-MX" sz="21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1 Título"/>
          <p:cNvSpPr>
            <a:spLocks noGrp="1"/>
          </p:cNvSpPr>
          <p:nvPr>
            <p:ph type="ctrTitle"/>
          </p:nvPr>
        </p:nvSpPr>
        <p:spPr>
          <a:xfrm>
            <a:off x="179512" y="188640"/>
            <a:ext cx="8784976" cy="504056"/>
          </a:xfrm>
        </p:spPr>
        <p:txBody>
          <a:bodyPr>
            <a:noAutofit/>
          </a:bodyPr>
          <a:lstStyle/>
          <a:p>
            <a:pPr algn="ct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INSTITUTO   POLITÉCNICO   NACIONAL</a:t>
            </a:r>
            <a:endParaRPr lang="es-MX" sz="32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pic>
        <p:nvPicPr>
          <p:cNvPr id="13314" name="Picture 2" descr="C:\Users\ekt reyes federal\Pictures\IPN ESCUDOS\IPNwdfa.gif"/>
          <p:cNvPicPr>
            <a:picLocks noChangeAspect="1" noChangeArrowheads="1"/>
          </p:cNvPicPr>
          <p:nvPr/>
        </p:nvPicPr>
        <p:blipFill>
          <a:blip r:embed="rId4" cstate="print"/>
          <a:srcRect/>
          <a:stretch>
            <a:fillRect/>
          </a:stretch>
        </p:blipFill>
        <p:spPr bwMode="auto">
          <a:xfrm>
            <a:off x="395536" y="188640"/>
            <a:ext cx="720080" cy="1056510"/>
          </a:xfrm>
          <a:prstGeom prst="rect">
            <a:avLst/>
          </a:prstGeom>
          <a:noFill/>
        </p:spPr>
      </p:pic>
      <p:pic>
        <p:nvPicPr>
          <p:cNvPr id="18" name="Picture 2" descr="C:\Users\ekt reyes federal\Pictures\TMV\ppyf.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9512" y="5445224"/>
            <a:ext cx="420067" cy="576064"/>
          </a:xfrm>
          <a:prstGeom prst="rect">
            <a:avLst/>
          </a:prstGeom>
          <a:noFill/>
        </p:spPr>
      </p:pic>
      <p:pic>
        <p:nvPicPr>
          <p:cNvPr id="19" name="Picture 2"/>
          <p:cNvPicPr>
            <a:picLocks noChangeAspect="1" noChangeArrowheads="1"/>
          </p:cNvPicPr>
          <p:nvPr/>
        </p:nvPicPr>
        <p:blipFill>
          <a:blip r:embed="rId6" cstate="print">
            <a:clrChange>
              <a:clrFrom>
                <a:srgbClr val="FFFFFD"/>
              </a:clrFrom>
              <a:clrTo>
                <a:srgbClr val="FFFFFD">
                  <a:alpha val="0"/>
                </a:srgbClr>
              </a:clrTo>
            </a:clrChange>
          </a:blip>
          <a:srcRect/>
          <a:stretch>
            <a:fillRect/>
          </a:stretch>
        </p:blipFill>
        <p:spPr bwMode="auto">
          <a:xfrm>
            <a:off x="179512" y="3429000"/>
            <a:ext cx="467544" cy="456000"/>
          </a:xfrm>
          <a:prstGeom prst="rect">
            <a:avLst/>
          </a:prstGeom>
          <a:noFill/>
          <a:ln w="9525">
            <a:noFill/>
            <a:miter lim="800000"/>
            <a:headEnd/>
            <a:tailEnd/>
          </a:ln>
        </p:spPr>
      </p:pic>
      <p:pic>
        <p:nvPicPr>
          <p:cNvPr id="20" name="Picture 3"/>
          <p:cNvPicPr>
            <a:picLocks noChangeAspect="1" noChangeArrowheads="1"/>
          </p:cNvPicPr>
          <p:nvPr/>
        </p:nvPicPr>
        <p:blipFill>
          <a:blip r:embed="rId7" cstate="print">
            <a:clrChange>
              <a:clrFrom>
                <a:srgbClr val="FFFFFD"/>
              </a:clrFrom>
              <a:clrTo>
                <a:srgbClr val="FFFFFD">
                  <a:alpha val="0"/>
                </a:srgbClr>
              </a:clrTo>
            </a:clrChange>
          </a:blip>
          <a:srcRect/>
          <a:stretch>
            <a:fillRect/>
          </a:stretch>
        </p:blipFill>
        <p:spPr bwMode="auto">
          <a:xfrm>
            <a:off x="179512" y="4437112"/>
            <a:ext cx="432048" cy="432048"/>
          </a:xfrm>
          <a:prstGeom prst="rect">
            <a:avLst/>
          </a:prstGeom>
          <a:noFill/>
          <a:ln w="9525">
            <a:noFill/>
            <a:miter lim="800000"/>
            <a:headEnd/>
            <a:tailEnd/>
          </a:ln>
        </p:spPr>
      </p:pic>
      <p:sp>
        <p:nvSpPr>
          <p:cNvPr id="24" name="2 Subtítulo"/>
          <p:cNvSpPr txBox="1">
            <a:spLocks/>
          </p:cNvSpPr>
          <p:nvPr/>
        </p:nvSpPr>
        <p:spPr>
          <a:xfrm>
            <a:off x="1295128" y="2420888"/>
            <a:ext cx="7848872" cy="576064"/>
          </a:xfrm>
          <a:prstGeom prst="rect">
            <a:avLst/>
          </a:prstGeom>
        </p:spPr>
        <p:txBody>
          <a:bodyPr vert="horz" anchor="t">
            <a:normAutofit fontScale="77500" lnSpcReduction="20000"/>
          </a:bodyPr>
          <a:lstStyle/>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METODOLOGÍA PARA EL MEJORAMIENTO DE </a:t>
            </a:r>
          </a:p>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LA IMAGEN URBANA </a:t>
            </a:r>
            <a:r>
              <a:rPr lang="es-MX"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rPr>
              <a:t>DEL RÍO SAN LUIS</a:t>
            </a:r>
            <a:endParaRPr kumimoji="0" lang="es-MX" sz="24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endParaRPr>
          </a:p>
        </p:txBody>
      </p:sp>
      <p:pic>
        <p:nvPicPr>
          <p:cNvPr id="25" name="24 Imagen" descr="http://www.ipn.mx/wps/wcm/connect/D3F92E804A89447FA7AAA70720ABBCD/PLANASSZEBEA50.JPG?MOD=AJPERES&amp;CACHEID=d3f92e804a89447fa7aaa70720abbcde"/>
          <p:cNvPicPr/>
          <p:nvPr/>
        </p:nvPicPr>
        <p:blipFill>
          <a:blip r:embed="rId8" cstate="print">
            <a:clrChange>
              <a:clrFrom>
                <a:srgbClr val="FFFFFF"/>
              </a:clrFrom>
              <a:clrTo>
                <a:srgbClr val="FFFFFF">
                  <a:alpha val="0"/>
                </a:srgbClr>
              </a:clrTo>
            </a:clrChange>
          </a:blip>
          <a:srcRect/>
          <a:stretch>
            <a:fillRect/>
          </a:stretch>
        </p:blipFill>
        <p:spPr bwMode="auto">
          <a:xfrm>
            <a:off x="179512" y="2348880"/>
            <a:ext cx="1152128" cy="648072"/>
          </a:xfrm>
          <a:prstGeom prst="rect">
            <a:avLst/>
          </a:prstGeom>
          <a:noFill/>
          <a:ln w="9525">
            <a:noFill/>
            <a:miter lim="800000"/>
            <a:headEnd/>
            <a:tailEnd/>
          </a:ln>
        </p:spPr>
      </p:pic>
      <p:sp>
        <p:nvSpPr>
          <p:cNvPr id="26" name="2 Subtítulo"/>
          <p:cNvSpPr txBox="1">
            <a:spLocks/>
          </p:cNvSpPr>
          <p:nvPr/>
        </p:nvSpPr>
        <p:spPr>
          <a:xfrm>
            <a:off x="1295128" y="2060848"/>
            <a:ext cx="7848872" cy="432048"/>
          </a:xfrm>
          <a:prstGeom prst="rect">
            <a:avLst/>
          </a:prstGeom>
        </p:spPr>
        <p:txBody>
          <a:bodyPr vert="horz" anchor="t">
            <a:noAutofit/>
          </a:bodyPr>
          <a:lstStyle/>
          <a:p>
            <a:pPr marR="36576" lvl="0" algn="ctr">
              <a:buClr>
                <a:schemeClr val="accent1"/>
              </a:buClr>
              <a:buSzPct val="80000"/>
              <a:defRPr/>
            </a:pPr>
            <a:r>
              <a:rPr lang="es-ES"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PROGRAMA  DE  SERVICIO  SOCIAL  PARA  LA  ATENCIÓN  A  COMUNIDADES  MARGINADAS  (</a:t>
            </a:r>
            <a:r>
              <a:rPr lang="es-MX"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PLANASSZE)</a:t>
            </a:r>
            <a:endParaRPr lang="es-MX" sz="1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endParaRPr>
          </a:p>
        </p:txBody>
      </p:sp>
      <p:pic>
        <p:nvPicPr>
          <p:cNvPr id="27" name="26 Imagen" descr="Escudo de Municipio de San Luis de la Paz"/>
          <p:cNvPicPr/>
          <p:nvPr/>
        </p:nvPicPr>
        <p:blipFill>
          <a:blip r:embed="rId9" cstate="print"/>
          <a:stretch>
            <a:fillRect/>
          </a:stretch>
        </p:blipFill>
        <p:spPr bwMode="auto">
          <a:xfrm>
            <a:off x="395536" y="1556792"/>
            <a:ext cx="720080" cy="720080"/>
          </a:xfrm>
          <a:prstGeom prst="rect">
            <a:avLst/>
          </a:prstGeom>
          <a:noFill/>
          <a:ln>
            <a:noFill/>
          </a:ln>
          <a:effectLst>
            <a:softEdge rad="63500"/>
          </a:effectLst>
        </p:spPr>
      </p:pic>
      <p:sp>
        <p:nvSpPr>
          <p:cNvPr id="28" name="1 Título"/>
          <p:cNvSpPr txBox="1">
            <a:spLocks/>
          </p:cNvSpPr>
          <p:nvPr/>
        </p:nvSpPr>
        <p:spPr>
          <a:xfrm>
            <a:off x="1331640" y="1556792"/>
            <a:ext cx="7632848" cy="504056"/>
          </a:xfrm>
          <a:prstGeom prst="rect">
            <a:avLst/>
          </a:prstGeom>
        </p:spPr>
        <p:txBody>
          <a:bodyPr bIns="9144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3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rPr>
              <a:t>MUNICIPIO DE SAN LUIS DE LA PAZ, GUANAJUATO</a:t>
            </a:r>
            <a:endParaRPr kumimoji="0" lang="es-MX" sz="2200" b="1" i="0" u="none" strike="noStrike" kern="1200" cap="none" spc="3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endParaRPr>
          </a:p>
        </p:txBody>
      </p:sp>
      <p:pic>
        <p:nvPicPr>
          <p:cNvPr id="29" name="Picture 2" descr="http://sphotos.ak.fbcdn.net/hphotos-ak-ash2/hs039.ash2/35333_145003768849479_100000195704430_444863_6562379_n.jpg">
            <a:hlinkClick r:id="rId10"/>
          </p:cNvPr>
          <p:cNvPicPr>
            <a:picLocks noChangeAspect="1" noChangeArrowheads="1"/>
          </p:cNvPicPr>
          <p:nvPr/>
        </p:nvPicPr>
        <p:blipFill>
          <a:blip r:embed="rId11" cstate="print"/>
          <a:stretch>
            <a:fillRect/>
          </a:stretch>
        </p:blipFill>
        <p:spPr bwMode="auto">
          <a:xfrm>
            <a:off x="4860032" y="3284984"/>
            <a:ext cx="3960440" cy="2808312"/>
          </a:xfrm>
          <a:prstGeom prst="rect">
            <a:avLst/>
          </a:prstGeom>
          <a:ln>
            <a:noFill/>
          </a:ln>
          <a:effectLst>
            <a:outerShdw blurRad="292100" dist="139700" dir="2700000" algn="tl" rotWithShape="0">
              <a:srgbClr val="333333">
                <a:alpha val="65000"/>
              </a:srgbClr>
            </a:outerShdw>
          </a:effectLst>
        </p:spPr>
      </p:pic>
      <p:grpSp>
        <p:nvGrpSpPr>
          <p:cNvPr id="30" name="29 Grupo"/>
          <p:cNvGrpSpPr/>
          <p:nvPr/>
        </p:nvGrpSpPr>
        <p:grpSpPr>
          <a:xfrm>
            <a:off x="755576" y="3140968"/>
            <a:ext cx="4392488" cy="3528390"/>
            <a:chOff x="935026" y="4005064"/>
            <a:chExt cx="3504209" cy="2160239"/>
          </a:xfrm>
        </p:grpSpPr>
        <p:sp>
          <p:nvSpPr>
            <p:cNvPr id="31" name="2 Subtítulo"/>
            <p:cNvSpPr txBox="1">
              <a:spLocks/>
            </p:cNvSpPr>
            <p:nvPr/>
          </p:nvSpPr>
          <p:spPr>
            <a:xfrm>
              <a:off x="988936" y="5459919"/>
              <a:ext cx="3450299" cy="705384"/>
            </a:xfrm>
            <a:prstGeom prst="rect">
              <a:avLst/>
            </a:prstGeom>
          </p:spPr>
          <p:txBody>
            <a:bodyPr vert="horz" anchor="t">
              <a:noAutofit/>
            </a:bodyPr>
            <a:lstStyle/>
            <a:p>
              <a:pPr marR="36576" lvl="0">
                <a:buClr>
                  <a:schemeClr val="accent1"/>
                </a:buClr>
                <a:buSzPct val="80000"/>
              </a:pPr>
              <a:r>
                <a:rPr lang="es-ES" sz="1000" b="1" cap="small" dirty="0" smtClean="0">
                  <a:solidFill>
                    <a:schemeClr val="bg2"/>
                  </a:solidFill>
                </a:rPr>
                <a:t> Brigadistas :</a:t>
              </a:r>
              <a:endParaRPr lang="es-MX" sz="1000" b="1" cap="small" dirty="0" smtClean="0">
                <a:solidFill>
                  <a:schemeClr val="bg2"/>
                </a:solidFill>
              </a:endParaRPr>
            </a:p>
            <a:p>
              <a:pPr marR="36576" lvl="0" algn="ctr">
                <a:buClr>
                  <a:schemeClr val="accent1"/>
                </a:buClr>
                <a:buSzPct val="80000"/>
                <a:buFont typeface="Webdings" pitchFamily="18" charset="2"/>
                <a:buChar char=""/>
              </a:pPr>
              <a:r>
                <a:rPr lang="es-MX" sz="1000" b="1" cap="small" dirty="0" smtClean="0">
                  <a:solidFill>
                    <a:schemeClr val="bg2"/>
                  </a:solidFill>
                </a:rPr>
                <a:t>  Barbosa Moreno Ana Karen	Ing. Civil        2007310085</a:t>
              </a:r>
            </a:p>
            <a:p>
              <a:pPr marR="36576" algn="ctr">
                <a:buClr>
                  <a:schemeClr val="accent1"/>
                </a:buClr>
                <a:buSzPct val="80000"/>
                <a:buFont typeface="Webdings" pitchFamily="18" charset="2"/>
                <a:buChar char=""/>
              </a:pPr>
              <a:r>
                <a:rPr lang="es-MX" sz="1000" b="1" cap="small" dirty="0" smtClean="0">
                  <a:solidFill>
                    <a:schemeClr val="bg2"/>
                  </a:solidFill>
                </a:rPr>
                <a:t>  Becerril Ocampo Leslie Paola	Ing. Arq.        2007380063</a:t>
              </a:r>
            </a:p>
            <a:p>
              <a:pPr marR="36576" lvl="0" algn="ctr">
                <a:buClr>
                  <a:schemeClr val="accent1"/>
                </a:buClr>
                <a:buSzPct val="80000"/>
                <a:buFont typeface="Webdings" pitchFamily="18" charset="2"/>
                <a:buChar char=""/>
              </a:pPr>
              <a:r>
                <a:rPr lang="es-MX" sz="1000" b="1" cap="small" dirty="0" smtClean="0">
                  <a:solidFill>
                    <a:schemeClr val="bg2"/>
                  </a:solidFill>
                </a:rPr>
                <a:t>  Díaz Pérez Gerardo Eleazar	Ing. Civil        2007311240</a:t>
              </a:r>
            </a:p>
            <a:p>
              <a:pPr marR="36576" algn="ctr">
                <a:buClr>
                  <a:schemeClr val="accent1"/>
                </a:buClr>
                <a:buSzPct val="80000"/>
                <a:buFont typeface="Webdings" pitchFamily="18" charset="2"/>
                <a:buChar char=""/>
                <a:defRPr/>
              </a:pPr>
              <a:r>
                <a:rPr kumimoji="0" lang="es-MX" sz="1000" b="1" i="0" u="none" strike="noStrike" kern="1200" cap="small" normalizeH="0" noProof="0" dirty="0" smtClean="0">
                  <a:solidFill>
                    <a:schemeClr val="bg2"/>
                  </a:solidFill>
                  <a:uLnTx/>
                  <a:uFillTx/>
                  <a:latin typeface="+mn-lt"/>
                  <a:ea typeface="+mn-ea"/>
                  <a:cs typeface="+mn-cs"/>
                </a:rPr>
                <a:t>   </a:t>
              </a:r>
              <a:r>
                <a:rPr kumimoji="0" lang="es-MX" sz="1000" b="1" i="0" u="none" strike="noStrike" kern="1200" cap="small" normalizeH="0" baseline="0" noProof="0" dirty="0" smtClean="0">
                  <a:solidFill>
                    <a:schemeClr val="bg2"/>
                  </a:solidFill>
                  <a:uLnTx/>
                  <a:uFillTx/>
                  <a:latin typeface="+mn-lt"/>
                  <a:ea typeface="+mn-ea"/>
                  <a:cs typeface="+mn-cs"/>
                </a:rPr>
                <a:t>López Villanueva Marco Polo</a:t>
              </a:r>
              <a:r>
                <a:rPr lang="es-MX" sz="1000" b="1" cap="small" dirty="0" smtClean="0">
                  <a:solidFill>
                    <a:schemeClr val="bg2"/>
                  </a:solidFill>
                </a:rPr>
                <a:t>	Ing. Civil        2007310593</a:t>
              </a:r>
              <a:endParaRPr kumimoji="0" lang="es-MX" sz="1000" b="1" i="0" u="none" strike="noStrike" kern="1200" cap="small" normalizeH="0" noProof="0" dirty="0" smtClean="0">
                <a:solidFill>
                  <a:schemeClr val="bg2"/>
                </a:solidFill>
                <a:uLnTx/>
                <a:uFillTx/>
                <a:latin typeface="+mn-lt"/>
                <a:ea typeface="+mn-ea"/>
                <a:cs typeface="+mn-cs"/>
              </a:endParaRPr>
            </a:p>
            <a:p>
              <a:pPr marR="36576" lvl="0" algn="ctr">
                <a:buClr>
                  <a:schemeClr val="accent1"/>
                </a:buClr>
                <a:buSzPct val="80000"/>
                <a:buFont typeface="Webdings" pitchFamily="18" charset="2"/>
                <a:buChar char=""/>
                <a:defRPr/>
              </a:pPr>
              <a:r>
                <a:rPr lang="es-MX" sz="1000" b="1" cap="small" dirty="0" smtClean="0">
                  <a:solidFill>
                    <a:schemeClr val="bg2"/>
                  </a:solidFill>
                </a:rPr>
                <a:t>   Ortega Magaña José Ángel	Ing. Civil        2007310771</a:t>
              </a:r>
              <a:endParaRPr kumimoji="0" lang="es-MX" sz="1000" b="1" i="0" u="none" strike="noStrike" kern="1200" cap="small" normalizeH="0" noProof="0" dirty="0" smtClean="0">
                <a:solidFill>
                  <a:schemeClr val="bg2"/>
                </a:solidFill>
                <a:uLnTx/>
                <a:uFillTx/>
                <a:latin typeface="+mn-lt"/>
                <a:ea typeface="+mn-ea"/>
                <a:cs typeface="+mn-cs"/>
              </a:endParaRPr>
            </a:p>
            <a:p>
              <a:pPr marR="36576" algn="ctr">
                <a:buClr>
                  <a:schemeClr val="accent1"/>
                </a:buClr>
                <a:buSzPct val="80000"/>
                <a:buFont typeface="Webdings" pitchFamily="18" charset="2"/>
                <a:buChar char=""/>
                <a:defRPr/>
              </a:pPr>
              <a:r>
                <a:rPr lang="es-MX" sz="1000" b="1" cap="small" dirty="0" smtClean="0">
                  <a:solidFill>
                    <a:schemeClr val="bg2"/>
                  </a:solidFill>
                </a:rPr>
                <a:t>   Ponce Arreola Eder	Ing. Arq.        2007380525</a:t>
              </a:r>
              <a:endParaRPr kumimoji="0" lang="es-MX" sz="1000" b="1" i="0" u="none" strike="noStrike" kern="1200" cap="small" normalizeH="0" baseline="0" noProof="0" dirty="0">
                <a:uLnTx/>
                <a:uFillTx/>
                <a:latin typeface="+mn-lt"/>
                <a:ea typeface="+mn-ea"/>
                <a:cs typeface="+mn-cs"/>
              </a:endParaRPr>
            </a:p>
          </p:txBody>
        </p:sp>
        <p:sp>
          <p:nvSpPr>
            <p:cNvPr id="32" name="2 Subtítulo"/>
            <p:cNvSpPr txBox="1">
              <a:spLocks/>
            </p:cNvSpPr>
            <p:nvPr/>
          </p:nvSpPr>
          <p:spPr>
            <a:xfrm>
              <a:off x="935026" y="4005064"/>
              <a:ext cx="3399342" cy="1498942"/>
            </a:xfrm>
            <a:prstGeom prst="rect">
              <a:avLst/>
            </a:prstGeom>
          </p:spPr>
          <p:txBody>
            <a:bodyPr vert="horz" anchor="t">
              <a:noAutofit/>
            </a:bodyPr>
            <a:lstStyle/>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Director De Egresados y Servicio Social: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Reynold Ramón Farrera Rebollo</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La División De Servicio Social:</a:t>
              </a:r>
              <a:r>
                <a:rPr lang="es-MX" sz="1200" b="1" cap="small" dirty="0" smtClean="0">
                  <a:solidFill>
                    <a:schemeClr val="bg2"/>
                  </a:solidFill>
                </a:rPr>
                <a:t>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Omar Hernández  Montes</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Responsable Del Área De Gestión De Proyectos De Desarrollo Social: </a:t>
              </a:r>
            </a:p>
            <a:p>
              <a:pPr marR="36576" indent="0" fontAlgn="auto">
                <a:spcBef>
                  <a:spcPts val="0"/>
                </a:spcBef>
                <a:spcAft>
                  <a:spcPts val="0"/>
                </a:spcAft>
                <a:buClr>
                  <a:schemeClr val="accent1"/>
                </a:buClr>
                <a:buSzPct val="80000"/>
                <a:buFont typeface="Wingdings 2"/>
                <a:buNone/>
                <a:tabLst/>
                <a:defRPr/>
              </a:pPr>
              <a:r>
                <a:rPr lang="es-MX" sz="1100" b="1" cap="small" dirty="0" smtClean="0">
                  <a:solidFill>
                    <a:schemeClr val="bg2"/>
                  </a:solidFill>
                </a:rPr>
                <a:t>	</a:t>
              </a:r>
              <a:r>
                <a:rPr lang="es-MX" sz="1200" b="1" cap="small" dirty="0" smtClean="0">
                  <a:solidFill>
                    <a:schemeClr val="bg2"/>
                  </a:solidFill>
                </a:rPr>
                <a:t>Antrop. José Pedro Chávez Bernal</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Planassze:</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Biól. Sergio Arturo Murillo Jiménez</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Revisaron:</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	</a:t>
              </a:r>
              <a:r>
                <a:rPr lang="es-MX" sz="1200" b="1" cap="small" dirty="0" smtClean="0">
                  <a:solidFill>
                    <a:schemeClr val="bg2"/>
                  </a:solidFill>
                </a:rPr>
                <a:t>Ing. Roberto Bobadilla Oliva</a:t>
              </a:r>
            </a:p>
            <a:p>
              <a:pPr marR="36576" indent="0" fontAlgn="auto">
                <a:spcBef>
                  <a:spcPts val="0"/>
                </a:spcBef>
                <a:spcAft>
                  <a:spcPts val="0"/>
                </a:spcAft>
                <a:buClr>
                  <a:schemeClr val="accent1"/>
                </a:buClr>
                <a:buSzPct val="80000"/>
                <a:buFont typeface="Wingdings 2"/>
                <a:buNone/>
                <a:tabLst/>
                <a:defRPr/>
              </a:pPr>
              <a:r>
                <a:rPr lang="es-MX" sz="1200" b="1" cap="small" dirty="0" smtClean="0">
                  <a:solidFill>
                    <a:schemeClr val="bg2"/>
                  </a:solidFill>
                </a:rPr>
                <a:t>	Ing. Pedro Fernández Vargas</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Coordinador:</a:t>
              </a:r>
              <a:endParaRPr lang="es-MX" sz="14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600" b="1" cap="small" dirty="0" smtClean="0">
                  <a:solidFill>
                    <a:schemeClr val="bg2"/>
                  </a:solidFill>
                </a:rPr>
                <a:t>	</a:t>
              </a:r>
              <a:r>
                <a:rPr lang="es-MX" sz="1200" b="1" cap="small" dirty="0" smtClean="0">
                  <a:solidFill>
                    <a:schemeClr val="bg2"/>
                  </a:solidFill>
                </a:rPr>
                <a:t>Med. Cir. Leonardo Ramírez Damián</a:t>
              </a:r>
              <a:endParaRPr kumimoji="0" lang="es-MX" sz="1300" b="1" i="0" u="none" strike="noStrike" kern="1200" cap="small" normalizeH="0" noProof="0" dirty="0" smtClean="0">
                <a:uLnTx/>
                <a:uFillTx/>
                <a:latin typeface="+mn-lt"/>
                <a:ea typeface="+mn-ea"/>
                <a:cs typeface="+mn-cs"/>
              </a:endParaRPr>
            </a:p>
            <a:p>
              <a:pPr marL="0" marR="36576" lvl="0" indent="0" defTabSz="914400" rtl="0" eaLnBrk="1" fontAlgn="auto" latinLnBrk="0" hangingPunct="1">
                <a:spcBef>
                  <a:spcPts val="0"/>
                </a:spcBef>
                <a:spcAft>
                  <a:spcPts val="0"/>
                </a:spcAft>
                <a:buClr>
                  <a:schemeClr val="accent1"/>
                </a:buClr>
                <a:buSzPct val="80000"/>
                <a:buFont typeface="Wingdings 2"/>
                <a:buNone/>
                <a:tabLst/>
                <a:defRPr/>
              </a:pPr>
              <a:endParaRPr kumimoji="0" lang="es-MX" sz="1200" b="1" i="0" u="none" strike="noStrike" kern="1200" cap="small" normalizeH="0" noProof="0" dirty="0">
                <a:uLnTx/>
                <a:uFillTx/>
                <a:latin typeface="+mn-lt"/>
                <a:ea typeface="+mn-ea"/>
                <a:cs typeface="+mn-cs"/>
              </a:endParaRPr>
            </a:p>
          </p:txBody>
        </p:sp>
      </p:grpSp>
      <p:sp>
        <p:nvSpPr>
          <p:cNvPr id="33" name="32 CuadroTexto"/>
          <p:cNvSpPr txBox="1"/>
          <p:nvPr/>
        </p:nvSpPr>
        <p:spPr>
          <a:xfrm>
            <a:off x="4860032" y="6237312"/>
            <a:ext cx="3960440" cy="400110"/>
          </a:xfrm>
          <a:prstGeom prst="rect">
            <a:avLst/>
          </a:prstGeom>
          <a:noFill/>
        </p:spPr>
        <p:txBody>
          <a:bodyPr wrap="square" rtlCol="0">
            <a:spAutoFit/>
          </a:bodyPr>
          <a:lstStyle/>
          <a:p>
            <a:pPr algn="ctr"/>
            <a:r>
              <a:rPr lang="es-MX" sz="2000" b="1" cap="small" spc="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Noviembre 2010</a:t>
            </a:r>
            <a:endParaRPr lang="es-MX" sz="2000" b="1" cap="small" spc="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2000"/>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33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315"/>
                                        </p:tgtEl>
                                        <p:attrNameLst>
                                          <p:attrName>style.visibility</p:attrName>
                                        </p:attrNameLst>
                                      </p:cBhvr>
                                      <p:to>
                                        <p:strVal val="visible"/>
                                      </p:to>
                                    </p:set>
                                  </p:childTnLst>
                                </p:cTn>
                              </p:par>
                              <p:par>
                                <p:cTn id="16" presetID="5"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1000"/>
                                        <p:tgtEl>
                                          <p:spTgt spid="3">
                                            <p:txEl>
                                              <p:pRg st="1" end="1"/>
                                            </p:txEl>
                                          </p:spTgt>
                                        </p:tgtEl>
                                      </p:cBhvr>
                                    </p:animEffect>
                                  </p:childTnLst>
                                </p:cTn>
                              </p:par>
                              <p:par>
                                <p:cTn id="19" presetID="39" presetClass="entr" presetSubtype="0" accel="10000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5" presetClass="entr" presetSubtype="1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heckerboard(across)">
                                      <p:cBhvr>
                                        <p:cTn id="40" dur="2000"/>
                                        <p:tgtEl>
                                          <p:spTgt spid="28"/>
                                        </p:tgtEl>
                                      </p:cBhvr>
                                    </p:animEffect>
                                  </p:childTnLst>
                                </p:cTn>
                              </p:par>
                            </p:childTnLst>
                          </p:cTn>
                        </p:par>
                        <p:par>
                          <p:cTn id="41" fill="hold">
                            <p:stCondLst>
                              <p:cond delay="5000"/>
                            </p:stCondLst>
                            <p:childTnLst>
                              <p:par>
                                <p:cTn id="42" presetID="22" presetClass="entr" presetSubtype="4"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par>
                          <p:cTn id="45" fill="hold">
                            <p:stCondLst>
                              <p:cond delay="5500"/>
                            </p:stCondLst>
                            <p:childTnLst>
                              <p:par>
                                <p:cTn id="46" presetID="3" presetClass="entr" presetSubtype="1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childTnLst>
                          </p:cTn>
                        </p:par>
                        <p:par>
                          <p:cTn id="49" fill="hold">
                            <p:stCondLst>
                              <p:cond delay="6000"/>
                            </p:stCondLst>
                            <p:childTnLst>
                              <p:par>
                                <p:cTn id="50" presetID="5" presetClass="entr" presetSubtype="1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1000"/>
                                        <p:tgtEl>
                                          <p:spTgt spid="26"/>
                                        </p:tgtEl>
                                      </p:cBhvr>
                                    </p:animEffect>
                                  </p:childTnLst>
                                </p:cTn>
                              </p:par>
                            </p:childTnLst>
                          </p:cTn>
                        </p:par>
                        <p:par>
                          <p:cTn id="53" fill="hold">
                            <p:stCondLst>
                              <p:cond delay="7000"/>
                            </p:stCondLst>
                            <p:childTnLst>
                              <p:par>
                                <p:cTn id="54" presetID="5" presetClass="entr" presetSubtype="1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2000"/>
                                        <p:tgtEl>
                                          <p:spTgt spid="24"/>
                                        </p:tgtEl>
                                      </p:cBhvr>
                                    </p:animEffect>
                                  </p:childTnLst>
                                </p:cTn>
                              </p:par>
                              <p:par>
                                <p:cTn id="57" presetID="9"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2000"/>
                                        <p:tgtEl>
                                          <p:spTgt spid="29"/>
                                        </p:tgtEl>
                                      </p:cBhvr>
                                    </p:animEffect>
                                  </p:childTnLst>
                                </p:cTn>
                              </p:par>
                            </p:childTnLst>
                          </p:cTn>
                        </p:par>
                        <p:par>
                          <p:cTn id="60" fill="hold">
                            <p:stCondLst>
                              <p:cond delay="9000"/>
                            </p:stCondLst>
                            <p:childTnLst>
                              <p:par>
                                <p:cTn id="61" presetID="14" presetClass="entr" presetSubtype="1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24" grpId="0"/>
      <p:bldP spid="26"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10</a:t>
            </a:fld>
            <a:endParaRPr lang="es-MX" dirty="0"/>
          </a:p>
        </p:txBody>
      </p:sp>
      <p:sp>
        <p:nvSpPr>
          <p:cNvPr id="10" name="9 CuadroTexto"/>
          <p:cNvSpPr txBox="1"/>
          <p:nvPr/>
        </p:nvSpPr>
        <p:spPr>
          <a:xfrm>
            <a:off x="1835696" y="6237312"/>
            <a:ext cx="5328592" cy="323165"/>
          </a:xfrm>
          <a:prstGeom prst="rect">
            <a:avLst/>
          </a:prstGeom>
          <a:noFill/>
        </p:spPr>
        <p:txBody>
          <a:bodyPr wrap="square" rtlCol="0">
            <a:spAutoFit/>
          </a:bodyPr>
          <a:lstStyle/>
          <a:p>
            <a:r>
              <a:rPr lang="es-MX" sz="1500" b="1" cap="small" dirty="0" smtClean="0">
                <a:solidFill>
                  <a:schemeClr val="bg2"/>
                </a:solidFill>
                <a:cs typeface="Times New Roman" pitchFamily="18" charset="0"/>
              </a:rPr>
              <a:t>3.   </a:t>
            </a:r>
            <a:r>
              <a:rPr lang="es-MX" sz="1500" b="1" cap="small" dirty="0" smtClean="0">
                <a:cs typeface="Times New Roman" pitchFamily="18" charset="0"/>
              </a:rPr>
              <a:t>Mapa de infraestructura de Riego en el Estado de Guanajuato</a:t>
            </a:r>
            <a:r>
              <a:rPr lang="es-MX" sz="1200" dirty="0" smtClean="0">
                <a:solidFill>
                  <a:srgbClr val="C00000"/>
                </a:solidFill>
                <a:latin typeface="Times New Roman" pitchFamily="18" charset="0"/>
                <a:cs typeface="Times New Roman" pitchFamily="18" charset="0"/>
              </a:rPr>
              <a:t>.</a:t>
            </a:r>
            <a:endParaRPr lang="es-MX" dirty="0"/>
          </a:p>
        </p:txBody>
      </p:sp>
      <p:pic>
        <p:nvPicPr>
          <p:cNvPr id="3074" name="Picture 2" descr="http://sda.guanajuato.gob.mx/img/mapa.jpg"/>
          <p:cNvPicPr>
            <a:picLocks noChangeAspect="1" noChangeArrowheads="1"/>
          </p:cNvPicPr>
          <p:nvPr/>
        </p:nvPicPr>
        <p:blipFill>
          <a:blip r:embed="rId2" cstate="print"/>
          <a:srcRect/>
          <a:stretch>
            <a:fillRect/>
          </a:stretch>
        </p:blipFill>
        <p:spPr bwMode="auto">
          <a:xfrm>
            <a:off x="1403648" y="1412776"/>
            <a:ext cx="5832648" cy="4774711"/>
          </a:xfrm>
          <a:prstGeom prst="rect">
            <a:avLst/>
          </a:prstGeom>
          <a:noFill/>
        </p:spPr>
      </p:pic>
      <p:sp>
        <p:nvSpPr>
          <p:cNvPr id="11" name="10 Título"/>
          <p:cNvSpPr>
            <a:spLocks noGrp="1"/>
          </p:cNvSpPr>
          <p:nvPr>
            <p:ph type="title"/>
          </p:nvPr>
        </p:nvSpPr>
        <p:spPr>
          <a:xfrm>
            <a:off x="179512" y="332656"/>
            <a:ext cx="8784976" cy="77809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INFRAESTRUCTURA DE RIEGO EN EL ESTADO DE GUANAJUATO</a:t>
            </a:r>
            <a:endParaRPr lang="es-MX" sz="2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1"/>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3074"/>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467544" y="1268760"/>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11</a:t>
            </a:fld>
            <a:endParaRPr lang="es-MX" dirty="0"/>
          </a:p>
        </p:txBody>
      </p:sp>
      <p:sp>
        <p:nvSpPr>
          <p:cNvPr id="10" name="9 CuadroTexto"/>
          <p:cNvSpPr txBox="1"/>
          <p:nvPr/>
        </p:nvSpPr>
        <p:spPr>
          <a:xfrm>
            <a:off x="1115616" y="6309320"/>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4.  </a:t>
            </a:r>
            <a:r>
              <a:rPr lang="es-MX" sz="1500" b="1" cap="small" dirty="0" smtClean="0">
                <a:cs typeface="Times New Roman" pitchFamily="18" charset="0"/>
              </a:rPr>
              <a:t>Mapa de infraestructura Turística en el Estado de Guanajuato</a:t>
            </a:r>
            <a:r>
              <a:rPr lang="es-MX" sz="1200" dirty="0" smtClean="0">
                <a:latin typeface="Times New Roman" pitchFamily="18" charset="0"/>
                <a:cs typeface="Times New Roman" pitchFamily="18" charset="0"/>
              </a:rPr>
              <a:t>.</a:t>
            </a:r>
            <a:endParaRPr lang="es-MX" dirty="0"/>
          </a:p>
        </p:txBody>
      </p:sp>
      <p:pic>
        <p:nvPicPr>
          <p:cNvPr id="27650" name="Picture 2" descr="D:\Desktop\mapa-gto.jpg"/>
          <p:cNvPicPr>
            <a:picLocks noChangeAspect="1" noChangeArrowheads="1"/>
          </p:cNvPicPr>
          <p:nvPr/>
        </p:nvPicPr>
        <p:blipFill>
          <a:blip r:embed="rId2" cstate="print"/>
          <a:srcRect/>
          <a:stretch>
            <a:fillRect/>
          </a:stretch>
        </p:blipFill>
        <p:spPr bwMode="auto">
          <a:xfrm>
            <a:off x="1115616" y="1412776"/>
            <a:ext cx="6840760" cy="4797695"/>
          </a:xfrm>
          <a:prstGeom prst="rect">
            <a:avLst/>
          </a:prstGeom>
          <a:noFill/>
        </p:spPr>
      </p:pic>
      <p:sp>
        <p:nvSpPr>
          <p:cNvPr id="9" name="8 Título"/>
          <p:cNvSpPr>
            <a:spLocks noGrp="1"/>
          </p:cNvSpPr>
          <p:nvPr>
            <p:ph type="title"/>
          </p:nvPr>
        </p:nvSpPr>
        <p:spPr>
          <a:xfrm>
            <a:off x="467544" y="332656"/>
            <a:ext cx="8136904" cy="99412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MAPA DE INFRAESTRUCTURA TURÍSTICA</a:t>
            </a:r>
            <a:b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b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EN EL ESTADO DE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p:cTn id="11" dur="500" fill="hold"/>
                                        <p:tgtEl>
                                          <p:spTgt spid="27650"/>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7650"/>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7650"/>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7650"/>
                                        </p:tgtEl>
                                        <p:attrNameLst>
                                          <p:attrName>ppt_y</p:attrName>
                                        </p:attrNameLst>
                                      </p:cBhvr>
                                      <p:tavLst>
                                        <p:tav tm="0">
                                          <p:val>
                                            <p:strVal val="#ppt_y"/>
                                          </p:val>
                                        </p:tav>
                                        <p:tav tm="100000">
                                          <p:val>
                                            <p:strVal val="#ppt_y"/>
                                          </p:val>
                                        </p:tav>
                                      </p:tavLst>
                                    </p:anim>
                                  </p:childTnLst>
                                </p:cTn>
                              </p:par>
                              <p:par>
                                <p:cTn id="15" presetID="39" presetClass="entr" presetSubtype="0" ac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par>
                                <p:cTn id="21" presetID="39" presetClass="entr" presetSubtype="0" ac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403648" y="5373216"/>
            <a:ext cx="6840760" cy="857250"/>
          </a:xfrm>
          <a:prstGeom prst="rect">
            <a:avLst/>
          </a:prstGeom>
        </p:spPr>
        <p:txBody>
          <a:bodyPr vert="horz"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CANCHA DE VOLEIBOL</a:t>
            </a:r>
            <a:r>
              <a:rPr kumimoji="0" lang="es-ES" sz="36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12</a:t>
            </a:fld>
            <a:endParaRPr lang="es-MX" dirty="0"/>
          </a:p>
        </p:txBody>
      </p:sp>
      <p:pic>
        <p:nvPicPr>
          <p:cNvPr id="1026" name="Picture 2"/>
          <p:cNvPicPr>
            <a:picLocks noChangeAspect="1" noChangeArrowheads="1"/>
          </p:cNvPicPr>
          <p:nvPr/>
        </p:nvPicPr>
        <p:blipFill>
          <a:blip r:embed="rId2" cstate="print"/>
          <a:srcRect l="45178" t="54450" r="35332" b="14366"/>
          <a:stretch>
            <a:fillRect/>
          </a:stretch>
        </p:blipFill>
        <p:spPr bwMode="auto">
          <a:xfrm>
            <a:off x="1763688" y="908720"/>
            <a:ext cx="5688632" cy="3891781"/>
          </a:xfrm>
          <a:prstGeom prst="round2SameRect">
            <a:avLst/>
          </a:prstGeom>
          <a:noFill/>
          <a:ln w="9525">
            <a:noFill/>
            <a:miter lim="800000"/>
            <a:headEnd/>
            <a:tailEnd/>
          </a:ln>
        </p:spPr>
      </p:pic>
      <p:pic>
        <p:nvPicPr>
          <p:cNvPr id="5" name="Picture 2"/>
          <p:cNvPicPr>
            <a:picLocks noChangeAspect="1" noChangeArrowheads="1"/>
          </p:cNvPicPr>
          <p:nvPr/>
        </p:nvPicPr>
        <p:blipFill>
          <a:blip r:embed="rId3" cstate="print">
            <a:clrChange>
              <a:clrFrom>
                <a:srgbClr val="FFFFFD"/>
              </a:clrFrom>
              <a:clrTo>
                <a:srgbClr val="FFFFFD">
                  <a:alpha val="0"/>
                </a:srgbClr>
              </a:clrTo>
            </a:clrChange>
          </a:blip>
          <a:srcRect/>
          <a:stretch>
            <a:fillRect/>
          </a:stretch>
        </p:blipFill>
        <p:spPr bwMode="auto">
          <a:xfrm>
            <a:off x="1187624" y="5301208"/>
            <a:ext cx="959803" cy="936104"/>
          </a:xfrm>
          <a:prstGeom prst="rect">
            <a:avLst/>
          </a:prstGeom>
          <a:noFill/>
          <a:ln w="9525">
            <a:noFill/>
            <a:miter lim="800000"/>
            <a:headEnd/>
            <a:tailEnd/>
          </a:ln>
        </p:spPr>
      </p:pic>
      <p:pic>
        <p:nvPicPr>
          <p:cNvPr id="7" name="Picture 3"/>
          <p:cNvPicPr>
            <a:picLocks noChangeAspect="1" noChangeArrowheads="1"/>
          </p:cNvPicPr>
          <p:nvPr/>
        </p:nvPicPr>
        <p:blipFill>
          <a:blip r:embed="rId4" cstate="print">
            <a:clrChange>
              <a:clrFrom>
                <a:srgbClr val="FFFFFD"/>
              </a:clrFrom>
              <a:clrTo>
                <a:srgbClr val="FFFFFD">
                  <a:alpha val="0"/>
                </a:srgbClr>
              </a:clrTo>
            </a:clrChange>
          </a:blip>
          <a:srcRect/>
          <a:stretch>
            <a:fillRect/>
          </a:stretch>
        </p:blipFill>
        <p:spPr bwMode="auto">
          <a:xfrm>
            <a:off x="7164288" y="5301208"/>
            <a:ext cx="864096" cy="864096"/>
          </a:xfrm>
          <a:prstGeom prst="rect">
            <a:avLst/>
          </a:prstGeom>
          <a:noFill/>
          <a:ln w="9525">
            <a:noFill/>
            <a:miter lim="800000"/>
            <a:headEnd/>
            <a:tailEnd/>
          </a:ln>
        </p:spPr>
      </p:pic>
      <p:sp>
        <p:nvSpPr>
          <p:cNvPr id="9" name="8 Botón de acción: Inicio">
            <a:hlinkClick r:id="rId5"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style.rotation</p:attrName>
                                        </p:attrNameLst>
                                      </p:cBhvr>
                                      <p:tavLst>
                                        <p:tav tm="0">
                                          <p:val>
                                            <p:fltVal val="720"/>
                                          </p:val>
                                        </p:tav>
                                        <p:tav tm="100000">
                                          <p:val>
                                            <p:fltVal val="0"/>
                                          </p:val>
                                        </p:tav>
                                      </p:tavLst>
                                    </p:anim>
                                    <p:anim calcmode="lin" valueType="num">
                                      <p:cBhvr>
                                        <p:cTn id="9" dur="2000" fill="hold"/>
                                        <p:tgtEl>
                                          <p:spTgt spid="1026"/>
                                        </p:tgtEl>
                                        <p:attrNameLst>
                                          <p:attrName>ppt_h</p:attrName>
                                        </p:attrNameLst>
                                      </p:cBhvr>
                                      <p:tavLst>
                                        <p:tav tm="0">
                                          <p:val>
                                            <p:fltVal val="0"/>
                                          </p:val>
                                        </p:tav>
                                        <p:tav tm="100000">
                                          <p:val>
                                            <p:strVal val="#ppt_h"/>
                                          </p:val>
                                        </p:tav>
                                      </p:tavLst>
                                    </p:anim>
                                    <p:anim calcmode="lin" valueType="num">
                                      <p:cBhvr>
                                        <p:cTn id="10" dur="2000" fill="hold"/>
                                        <p:tgtEl>
                                          <p:spTgt spid="102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9" presetClass="entr" presetSubtype="0" accel="100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childTnLst>
                                </p:cTn>
                              </p:par>
                              <p:par>
                                <p:cTn id="18" presetID="39" presetClass="entr" presetSubtype="0" accel="10000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par>
                                <p:cTn id="24" presetID="39" presetClass="entr" presetSubtype="0" accel="10000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188640"/>
            <a:ext cx="8229600" cy="792088"/>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ANTECEDENTES</a:t>
            </a: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s-MX"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Rectángulo"/>
          <p:cNvSpPr/>
          <p:nvPr/>
        </p:nvSpPr>
        <p:spPr>
          <a:xfrm>
            <a:off x="467544" y="1340768"/>
            <a:ext cx="8280920" cy="5062924"/>
          </a:xfrm>
          <a:prstGeom prst="rect">
            <a:avLst/>
          </a:prstGeom>
        </p:spPr>
        <p:txBody>
          <a:bodyPr wrap="square">
            <a:spAutoFit/>
          </a:bodyPr>
          <a:lstStyle/>
          <a:p>
            <a:pPr algn="just">
              <a:buClr>
                <a:schemeClr val="bg2"/>
              </a:buClr>
              <a:buFont typeface="Wingdings 2" pitchFamily="18" charset="2"/>
              <a:buChar char=""/>
            </a:pPr>
            <a:r>
              <a:rPr lang="es-MX" sz="1700" b="1" dirty="0" smtClean="0">
                <a:solidFill>
                  <a:schemeClr val="bg2"/>
                </a:solidFill>
                <a:latin typeface="+mj-lt"/>
                <a:cs typeface="Times New Roman" pitchFamily="18" charset="0"/>
              </a:rPr>
              <a:t>Voleibol: </a:t>
            </a:r>
            <a:r>
              <a:rPr lang="es-MX" sz="1700" dirty="0" smtClean="0">
                <a:latin typeface="+mj-lt"/>
                <a:cs typeface="Times New Roman" pitchFamily="18" charset="0"/>
              </a:rPr>
              <a:t>Este deporte de conjunto se juega entre dos equipos de seis jugadores por bando; se volea sin dejar caer la pelota y pasándola al lado contrario por encima de la red; debido a su espectacularidad, acciones continuas y fácil comprensión de las reglas de juego, es uno de los deportes mas practicados a nivel recreativo en México.</a:t>
            </a:r>
          </a:p>
          <a:p>
            <a:pPr algn="just">
              <a:buClr>
                <a:schemeClr val="bg2"/>
              </a:buClr>
            </a:pPr>
            <a:endParaRPr lang="es-MX" sz="1700" dirty="0" smtClean="0">
              <a:latin typeface="+mj-lt"/>
              <a:cs typeface="Times New Roman" pitchFamily="18" charset="0"/>
            </a:endParaRPr>
          </a:p>
          <a:p>
            <a:pPr algn="just">
              <a:buClr>
                <a:schemeClr val="bg2"/>
              </a:buClr>
              <a:buFont typeface="Wingdings 2" pitchFamily="18" charset="2"/>
              <a:buChar char=""/>
            </a:pPr>
            <a:r>
              <a:rPr lang="es-MX" sz="1700" b="1" dirty="0" smtClean="0">
                <a:solidFill>
                  <a:schemeClr val="bg2"/>
                </a:solidFill>
                <a:latin typeface="+mj-lt"/>
                <a:cs typeface="Times New Roman" pitchFamily="18" charset="0"/>
              </a:rPr>
              <a:t>Historia: </a:t>
            </a:r>
            <a:r>
              <a:rPr lang="es-MX" sz="1700" dirty="0" smtClean="0">
                <a:latin typeface="+mj-lt"/>
                <a:cs typeface="Times New Roman" pitchFamily="18" charset="0"/>
              </a:rPr>
              <a:t>El juego de Voleibol fue creado en 1895 por William G. Morgan, Director Físico de la Y.M.C.A., en Holyoke, Massachusetts (USA.), como deporte de recreación. Esto ocurrió justamente un año antes de la realización de los 1ros. Juegos Olímpicos modernos desarrollados en Atenas. </a:t>
            </a:r>
          </a:p>
          <a:p>
            <a:pPr algn="just"/>
            <a:endParaRPr lang="es-MX" sz="1700" dirty="0" smtClean="0">
              <a:latin typeface="+mj-lt"/>
              <a:cs typeface="Times New Roman" pitchFamily="18" charset="0"/>
            </a:endParaRPr>
          </a:p>
          <a:p>
            <a:pPr algn="just"/>
            <a:r>
              <a:rPr lang="es-MX" sz="1700" dirty="0" smtClean="0">
                <a:latin typeface="+mj-lt"/>
                <a:cs typeface="Times New Roman" pitchFamily="18" charset="0"/>
              </a:rPr>
              <a:t>Había la necesidad de un balón; se trató de utilizar la tripa del balón de Baloncesto pero se comprobó que era demasiado liviana y lenta; entonces se probó con el mismo balón de Baloncesto, pero era demasiado pesado y grande. Finalmente se decidió que un balón hecho a semejanza del actual era lo que necesitábamos; "entonces se recurrió a la firma A.G. SPALDING y HERMANOS para que lo fabricase y así lo hicieran en su fabrica de Chicoppe (Massachusetts)". </a:t>
            </a:r>
          </a:p>
          <a:p>
            <a:pPr algn="just"/>
            <a:endParaRPr lang="es-MX" sz="1700" dirty="0" smtClean="0">
              <a:latin typeface="+mj-lt"/>
              <a:cs typeface="Times New Roman" pitchFamily="18" charset="0"/>
            </a:endParaRPr>
          </a:p>
          <a:p>
            <a:pPr algn="just"/>
            <a:r>
              <a:rPr lang="es-MX" sz="1700" dirty="0" smtClean="0">
                <a:latin typeface="+mj-lt"/>
                <a:cs typeface="Times New Roman" pitchFamily="18" charset="0"/>
              </a:rPr>
              <a:t>El balón era de cuero, tenía una tripa de goma, su tamaño era entre 25 y 27 pulgadas de circunferencia y su peso estaba entre 9 y 12 onzas. </a:t>
            </a:r>
          </a:p>
        </p:txBody>
      </p:sp>
      <p:cxnSp>
        <p:nvCxnSpPr>
          <p:cNvPr id="5" name="4 Conector recto"/>
          <p:cNvCxnSpPr/>
          <p:nvPr/>
        </p:nvCxnSpPr>
        <p:spPr>
          <a:xfrm>
            <a:off x="539552"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13</a:t>
            </a:fld>
            <a:endParaRPr lang="es-MX" dirty="0"/>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340768"/>
            <a:ext cx="8280920" cy="5016758"/>
          </a:xfrm>
          <a:prstGeom prst="rect">
            <a:avLst/>
          </a:prstGeom>
        </p:spPr>
        <p:txBody>
          <a:bodyPr wrap="square">
            <a:spAutoFit/>
          </a:bodyPr>
          <a:lstStyle/>
          <a:p>
            <a:pPr algn="just"/>
            <a:r>
              <a:rPr lang="es-MX" sz="1600" dirty="0" smtClean="0">
                <a:latin typeface="+mj-lt"/>
                <a:cs typeface="Times New Roman" pitchFamily="18" charset="0"/>
              </a:rPr>
              <a:t>A principios de 1896, el Director Físico de la Y.M.C.A., dio una conferencia en el SPRINGFIELD COLLEGE. El Dr. Luther Halsey Gulick, Director de la Escuela de Educación y Entrenamiento Físico Profesional (también Director Ejecutivo del Departamento de Educación Física del Comité Internacional de la Y.M.C.A) invitó a realizar una exhibición en el New College Gymnasium. Morgan alquiló un autobús y llevó dos equipos de cinco jugadores cada uno a Springfield donde se realizaría el juego ante los conferencistas en el East Gymnasium. El capitán de uno de los equipos fue el mayor J.M. Curran, y del otro, el jefe de bomberos John Linch. </a:t>
            </a:r>
          </a:p>
          <a:p>
            <a:pPr algn="just"/>
            <a:endParaRPr lang="es-MX" sz="1600" dirty="0" smtClean="0">
              <a:latin typeface="+mj-lt"/>
              <a:cs typeface="Times New Roman" pitchFamily="18" charset="0"/>
            </a:endParaRPr>
          </a:p>
          <a:p>
            <a:pPr algn="just"/>
            <a:r>
              <a:rPr lang="es-MX" sz="1600" dirty="0" smtClean="0">
                <a:latin typeface="+mj-lt"/>
                <a:cs typeface="Times New Roman" pitchFamily="18" charset="0"/>
              </a:rPr>
              <a:t>Morgan explicó el nuevo juego, llamado en un principio mintonette, diseñado para un gimnasio o sala de ejercicios, pero que también podía ser jugado a campo abierto (también se le dio las siguientes designaciones: voleibol, volibol, balón volea y voleibol, más adelante). Cualquier cantidad de personas podía jugarlo. No se habla de sets ó período como hoy, el lapso en que un jugador con el servicio se ponía el balón en movimiento y nadie contestaba a su saque, en lugar de punto, se llamó inning. El objeto era mantener el balón en movimiento sobre la red de un lado a otro del campo de juego. Era jugado combinando características del Tenis y Handball. </a:t>
            </a:r>
          </a:p>
          <a:p>
            <a:pPr algn="just"/>
            <a:endParaRPr lang="es-MX" sz="1600" dirty="0" smtClean="0">
              <a:latin typeface="+mj-lt"/>
              <a:cs typeface="Times New Roman" pitchFamily="18" charset="0"/>
            </a:endParaRPr>
          </a:p>
          <a:p>
            <a:pPr algn="just"/>
            <a:r>
              <a:rPr lang="es-MX" sz="1600" dirty="0" smtClean="0">
                <a:latin typeface="+mj-lt"/>
                <a:cs typeface="Times New Roman" pitchFamily="18" charset="0"/>
              </a:rPr>
              <a:t> Después de observar la demostración y escuchar el reporte de Morgan, el profesor Alfred T. Halstead tomó el vocablo de pase de voleo que se realizaba en el juego y la unió con el vocablo "Ball", llamándole "Voleibol". Este nombre fue aceptado por Morgan y el grupo de conferencistas y así nació el nombre con el cual le conocemos.</a:t>
            </a:r>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14</a:t>
            </a:fld>
            <a:endParaRPr lang="es-MX" dirty="0"/>
          </a:p>
        </p:txBody>
      </p:sp>
      <p:sp>
        <p:nvSpPr>
          <p:cNvPr id="9" name="3 Título"/>
          <p:cNvSpPr>
            <a:spLocks noGrp="1"/>
          </p:cNvSpPr>
          <p:nvPr>
            <p:ph type="title"/>
          </p:nvPr>
        </p:nvSpPr>
        <p:spPr>
          <a:xfrm>
            <a:off x="467544" y="188640"/>
            <a:ext cx="8229600" cy="792088"/>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ANTECEDENTES</a:t>
            </a: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s-MX"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cxnSp>
        <p:nvCxnSpPr>
          <p:cNvPr id="10" name="9 Conector recto"/>
          <p:cNvCxnSpPr/>
          <p:nvPr/>
        </p:nvCxnSpPr>
        <p:spPr>
          <a:xfrm>
            <a:off x="539552"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188640"/>
            <a:ext cx="8229600" cy="785242"/>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REGLAS DEL VOLEIBOL</a:t>
            </a: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s-MX"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Rectángulo"/>
          <p:cNvSpPr/>
          <p:nvPr/>
        </p:nvSpPr>
        <p:spPr>
          <a:xfrm>
            <a:off x="395536" y="1268760"/>
            <a:ext cx="8352928" cy="5324535"/>
          </a:xfrm>
          <a:prstGeom prst="rect">
            <a:avLst/>
          </a:prstGeom>
        </p:spPr>
        <p:txBody>
          <a:bodyPr wrap="square">
            <a:spAutoFit/>
          </a:bodyPr>
          <a:lstStyle/>
          <a:p>
            <a:pPr marL="228600" indent="-228600" algn="just">
              <a:buClr>
                <a:schemeClr val="bg2"/>
              </a:buClr>
            </a:pPr>
            <a:r>
              <a:rPr lang="es-MX" sz="1700" b="1" dirty="0" smtClean="0">
                <a:solidFill>
                  <a:schemeClr val="bg2"/>
                </a:solidFill>
                <a:latin typeface="+mj-lt"/>
                <a:cs typeface="Times New Roman" pitchFamily="18" charset="0"/>
              </a:rPr>
              <a:t>1. Área de juego</a:t>
            </a:r>
            <a:r>
              <a:rPr lang="es-MX" sz="1700" dirty="0" smtClean="0">
                <a:solidFill>
                  <a:schemeClr val="bg2"/>
                </a:solidFill>
                <a:latin typeface="+mj-lt"/>
                <a:cs typeface="Times New Roman" pitchFamily="18" charset="0"/>
              </a:rPr>
              <a:t>: </a:t>
            </a:r>
            <a:r>
              <a:rPr lang="es-MX" sz="1700" dirty="0" smtClean="0">
                <a:latin typeface="+mj-lt"/>
                <a:cs typeface="Times New Roman" pitchFamily="18" charset="0"/>
              </a:rPr>
              <a:t>El área de juego incluye la cancha de juego y la zona libre. Debe ser rectangular y simétrica. </a:t>
            </a:r>
          </a:p>
          <a:p>
            <a:pPr marL="342900" indent="-342900" algn="just">
              <a:buClr>
                <a:schemeClr val="bg2"/>
              </a:buClr>
              <a:buFont typeface="+mj-lt"/>
              <a:buAutoNum type="alphaLcParenR"/>
            </a:pPr>
            <a:r>
              <a:rPr lang="es-MX" sz="1700" b="1" dirty="0" smtClean="0">
                <a:solidFill>
                  <a:schemeClr val="bg2"/>
                </a:solidFill>
                <a:latin typeface="+mj-lt"/>
                <a:cs typeface="Times New Roman" pitchFamily="18" charset="0"/>
              </a:rPr>
              <a:t>Dimensiones</a:t>
            </a:r>
            <a:r>
              <a:rPr lang="es-MX" sz="1700" dirty="0" smtClean="0">
                <a:solidFill>
                  <a:schemeClr val="bg2"/>
                </a:solidFill>
                <a:latin typeface="+mj-lt"/>
                <a:cs typeface="Times New Roman" pitchFamily="18" charset="0"/>
              </a:rPr>
              <a:t>: </a:t>
            </a:r>
            <a:r>
              <a:rPr lang="es-MX" sz="1700" dirty="0" smtClean="0">
                <a:latin typeface="+mj-lt"/>
                <a:cs typeface="Times New Roman" pitchFamily="18" charset="0"/>
              </a:rPr>
              <a:t>La cancha de juego es un rectángulo que mide 18x9 m rodeado por una zona libre de un mínimo de 3 m de ancho por cada lado.</a:t>
            </a:r>
          </a:p>
          <a:p>
            <a:pPr marL="342900" indent="-342900" algn="just">
              <a:buClr>
                <a:schemeClr val="bg2"/>
              </a:buClr>
              <a:buFont typeface="+mj-lt"/>
              <a:buAutoNum type="alphaLcParenR"/>
            </a:pPr>
            <a:r>
              <a:rPr lang="es-MX" sz="1700" b="1" dirty="0" smtClean="0">
                <a:solidFill>
                  <a:schemeClr val="bg2"/>
                </a:solidFill>
                <a:latin typeface="+mj-lt"/>
                <a:cs typeface="Times New Roman" pitchFamily="18" charset="0"/>
              </a:rPr>
              <a:t>Superficie de juego</a:t>
            </a:r>
            <a:r>
              <a:rPr lang="es-MX" sz="1700" dirty="0" smtClean="0">
                <a:solidFill>
                  <a:schemeClr val="bg2"/>
                </a:solidFill>
                <a:latin typeface="+mj-lt"/>
                <a:cs typeface="Times New Roman" pitchFamily="18" charset="0"/>
              </a:rPr>
              <a:t>: </a:t>
            </a:r>
            <a:r>
              <a:rPr lang="es-MX" sz="1700" dirty="0" smtClean="0">
                <a:latin typeface="+mj-lt"/>
                <a:cs typeface="Times New Roman" pitchFamily="18" charset="0"/>
              </a:rPr>
              <a:t>Debe ser plana, horizontal y uniforme. Está prohibido jugar sobre superficies rugosas o resbaladizas. </a:t>
            </a:r>
          </a:p>
          <a:p>
            <a:pPr marL="342900" indent="-342900" algn="just">
              <a:buClr>
                <a:schemeClr val="bg2"/>
              </a:buClr>
              <a:buFont typeface="+mj-lt"/>
              <a:buAutoNum type="alphaLcParenR"/>
            </a:pPr>
            <a:r>
              <a:rPr lang="es-MX" sz="1700" b="1" dirty="0" smtClean="0">
                <a:solidFill>
                  <a:schemeClr val="bg2"/>
                </a:solidFill>
                <a:latin typeface="+mj-lt"/>
                <a:cs typeface="Times New Roman" pitchFamily="18" charset="0"/>
              </a:rPr>
              <a:t>Líneas de cancha</a:t>
            </a:r>
            <a:r>
              <a:rPr lang="es-MX" sz="1700" dirty="0" smtClean="0">
                <a:solidFill>
                  <a:schemeClr val="bg2"/>
                </a:solidFill>
                <a:latin typeface="+mj-lt"/>
                <a:cs typeface="Times New Roman" pitchFamily="18" charset="0"/>
              </a:rPr>
              <a:t>: </a:t>
            </a:r>
            <a:r>
              <a:rPr lang="es-MX" sz="1700" dirty="0" smtClean="0">
                <a:latin typeface="+mj-lt"/>
                <a:cs typeface="Times New Roman" pitchFamily="18" charset="0"/>
              </a:rPr>
              <a:t>Tienen 5 cm. de ancho, de color claro y diferente al suelo. Tanto las líneas laterales como las de fondo están marcadas dentro de las dimensiones de la cancha. En cada campo, se marca una línea de ataque a 3 m desde el eje de la línea central.</a:t>
            </a:r>
          </a:p>
          <a:p>
            <a:pPr marL="342900" indent="-342900" algn="just">
              <a:buClr>
                <a:schemeClr val="bg2"/>
              </a:buClr>
              <a:buFont typeface="+mj-lt"/>
              <a:buAutoNum type="alphaLcParenR"/>
            </a:pPr>
            <a:r>
              <a:rPr lang="es-MX" sz="1700" b="1" dirty="0" smtClean="0">
                <a:solidFill>
                  <a:schemeClr val="bg2"/>
                </a:solidFill>
                <a:latin typeface="+mj-lt"/>
                <a:cs typeface="Times New Roman" pitchFamily="18" charset="0"/>
              </a:rPr>
              <a:t>Zonas y áreas: </a:t>
            </a:r>
            <a:r>
              <a:rPr lang="es-MX" sz="1700" dirty="0" smtClean="0">
                <a:latin typeface="+mj-lt"/>
                <a:cs typeface="Times New Roman" pitchFamily="18" charset="0"/>
              </a:rPr>
              <a:t>La zona de saque es una superficie de 9 m de ancho por detrás de la línea de fondo. La zona de sustitución está limitada por la prolongación de ambas líneas de ataque hasta la mesa del anotador. </a:t>
            </a:r>
          </a:p>
          <a:p>
            <a:pPr marL="342900" indent="-342900" algn="just">
              <a:buClr>
                <a:schemeClr val="bg2"/>
              </a:buClr>
            </a:pPr>
            <a:r>
              <a:rPr lang="es-MX" sz="1700" b="1" dirty="0" smtClean="0">
                <a:solidFill>
                  <a:schemeClr val="bg2"/>
                </a:solidFill>
                <a:latin typeface="+mj-lt"/>
                <a:cs typeface="Times New Roman" pitchFamily="18" charset="0"/>
              </a:rPr>
              <a:t>2.  Red y postes</a:t>
            </a:r>
            <a:r>
              <a:rPr lang="es-MX" sz="1700" dirty="0" smtClean="0">
                <a:solidFill>
                  <a:schemeClr val="bg2"/>
                </a:solidFill>
                <a:latin typeface="+mj-lt"/>
                <a:cs typeface="Times New Roman" pitchFamily="18" charset="0"/>
              </a:rPr>
              <a:t>: </a:t>
            </a:r>
            <a:r>
              <a:rPr lang="es-MX" sz="1700" dirty="0" smtClean="0">
                <a:latin typeface="+mj-lt"/>
                <a:cs typeface="Times New Roman" pitchFamily="18" charset="0"/>
              </a:rPr>
              <a:t>La altura de esta es de 2.43 m hombres y 2,24 mujeres, tiene 1 m de ancho y 9,5 m de largo. Dos bandas blancas que se ajustan verticalmente a la red tienen 5 cm de ancho y 1 cm de largo, se consideran parte de la red. Una antena es una varilla flexible de 1,8 m de largo y 10 mm de diámetro. Se ajusta una antena al extremo exterior de cada banda lateral, se consideran parte de la red y delimitan lateralmente el espacio de paso. Los postes se colocan a una distancia de 0.5-1 m de cada línea lateral y tiene una altura de 2,55 m, estos son redondos y pulidos, fijados al suelo sin cable. </a:t>
            </a:r>
            <a:endParaRPr lang="es-MX" sz="1700" dirty="0">
              <a:latin typeface="+mj-lt"/>
              <a:cs typeface="Times New Roman" pitchFamily="18" charset="0"/>
            </a:endParaRPr>
          </a:p>
        </p:txBody>
      </p:sp>
      <p:cxnSp>
        <p:nvCxnSpPr>
          <p:cNvPr id="5" name="4 Conector recto"/>
          <p:cNvCxnSpPr/>
          <p:nvPr/>
        </p:nvCxnSpPr>
        <p:spPr>
          <a:xfrm>
            <a:off x="467544" y="1052736"/>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15</a:t>
            </a:fld>
            <a:endParaRPr lang="es-MX" dirty="0"/>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196752"/>
            <a:ext cx="8352928" cy="5262979"/>
          </a:xfrm>
          <a:prstGeom prst="rect">
            <a:avLst/>
          </a:prstGeom>
        </p:spPr>
        <p:txBody>
          <a:bodyPr wrap="square">
            <a:spAutoFit/>
          </a:bodyPr>
          <a:lstStyle/>
          <a:p>
            <a:pPr algn="just"/>
            <a:r>
              <a:rPr lang="es-MX" sz="1600" b="1" dirty="0" smtClean="0">
                <a:solidFill>
                  <a:schemeClr val="bg2"/>
                </a:solidFill>
                <a:latin typeface="+mj-lt"/>
                <a:cs typeface="Times New Roman" pitchFamily="18" charset="0"/>
              </a:rPr>
              <a:t>3. Balones</a:t>
            </a:r>
            <a:r>
              <a:rPr lang="es-MX" sz="1600" dirty="0" smtClean="0">
                <a:solidFill>
                  <a:schemeClr val="bg2"/>
                </a:solidFill>
                <a:latin typeface="+mj-lt"/>
                <a:cs typeface="Times New Roman" pitchFamily="18" charset="0"/>
              </a:rPr>
              <a:t>: </a:t>
            </a:r>
            <a:r>
              <a:rPr lang="es-MX" sz="1600" dirty="0" smtClean="0">
                <a:latin typeface="+mj-lt"/>
                <a:cs typeface="Times New Roman" pitchFamily="18" charset="0"/>
              </a:rPr>
              <a:t>El balón debe ser esférico, con una cubierta de cuero flexible o cuero sintético y con una cámara interior hecha de caucho o un material similar, su color ha de ser uniforme y claro o una combinación de colores, su circunferencia es 65-67 cm y su peso es 260-280. Todos los balones usados en un encuentro han de tener las mismas características. </a:t>
            </a:r>
            <a:endParaRPr lang="es-MX" sz="1600" b="1" dirty="0" smtClean="0">
              <a:latin typeface="+mj-lt"/>
              <a:cs typeface="Times New Roman" pitchFamily="18" charset="0"/>
            </a:endParaRPr>
          </a:p>
          <a:p>
            <a:pPr algn="just"/>
            <a:r>
              <a:rPr lang="es-MX" sz="1600" b="1" dirty="0" smtClean="0">
                <a:solidFill>
                  <a:schemeClr val="bg2"/>
                </a:solidFill>
                <a:latin typeface="+mj-lt"/>
                <a:cs typeface="Times New Roman" pitchFamily="18" charset="0"/>
              </a:rPr>
              <a:t>4. Equipos</a:t>
            </a:r>
            <a:r>
              <a:rPr lang="es-MX" sz="1600" dirty="0" smtClean="0">
                <a:solidFill>
                  <a:schemeClr val="bg2"/>
                </a:solidFill>
                <a:latin typeface="+mj-lt"/>
                <a:cs typeface="Times New Roman" pitchFamily="18" charset="0"/>
              </a:rPr>
              <a:t>: </a:t>
            </a:r>
            <a:r>
              <a:rPr lang="es-MX" sz="1600" dirty="0" smtClean="0">
                <a:latin typeface="+mj-lt"/>
                <a:cs typeface="Times New Roman" pitchFamily="18" charset="0"/>
              </a:rPr>
              <a:t>Están compuestos por 12 jugadores, un entrenador, un entrenador asistente, un masajista y un médico. Todos los miembros del equipo deben llevar la misma camiseta, calcetines y pantalón excepto el libero. </a:t>
            </a:r>
            <a:endParaRPr lang="es-MX" sz="1600" b="1" dirty="0" smtClean="0">
              <a:latin typeface="+mj-lt"/>
              <a:cs typeface="Times New Roman" pitchFamily="18" charset="0"/>
            </a:endParaRPr>
          </a:p>
          <a:p>
            <a:pPr algn="just"/>
            <a:r>
              <a:rPr lang="es-MX" sz="1600" b="1" dirty="0" smtClean="0">
                <a:solidFill>
                  <a:schemeClr val="bg2"/>
                </a:solidFill>
                <a:latin typeface="+mj-lt"/>
                <a:cs typeface="Times New Roman" pitchFamily="18" charset="0"/>
              </a:rPr>
              <a:t>5. Para anotar un punto</a:t>
            </a:r>
            <a:r>
              <a:rPr lang="es-MX" sz="1600" dirty="0" smtClean="0">
                <a:solidFill>
                  <a:schemeClr val="bg2"/>
                </a:solidFill>
                <a:latin typeface="+mj-lt"/>
                <a:cs typeface="Times New Roman" pitchFamily="18" charset="0"/>
              </a:rPr>
              <a:t>: </a:t>
            </a:r>
            <a:r>
              <a:rPr lang="es-MX" sz="1600" dirty="0" smtClean="0">
                <a:latin typeface="+mj-lt"/>
                <a:cs typeface="Times New Roman" pitchFamily="18" charset="0"/>
              </a:rPr>
              <a:t>Cuando el balón toca la cancha del equipo contrario, cuando el equipo contrario comete una falta, cuando el equipo contrario recibe un castigo. Para ganar el set lo gana el equipo que primero anota 25 puntos con una ventaja mínima de 2 puntos. En caso de empate 24-24, el juego continúa hasta que se consigue una ventaja de dos puntos. El encuentro lo gana el equipo que gana tres sets, en caso de empate a 2 sets el último set se disputa a solo 15 puntos. Si un equipo se declara ausente pierde el partido.</a:t>
            </a:r>
            <a:endParaRPr lang="es-MX" sz="1600" b="1" dirty="0" smtClean="0">
              <a:latin typeface="+mj-lt"/>
              <a:cs typeface="Times New Roman" pitchFamily="18" charset="0"/>
            </a:endParaRPr>
          </a:p>
          <a:p>
            <a:pPr algn="just"/>
            <a:r>
              <a:rPr lang="es-MX" sz="1600" b="1" dirty="0" smtClean="0">
                <a:solidFill>
                  <a:schemeClr val="bg2"/>
                </a:solidFill>
                <a:latin typeface="+mj-lt"/>
                <a:cs typeface="Times New Roman" pitchFamily="18" charset="0"/>
              </a:rPr>
              <a:t>6. Estructura del juego: </a:t>
            </a:r>
            <a:r>
              <a:rPr lang="es-MX" sz="1600" dirty="0" smtClean="0">
                <a:latin typeface="+mj-lt"/>
                <a:cs typeface="Times New Roman" pitchFamily="18" charset="0"/>
              </a:rPr>
              <a:t>Si se ha de jugar un set decisivo, se llevará a cabo un nuevo sorteo. El ganador del sorteo elige el derecho a sacar o ha recibir primero y el lado del campo. Antes del encuentro los equipos dispusieron de otra cancha, tendrán derecho a un calentamiento en la red de al menos 3 minutos. Debe haber siempre 6 jugadores por equipo. Los tres colocados junto a la red son los delanteros los otros tres son los zagueros </a:t>
            </a:r>
            <a:endParaRPr lang="es-MX" sz="1600" b="1" dirty="0" smtClean="0">
              <a:latin typeface="+mj-lt"/>
              <a:cs typeface="Times New Roman" pitchFamily="18" charset="0"/>
            </a:endParaRPr>
          </a:p>
          <a:p>
            <a:pPr algn="just"/>
            <a:r>
              <a:rPr lang="es-MX" sz="1600" b="1" dirty="0" smtClean="0">
                <a:solidFill>
                  <a:schemeClr val="bg2"/>
                </a:solidFill>
                <a:latin typeface="+mj-lt"/>
                <a:cs typeface="Times New Roman" pitchFamily="18" charset="0"/>
              </a:rPr>
              <a:t>7. Sustitución de jugadores</a:t>
            </a:r>
            <a:r>
              <a:rPr lang="es-MX" sz="1600" dirty="0" smtClean="0">
                <a:solidFill>
                  <a:schemeClr val="bg2"/>
                </a:solidFill>
                <a:latin typeface="+mj-lt"/>
                <a:cs typeface="Times New Roman" pitchFamily="18" charset="0"/>
              </a:rPr>
              <a:t>:</a:t>
            </a:r>
            <a:r>
              <a:rPr lang="es-MX" sz="1600" dirty="0" smtClean="0">
                <a:latin typeface="+mj-lt"/>
                <a:cs typeface="Times New Roman" pitchFamily="18" charset="0"/>
              </a:rPr>
              <a:t> Un máximo de 6 sustituciones por equipo por set. Si un jugador se lesiona deberá ser sustituido reglamentariamente. Si esto no es posible tendrá una sustitución excepcional.</a:t>
            </a:r>
            <a:endParaRPr lang="es-MX" sz="1600" dirty="0">
              <a:latin typeface="+mj-lt"/>
              <a:cs typeface="Times New Roman" pitchFamily="18" charset="0"/>
            </a:endParaRPr>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16</a:t>
            </a:fld>
            <a:endParaRPr lang="es-MX" dirty="0"/>
          </a:p>
        </p:txBody>
      </p:sp>
      <p:cxnSp>
        <p:nvCxnSpPr>
          <p:cNvPr id="10" name="9 Conector recto"/>
          <p:cNvCxnSpPr/>
          <p:nvPr/>
        </p:nvCxnSpPr>
        <p:spPr>
          <a:xfrm>
            <a:off x="467544" y="1052736"/>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11" name="3 Título"/>
          <p:cNvSpPr>
            <a:spLocks noGrp="1"/>
          </p:cNvSpPr>
          <p:nvPr>
            <p:ph type="title"/>
          </p:nvPr>
        </p:nvSpPr>
        <p:spPr>
          <a:xfrm>
            <a:off x="467544" y="188640"/>
            <a:ext cx="8229600" cy="785242"/>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REGLAS DEL VOLEIBOL</a:t>
            </a: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s-MX"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196752"/>
            <a:ext cx="8280920" cy="5262979"/>
          </a:xfrm>
          <a:prstGeom prst="rect">
            <a:avLst/>
          </a:prstGeom>
        </p:spPr>
        <p:txBody>
          <a:bodyPr wrap="square">
            <a:spAutoFit/>
          </a:bodyPr>
          <a:lstStyle/>
          <a:p>
            <a:pPr algn="just"/>
            <a:r>
              <a:rPr lang="es-MX" sz="1600" b="1" dirty="0" smtClean="0">
                <a:solidFill>
                  <a:schemeClr val="bg2"/>
                </a:solidFill>
                <a:latin typeface="+mj-lt"/>
                <a:cs typeface="Times New Roman" pitchFamily="18" charset="0"/>
              </a:rPr>
              <a:t>8. Situaciones de juego</a:t>
            </a:r>
            <a:r>
              <a:rPr lang="es-MX" sz="1600" dirty="0" smtClean="0">
                <a:solidFill>
                  <a:schemeClr val="bg2"/>
                </a:solidFill>
                <a:latin typeface="+mj-lt"/>
                <a:cs typeface="Times New Roman" pitchFamily="18" charset="0"/>
              </a:rPr>
              <a:t>: </a:t>
            </a:r>
            <a:r>
              <a:rPr lang="es-MX" sz="1600" dirty="0" smtClean="0">
                <a:latin typeface="+mj-lt"/>
                <a:cs typeface="Times New Roman" pitchFamily="18" charset="0"/>
              </a:rPr>
              <a:t>El balón esta en juego desde el momento que es golpeado para el saque, autorizado por el árbitro. El balón es fuera cuando: la parte del balón que toca el suelo se encuentra completamente fuera de las líneas del juego, toca un objeto fuera de la cancha, el techo o una persona fuera del juego, toca las antenas, cuerdas, postes o la propia red por fuera de las bandas laterales, cruza total o parcialmente el plano vertical de la red por fuera del espacio de paso, cruza completamente por el espacio inferior de la red</a:t>
            </a:r>
            <a:endParaRPr lang="es-MX" sz="1600" b="1" dirty="0" smtClean="0">
              <a:latin typeface="+mj-lt"/>
              <a:cs typeface="Times New Roman" pitchFamily="18" charset="0"/>
            </a:endParaRPr>
          </a:p>
          <a:p>
            <a:pPr algn="just"/>
            <a:r>
              <a:rPr lang="es-MX" sz="1600" b="1" dirty="0" smtClean="0">
                <a:solidFill>
                  <a:schemeClr val="bg2"/>
                </a:solidFill>
                <a:latin typeface="+mj-lt"/>
                <a:cs typeface="Times New Roman" pitchFamily="18" charset="0"/>
              </a:rPr>
              <a:t>9. Contacto con el balón</a:t>
            </a:r>
            <a:r>
              <a:rPr lang="es-MX" sz="1600" dirty="0" smtClean="0">
                <a:solidFill>
                  <a:schemeClr val="bg2"/>
                </a:solidFill>
                <a:latin typeface="+mj-lt"/>
                <a:cs typeface="Times New Roman" pitchFamily="18" charset="0"/>
              </a:rPr>
              <a:t>: </a:t>
            </a:r>
            <a:r>
              <a:rPr lang="es-MX" sz="1600" dirty="0" smtClean="0">
                <a:latin typeface="+mj-lt"/>
                <a:cs typeface="Times New Roman" pitchFamily="18" charset="0"/>
              </a:rPr>
              <a:t>Un jugador no puede tocar dos veces consecutivas el balón, dos o tres jugadores pueden tocar el balón a la vez se contara un toque por cada miembro del equipo que toque el balón el toque del bloqueo no cuenta y cada equipo posee la posibilidad de dar tres toques, se puede golpear el baló con cualquier parte del cuerpo. Es falta si se toca el balón más de tres veces, si se apoya en un jugador o en un objeto para alcanzar el balón o si lo golpea dos veces seguidas el mismo jugador. </a:t>
            </a:r>
            <a:endParaRPr lang="es-MX" sz="1600" b="1" dirty="0" smtClean="0">
              <a:latin typeface="+mj-lt"/>
              <a:cs typeface="Times New Roman" pitchFamily="18" charset="0"/>
            </a:endParaRPr>
          </a:p>
          <a:p>
            <a:pPr algn="just"/>
            <a:r>
              <a:rPr lang="es-MX" sz="1600" b="1" dirty="0" smtClean="0">
                <a:solidFill>
                  <a:schemeClr val="bg2"/>
                </a:solidFill>
                <a:latin typeface="+mj-lt"/>
                <a:cs typeface="Times New Roman" pitchFamily="18" charset="0"/>
              </a:rPr>
              <a:t>10. Balón en la red</a:t>
            </a:r>
            <a:r>
              <a:rPr lang="es-MX" sz="1600" dirty="0" smtClean="0">
                <a:solidFill>
                  <a:schemeClr val="bg2"/>
                </a:solidFill>
                <a:latin typeface="+mj-lt"/>
                <a:cs typeface="Times New Roman" pitchFamily="18" charset="0"/>
              </a:rPr>
              <a:t>: </a:t>
            </a:r>
            <a:r>
              <a:rPr lang="es-MX" sz="1600" dirty="0" smtClean="0">
                <a:latin typeface="+mj-lt"/>
                <a:cs typeface="Times New Roman" pitchFamily="18" charset="0"/>
              </a:rPr>
              <a:t>El balón puede tocar la red cuando la cruza.</a:t>
            </a:r>
            <a:endParaRPr lang="es-MX" sz="1600" b="1" dirty="0" smtClean="0">
              <a:latin typeface="+mj-lt"/>
              <a:cs typeface="Times New Roman" pitchFamily="18" charset="0"/>
            </a:endParaRPr>
          </a:p>
          <a:p>
            <a:pPr algn="just"/>
            <a:r>
              <a:rPr lang="es-MX" sz="1600" b="1" dirty="0" smtClean="0">
                <a:solidFill>
                  <a:schemeClr val="bg2"/>
                </a:solidFill>
                <a:latin typeface="+mj-lt"/>
                <a:cs typeface="Times New Roman" pitchFamily="18" charset="0"/>
              </a:rPr>
              <a:t>11. Jugador en la red: </a:t>
            </a:r>
            <a:r>
              <a:rPr lang="es-MX" sz="1600" dirty="0" smtClean="0">
                <a:latin typeface="+mj-lt"/>
                <a:cs typeface="Times New Roman" pitchFamily="18" charset="0"/>
              </a:rPr>
              <a:t>Durante el bloqueo, un bloqueador puede tocar el balón por encima de la red, a condición de no interferir el juego del adversario antes o durante la acción de este último. Después del golpe de ataque está permitido a un jugador pasar la mano por encima de la red, a condición de que el toque del balón se haya realizado en el espacio propio. Está permitido penetrar en el espacio contrario por debajo de la red, siempre que esto no interfiera con la acción del contrario. Tocar el campo contrario con un pie o mano está permitido siempre que alguna parte del pie o mano que penetra permanezca en contacto con o directamente sobre la línea central, hacerlo con cualquier otra parte del cuerpo esta prohibido. </a:t>
            </a:r>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17</a:t>
            </a:fld>
            <a:endParaRPr lang="es-MX" dirty="0"/>
          </a:p>
        </p:txBody>
      </p:sp>
      <p:cxnSp>
        <p:nvCxnSpPr>
          <p:cNvPr id="10" name="9 Conector recto"/>
          <p:cNvCxnSpPr/>
          <p:nvPr/>
        </p:nvCxnSpPr>
        <p:spPr>
          <a:xfrm>
            <a:off x="467544" y="1052736"/>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11" name="3 Título"/>
          <p:cNvSpPr>
            <a:spLocks noGrp="1"/>
          </p:cNvSpPr>
          <p:nvPr>
            <p:ph type="title"/>
          </p:nvPr>
        </p:nvSpPr>
        <p:spPr>
          <a:xfrm>
            <a:off x="467544" y="188640"/>
            <a:ext cx="8229600" cy="785242"/>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REGLAS DEL VOLEIBOL</a:t>
            </a: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s-MX"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196752"/>
            <a:ext cx="8280920" cy="5262979"/>
          </a:xfrm>
          <a:prstGeom prst="rect">
            <a:avLst/>
          </a:prstGeom>
        </p:spPr>
        <p:txBody>
          <a:bodyPr wrap="square">
            <a:spAutoFit/>
          </a:bodyPr>
          <a:lstStyle/>
          <a:p>
            <a:pPr algn="just"/>
            <a:r>
              <a:rPr lang="es-MX" sz="1600" b="1" dirty="0" smtClean="0">
                <a:solidFill>
                  <a:schemeClr val="bg2"/>
                </a:solidFill>
                <a:latin typeface="+mj-lt"/>
                <a:cs typeface="Times New Roman" pitchFamily="18" charset="0"/>
              </a:rPr>
              <a:t>12. Saque</a:t>
            </a:r>
            <a:r>
              <a:rPr lang="es-MX" sz="1600" dirty="0" smtClean="0">
                <a:solidFill>
                  <a:schemeClr val="bg2"/>
                </a:solidFill>
                <a:latin typeface="+mj-lt"/>
                <a:cs typeface="Times New Roman" pitchFamily="18" charset="0"/>
              </a:rPr>
              <a:t>: </a:t>
            </a:r>
            <a:r>
              <a:rPr lang="es-MX" sz="1600" dirty="0" smtClean="0">
                <a:latin typeface="+mj-lt"/>
                <a:cs typeface="Times New Roman" pitchFamily="18" charset="0"/>
              </a:rPr>
              <a:t>El saque es la acción de poner en juego el balón por el jugador zaguero derecho, colocado en la zona de saque. Los jugadores deben seguir el orden al saque registrado en la hoja de rotaciones. El balón debe ser golpeado por la mano o una parte del brazo, solo se permite un lanzamiento de balón al aire, el jugador no puede tocar la cancha cuando saca, después si que puede. Se comete falta si se infringe el orden de saque, no se ejecuta correctamente, toca a un jugador del equipo sacador, va fuera o pasa sobre una pantalla. </a:t>
            </a:r>
            <a:endParaRPr lang="es-MX" sz="1600" b="1" dirty="0" smtClean="0">
              <a:latin typeface="+mj-lt"/>
              <a:cs typeface="Times New Roman" pitchFamily="18" charset="0"/>
            </a:endParaRPr>
          </a:p>
          <a:p>
            <a:pPr algn="just"/>
            <a:r>
              <a:rPr lang="es-MX" sz="1600" b="1" dirty="0" smtClean="0">
                <a:solidFill>
                  <a:schemeClr val="bg2"/>
                </a:solidFill>
                <a:latin typeface="+mj-lt"/>
                <a:cs typeface="Times New Roman" pitchFamily="18" charset="0"/>
              </a:rPr>
              <a:t>13. Golpe de ataque</a:t>
            </a:r>
            <a:r>
              <a:rPr lang="es-MX" sz="1600" dirty="0" smtClean="0">
                <a:solidFill>
                  <a:schemeClr val="bg2"/>
                </a:solidFill>
                <a:latin typeface="+mj-lt"/>
                <a:cs typeface="Times New Roman" pitchFamily="18" charset="0"/>
              </a:rPr>
              <a:t>: </a:t>
            </a:r>
            <a:r>
              <a:rPr lang="es-MX" sz="1600" dirty="0" smtClean="0">
                <a:latin typeface="+mj-lt"/>
                <a:cs typeface="Times New Roman" pitchFamily="18" charset="0"/>
              </a:rPr>
              <a:t>Un delantero el contacto con el balón sea hecho dentro de su propio campo, un zaguero no puede ni tocar ni pasar la línea de ataque, después de golpear puede, puede rematar si el balón no está por encima del borde superior de la red. Se comete falta cuando golpea el balón en el campo contrario, el balón va fuera, un zaguero entra en la zona de ataque o golpea el balón mas arriba de la red. </a:t>
            </a:r>
            <a:endParaRPr lang="es-MX" sz="1600" b="1" dirty="0" smtClean="0">
              <a:latin typeface="+mj-lt"/>
              <a:cs typeface="Times New Roman" pitchFamily="18" charset="0"/>
            </a:endParaRPr>
          </a:p>
          <a:p>
            <a:pPr algn="just"/>
            <a:r>
              <a:rPr lang="es-MX" sz="1600" b="1" dirty="0" smtClean="0">
                <a:solidFill>
                  <a:schemeClr val="bg2"/>
                </a:solidFill>
                <a:latin typeface="+mj-lt"/>
                <a:cs typeface="Times New Roman" pitchFamily="18" charset="0"/>
              </a:rPr>
              <a:t>14. Bloqueo</a:t>
            </a:r>
            <a:r>
              <a:rPr lang="es-MX" sz="1600" dirty="0" smtClean="0">
                <a:solidFill>
                  <a:schemeClr val="bg2"/>
                </a:solidFill>
                <a:latin typeface="+mj-lt"/>
                <a:cs typeface="Times New Roman" pitchFamily="18" charset="0"/>
              </a:rPr>
              <a:t>: </a:t>
            </a:r>
            <a:r>
              <a:rPr lang="es-MX" sz="1600" dirty="0" smtClean="0">
                <a:latin typeface="+mj-lt"/>
                <a:cs typeface="Times New Roman" pitchFamily="18" charset="0"/>
              </a:rPr>
              <a:t>No se cuenta como golpe de equipo, después del bloqueo le puede dar cualquier jugador al balón.</a:t>
            </a:r>
            <a:endParaRPr lang="es-MX" sz="1600" b="1" dirty="0" smtClean="0">
              <a:latin typeface="+mj-lt"/>
              <a:cs typeface="Times New Roman" pitchFamily="18" charset="0"/>
            </a:endParaRPr>
          </a:p>
          <a:p>
            <a:pPr algn="just"/>
            <a:r>
              <a:rPr lang="es-MX" sz="1600" b="1" dirty="0" smtClean="0">
                <a:solidFill>
                  <a:schemeClr val="bg2"/>
                </a:solidFill>
                <a:latin typeface="+mj-lt"/>
                <a:cs typeface="Times New Roman" pitchFamily="18" charset="0"/>
              </a:rPr>
              <a:t>15.Interrupciones normales del juego</a:t>
            </a:r>
            <a:r>
              <a:rPr lang="es-MX" sz="1600" dirty="0" smtClean="0">
                <a:solidFill>
                  <a:schemeClr val="bg2"/>
                </a:solidFill>
                <a:latin typeface="+mj-lt"/>
                <a:cs typeface="Times New Roman" pitchFamily="18" charset="0"/>
              </a:rPr>
              <a:t>: </a:t>
            </a:r>
            <a:r>
              <a:rPr lang="es-MX" sz="1600" dirty="0" smtClean="0">
                <a:latin typeface="+mj-lt"/>
                <a:cs typeface="Times New Roman" pitchFamily="18" charset="0"/>
              </a:rPr>
              <a:t>Tiempo de descanso y sustituciones de jugadores(dos descansos y 6 sustituciones) solo se puede pedir la interrupción por medio del capitán o del entrenador el balón no puede estar en juego. Las interrupciones pueden ser seguidas, pero no de sustituciones. El descanso dura 30 segundos y los tiempos muertos 60 segundos sólo se permite un tiempo muerto por set. En las sustituciones los jugadores deben estar listos para salir.</a:t>
            </a:r>
            <a:endParaRPr lang="es-MX" sz="1600" b="1" dirty="0" smtClean="0">
              <a:latin typeface="+mj-lt"/>
              <a:cs typeface="Times New Roman" pitchFamily="18" charset="0"/>
            </a:endParaRPr>
          </a:p>
          <a:p>
            <a:pPr algn="just"/>
            <a:r>
              <a:rPr lang="es-MX" sz="1600" b="1" dirty="0" smtClean="0">
                <a:solidFill>
                  <a:schemeClr val="bg2"/>
                </a:solidFill>
                <a:latin typeface="+mj-lt"/>
                <a:cs typeface="Times New Roman" pitchFamily="18" charset="0"/>
              </a:rPr>
              <a:t>16. Demoras de juego</a:t>
            </a:r>
            <a:r>
              <a:rPr lang="es-MX" sz="1600" dirty="0" smtClean="0">
                <a:solidFill>
                  <a:schemeClr val="bg2"/>
                </a:solidFill>
                <a:latin typeface="+mj-lt"/>
                <a:cs typeface="Times New Roman" pitchFamily="18" charset="0"/>
              </a:rPr>
              <a:t>: </a:t>
            </a:r>
            <a:r>
              <a:rPr lang="es-MX" sz="1600" dirty="0" smtClean="0">
                <a:latin typeface="+mj-lt"/>
                <a:cs typeface="Times New Roman" pitchFamily="18" charset="0"/>
              </a:rPr>
              <a:t>Demora en una sustitución, solicitar una ilegal, demorar el juego por un jugador de campo. Se sancionan al equipo, se mantienen todo el partido, se castiga con perdida de la jugada.</a:t>
            </a:r>
            <a:endParaRPr lang="es-MX" dirty="0">
              <a:latin typeface="+mj-lt"/>
              <a:cs typeface="Times New Roman" pitchFamily="18" charset="0"/>
            </a:endParaRPr>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18</a:t>
            </a:fld>
            <a:endParaRPr lang="es-MX" dirty="0"/>
          </a:p>
        </p:txBody>
      </p:sp>
      <p:cxnSp>
        <p:nvCxnSpPr>
          <p:cNvPr id="10" name="9 Conector recto"/>
          <p:cNvCxnSpPr/>
          <p:nvPr/>
        </p:nvCxnSpPr>
        <p:spPr>
          <a:xfrm>
            <a:off x="467544" y="1052736"/>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12" name="3 Título"/>
          <p:cNvSpPr>
            <a:spLocks noGrp="1"/>
          </p:cNvSpPr>
          <p:nvPr>
            <p:ph type="title"/>
          </p:nvPr>
        </p:nvSpPr>
        <p:spPr>
          <a:xfrm>
            <a:off x="467544" y="188640"/>
            <a:ext cx="8229600" cy="785242"/>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REGLAS DEL VOLEIBOL</a:t>
            </a: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s-MX"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ppt_x"/>
                                          </p:val>
                                        </p:tav>
                                        <p:tav tm="100000">
                                          <p:val>
                                            <p:strVal val="#ppt_x"/>
                                          </p:val>
                                        </p:tav>
                                      </p:tavLst>
                                    </p:anim>
                                    <p:anim calcmode="lin" valueType="num">
                                      <p:cBhvr additive="base">
                                        <p:cTn id="1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484784"/>
            <a:ext cx="8280920" cy="2308324"/>
          </a:xfrm>
          <a:prstGeom prst="rect">
            <a:avLst/>
          </a:prstGeom>
        </p:spPr>
        <p:txBody>
          <a:bodyPr wrap="square">
            <a:spAutoFit/>
          </a:bodyPr>
          <a:lstStyle/>
          <a:p>
            <a:pPr algn="just"/>
            <a:r>
              <a:rPr lang="es-MX" sz="1600" b="1" dirty="0" smtClean="0">
                <a:solidFill>
                  <a:schemeClr val="bg2"/>
                </a:solidFill>
                <a:latin typeface="+mj-lt"/>
                <a:cs typeface="Times New Roman" pitchFamily="18" charset="0"/>
              </a:rPr>
              <a:t>17. Interrupciones excepcionales del juego</a:t>
            </a:r>
            <a:r>
              <a:rPr lang="es-MX" sz="1600" dirty="0" smtClean="0">
                <a:solidFill>
                  <a:schemeClr val="bg2"/>
                </a:solidFill>
                <a:latin typeface="+mj-lt"/>
                <a:cs typeface="Times New Roman" pitchFamily="18" charset="0"/>
              </a:rPr>
              <a:t>: </a:t>
            </a:r>
            <a:r>
              <a:rPr lang="es-MX" sz="1600" dirty="0" smtClean="0">
                <a:latin typeface="+mj-lt"/>
                <a:cs typeface="Times New Roman" pitchFamily="18" charset="0"/>
              </a:rPr>
              <a:t>Se repite la jugada si el jugador lesionado no pudo ser sustituido se le conceden tres minutos para recuperarse pero solo una vez si no se recupera el equipo se declarara incompleto.</a:t>
            </a:r>
            <a:endParaRPr lang="es-MX" sz="1600" b="1" dirty="0" smtClean="0">
              <a:latin typeface="+mj-lt"/>
              <a:cs typeface="Times New Roman" pitchFamily="18" charset="0"/>
            </a:endParaRPr>
          </a:p>
          <a:p>
            <a:pPr algn="just"/>
            <a:r>
              <a:rPr lang="es-MX" sz="1600" b="1" dirty="0" smtClean="0">
                <a:solidFill>
                  <a:schemeClr val="bg2"/>
                </a:solidFill>
                <a:latin typeface="+mj-lt"/>
                <a:cs typeface="Times New Roman" pitchFamily="18" charset="0"/>
              </a:rPr>
              <a:t>18. Intervalos y cambios de campo</a:t>
            </a:r>
            <a:r>
              <a:rPr lang="es-MX" sz="1600" dirty="0" smtClean="0">
                <a:solidFill>
                  <a:schemeClr val="bg2"/>
                </a:solidFill>
                <a:latin typeface="+mj-lt"/>
                <a:cs typeface="Times New Roman" pitchFamily="18" charset="0"/>
              </a:rPr>
              <a:t>: </a:t>
            </a:r>
            <a:r>
              <a:rPr lang="es-MX" sz="1600" dirty="0" smtClean="0">
                <a:latin typeface="+mj-lt"/>
                <a:cs typeface="Times New Roman" pitchFamily="18" charset="0"/>
              </a:rPr>
              <a:t>Todos los intervalos entre sets duran tres minutos, durante ese tiempo se cambia de campo. Después de cada set hay cambio de campo menos del set decisivo, que se cambia cuando los dos equipos llegan a 8 puntos y sin demora. </a:t>
            </a:r>
            <a:endParaRPr lang="es-MX" sz="1600" b="1" dirty="0" smtClean="0">
              <a:latin typeface="+mj-lt"/>
              <a:cs typeface="Times New Roman" pitchFamily="18" charset="0"/>
            </a:endParaRPr>
          </a:p>
          <a:p>
            <a:pPr algn="just"/>
            <a:r>
              <a:rPr lang="es-MX" sz="1600" b="1" dirty="0" smtClean="0">
                <a:solidFill>
                  <a:schemeClr val="bg2"/>
                </a:solidFill>
                <a:latin typeface="+mj-lt"/>
                <a:cs typeface="Times New Roman" pitchFamily="18" charset="0"/>
              </a:rPr>
              <a:t>19. Jugador líbero</a:t>
            </a:r>
            <a:r>
              <a:rPr lang="es-MX" sz="1600" dirty="0" smtClean="0">
                <a:solidFill>
                  <a:schemeClr val="bg2"/>
                </a:solidFill>
                <a:latin typeface="+mj-lt"/>
                <a:cs typeface="Times New Roman" pitchFamily="18" charset="0"/>
              </a:rPr>
              <a:t>: </a:t>
            </a:r>
            <a:r>
              <a:rPr lang="es-MX" sz="1600" dirty="0" smtClean="0">
                <a:latin typeface="+mj-lt"/>
                <a:cs typeface="Times New Roman" pitchFamily="18" charset="0"/>
              </a:rPr>
              <a:t>Debes ser anotado antes de que comience el partido y este no puede ser el capitán del equipo tiene que llevar una camiseta de distinto color. El libero puede remplazar a cualquier jugador zaguero, no puede completar un golpe de ataque, no puede sacar ni bloquear.</a:t>
            </a:r>
            <a:endParaRPr lang="es-MX" dirty="0">
              <a:latin typeface="+mj-lt"/>
              <a:cs typeface="Times New Roman" pitchFamily="18" charset="0"/>
            </a:endParaRPr>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19</a:t>
            </a:fld>
            <a:endParaRPr lang="es-MX" dirty="0"/>
          </a:p>
        </p:txBody>
      </p:sp>
      <p:sp>
        <p:nvSpPr>
          <p:cNvPr id="9" name="3 Título"/>
          <p:cNvSpPr>
            <a:spLocks noGrp="1"/>
          </p:cNvSpPr>
          <p:nvPr>
            <p:ph type="title"/>
          </p:nvPr>
        </p:nvSpPr>
        <p:spPr>
          <a:xfrm>
            <a:off x="467544" y="188640"/>
            <a:ext cx="8229600" cy="785242"/>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REGLAS del voleibol</a:t>
            </a: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s-MX"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cxnSp>
        <p:nvCxnSpPr>
          <p:cNvPr id="10" name="9 Conector recto"/>
          <p:cNvCxnSpPr/>
          <p:nvPr/>
        </p:nvCxnSpPr>
        <p:spPr>
          <a:xfrm>
            <a:off x="467544" y="1052736"/>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a:t>
            </a:fld>
            <a:endParaRPr lang="es-MX" dirty="0"/>
          </a:p>
        </p:txBody>
      </p:sp>
      <p:sp>
        <p:nvSpPr>
          <p:cNvPr id="4" name="3 Título"/>
          <p:cNvSpPr txBox="1">
            <a:spLocks/>
          </p:cNvSpPr>
          <p:nvPr/>
        </p:nvSpPr>
        <p:spPr>
          <a:xfrm>
            <a:off x="611560" y="260648"/>
            <a:ext cx="8229600" cy="85725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000" b="1" dirty="0" smtClean="0">
                <a:solidFill>
                  <a:schemeClr val="tx2"/>
                </a:solidFill>
                <a:latin typeface="+mj-lt"/>
                <a:ea typeface="+mj-ea"/>
                <a:cs typeface="+mj-cs"/>
              </a:rPr>
              <a:t>Í</a:t>
            </a:r>
            <a:r>
              <a:rPr kumimoji="0" lang="es-ES" sz="4000" b="1" i="0" u="none" strike="noStrike" kern="1200" cap="none" spc="0" normalizeH="0" baseline="0" noProof="0" dirty="0" smtClean="0">
                <a:ln>
                  <a:noFill/>
                </a:ln>
                <a:solidFill>
                  <a:schemeClr val="tx2"/>
                </a:solidFill>
                <a:effectLst/>
                <a:uLnTx/>
                <a:uFillTx/>
                <a:latin typeface="+mj-lt"/>
                <a:ea typeface="+mj-ea"/>
                <a:cs typeface="+mj-cs"/>
              </a:rPr>
              <a:t>NDICE	</a:t>
            </a:r>
            <a:endParaRPr kumimoji="0" lang="es-MX" sz="40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5" name="4 Conector recto"/>
          <p:cNvCxnSpPr/>
          <p:nvPr/>
        </p:nvCxnSpPr>
        <p:spPr>
          <a:xfrm>
            <a:off x="611560" y="980728"/>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graphicFrame>
        <p:nvGraphicFramePr>
          <p:cNvPr id="9" name="8 Tabla"/>
          <p:cNvGraphicFramePr>
            <a:graphicFrameLocks noGrp="1"/>
          </p:cNvGraphicFramePr>
          <p:nvPr/>
        </p:nvGraphicFramePr>
        <p:xfrm>
          <a:off x="2267744" y="1412776"/>
          <a:ext cx="5256584" cy="2895600"/>
        </p:xfrm>
        <a:graphic>
          <a:graphicData uri="http://schemas.openxmlformats.org/drawingml/2006/table">
            <a:tbl>
              <a:tblPr firstRow="1" bandRow="1">
                <a:tableStyleId>{2D5ABB26-0587-4C30-8999-92F81FD0307C}</a:tableStyleId>
              </a:tblPr>
              <a:tblGrid>
                <a:gridCol w="432048"/>
                <a:gridCol w="4824536"/>
              </a:tblGrid>
              <a:tr h="229736">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r>
                        <a:rPr kumimoji="0" lang="es-MX" sz="1400" b="1" u="sng" kern="1200" cap="small" dirty="0" smtClean="0">
                          <a:solidFill>
                            <a:schemeClr val="bg2"/>
                          </a:solidFill>
                          <a:latin typeface="+mn-lt"/>
                          <a:ea typeface="+mn-ea"/>
                          <a:cs typeface="+mn-cs"/>
                          <a:hlinkClick r:id="rId2" action="ppaction://hlinksldjump"/>
                        </a:rPr>
                        <a:t>Portada</a:t>
                      </a:r>
                      <a:endParaRPr kumimoji="0" lang="es-MX" sz="1400" b="1" u="sng" kern="1200" cap="small" dirty="0">
                        <a:solidFill>
                          <a:schemeClr val="bg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rPr>
                        <a:t>Índice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pPr marL="0" algn="ctr" rtl="0" eaLnBrk="1" latinLnBrk="0" hangingPunct="1"/>
                      <a:r>
                        <a:rPr kumimoji="0" lang="es-MX" sz="1400" b="1" kern="1200" dirty="0" smtClean="0">
                          <a:solidFill>
                            <a:schemeClr val="bg2"/>
                          </a:solidFill>
                          <a:effectLst>
                            <a:outerShdw blurRad="38100" dist="38100" dir="2700000" algn="tl">
                              <a:srgbClr val="000000">
                                <a:alpha val="43137"/>
                              </a:srgbClr>
                            </a:outerShdw>
                          </a:effectLst>
                          <a:latin typeface="+mn-lt"/>
                          <a:ea typeface="+mn-ea"/>
                          <a:cs typeface="+mn-cs"/>
                        </a:rPr>
                        <a:t>I.</a:t>
                      </a:r>
                      <a:endParaRPr kumimoji="0" lang="es-MX" sz="1400" b="1" kern="1200" dirty="0">
                        <a:solidFill>
                          <a:schemeClr val="bg2"/>
                        </a:solidFill>
                        <a:effectLst>
                          <a:outerShdw blurRad="38100" dist="38100" dir="2700000" algn="tl">
                            <a:srgbClr val="000000">
                              <a:alpha val="43137"/>
                            </a:srgbClr>
                          </a:outerShdw>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hlinkClick r:id="rId3" action="ppaction://hlinksldjump"/>
                        </a:rPr>
                        <a:t>Justificación</a:t>
                      </a:r>
                      <a:r>
                        <a:rPr lang="es-MX" sz="1400" b="1" u="sng" cap="small" baseline="0" dirty="0" smtClean="0">
                          <a:solidFill>
                            <a:schemeClr val="bg2"/>
                          </a:solidFill>
                          <a:hlinkClick r:id="rId3" action="ppaction://hlinksldjump"/>
                        </a:rPr>
                        <a:t> Del Proyecto</a:t>
                      </a:r>
                      <a:endParaRPr lang="es-MX" sz="1400" b="1" u="sng" cap="small" baseline="0" dirty="0" smtClean="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s-MX" sz="1400" b="1" dirty="0" smtClean="0">
                          <a:solidFill>
                            <a:schemeClr val="bg2"/>
                          </a:solidFill>
                          <a:effectLst>
                            <a:outerShdw blurRad="38100" dist="38100" dir="2700000" algn="tl">
                              <a:srgbClr val="000000">
                                <a:alpha val="43137"/>
                              </a:srgbClr>
                            </a:outerShdw>
                          </a:effectLst>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4" action="ppaction://hlinksldjump"/>
                        </a:rPr>
                        <a:t>Antecedentes</a:t>
                      </a:r>
                      <a:r>
                        <a:rPr lang="es-MX" sz="1400" b="1" cap="small" baseline="0" dirty="0" smtClean="0">
                          <a:solidFill>
                            <a:schemeClr val="tx1"/>
                          </a:solidFill>
                          <a:hlinkClick r:id="rId4" action="ppaction://hlinksldjump"/>
                        </a:rPr>
                        <a:t> De San Luis De La Paz, Guanajuato</a:t>
                      </a:r>
                      <a:endParaRPr lang="es-MX" sz="1400" b="1" cap="small" dirty="0">
                        <a:solidFill>
                          <a:schemeClr val="tx1"/>
                        </a:solidFill>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5" action="ppaction://hlinksldjump"/>
                        </a:rPr>
                        <a:t>Geografía</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6" action="ppaction://hlinksldjump"/>
                        </a:rPr>
                        <a:t>Mapa De Equipamiento Urbano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7" action="ppaction://hlinksldjump"/>
                        </a:rPr>
                        <a:t>Infraestructura De Riego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8" action="ppaction://hlinksldjump"/>
                        </a:rPr>
                        <a:t>Infraestructura turística</a:t>
                      </a:r>
                      <a:endParaRPr lang="es-ES" sz="1400" b="1" cap="small" baseline="0" dirty="0" smtClean="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6944">
                <a:tc>
                  <a:txBody>
                    <a:bodyPr/>
                    <a:lstStyle/>
                    <a:p>
                      <a:pPr algn="ctr"/>
                      <a:r>
                        <a:rPr lang="es-MX" sz="1400" b="1" dirty="0" smtClean="0">
                          <a:solidFill>
                            <a:schemeClr val="bg2"/>
                          </a:solidFill>
                          <a:effectLst>
                            <a:outerShdw blurRad="38100" dist="38100" dir="2700000" algn="tl">
                              <a:srgbClr val="000000">
                                <a:alpha val="43137"/>
                              </a:srgbClr>
                            </a:outerShdw>
                          </a:effectLst>
                        </a:rPr>
                        <a:t>III.</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9" action="ppaction://hlinksldjump"/>
                        </a:rPr>
                        <a:t>Metodología</a:t>
                      </a:r>
                      <a:endParaRPr lang="es-MX" sz="1400" b="1" cap="small" dirty="0" smtClean="0">
                        <a:solidFill>
                          <a:schemeClr val="tx1"/>
                        </a:solidFill>
                      </a:endParaRPr>
                    </a:p>
                    <a:p>
                      <a:pPr marL="1257300" lvl="2" indent="-342900">
                        <a:buClr>
                          <a:srgbClr val="660033"/>
                        </a:buClr>
                        <a:buFont typeface="Wingdings 2" pitchFamily="18" charset="2"/>
                        <a:buChar char="â"/>
                      </a:pPr>
                      <a:r>
                        <a:rPr kumimoji="0" lang="es-ES" sz="1400" b="1" u="none" kern="1200" cap="small" baseline="0" dirty="0" smtClean="0">
                          <a:solidFill>
                            <a:schemeClr val="tx1"/>
                          </a:solidFill>
                          <a:latin typeface="+mn-lt"/>
                          <a:ea typeface="+mn-ea"/>
                          <a:cs typeface="Times New Roman" pitchFamily="18" charset="0"/>
                          <a:hlinkClick r:id="rId9" action="ppaction://hlinksldjump"/>
                        </a:rPr>
                        <a:t>Cancha De Voleibol</a:t>
                      </a:r>
                      <a:endParaRPr kumimoji="0" lang="es-ES" sz="1400" b="1" u="none" kern="1200" cap="small" baseline="0" dirty="0" smtClean="0">
                        <a:solidFill>
                          <a:schemeClr val="tx1"/>
                        </a:solidFill>
                        <a:latin typeface="+mn-lt"/>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0656">
                <a:tc>
                  <a:txBody>
                    <a:bodyPr/>
                    <a:lstStyle/>
                    <a:p>
                      <a:pPr algn="ctr"/>
                      <a:r>
                        <a:rPr lang="es-MX" sz="1400" b="1" dirty="0" smtClean="0">
                          <a:solidFill>
                            <a:schemeClr val="bg2"/>
                          </a:solidFill>
                          <a:effectLst>
                            <a:outerShdw blurRad="38100" dist="38100" dir="2700000" algn="tl">
                              <a:srgbClr val="000000">
                                <a:alpha val="43137"/>
                              </a:srgbClr>
                            </a:outerShdw>
                          </a:effectLst>
                        </a:rPr>
                        <a:t>IV.</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10" action="ppaction://hlinksldjump"/>
                        </a:rPr>
                        <a:t>Bibliografía</a:t>
                      </a:r>
                      <a:endParaRPr lang="es-MX" sz="1400" b="1" cap="small"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15"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67494"/>
            <a:ext cx="8229600" cy="1145282"/>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USUARIOS</a:t>
            </a: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s-MX"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Rectángulo"/>
          <p:cNvSpPr/>
          <p:nvPr/>
        </p:nvSpPr>
        <p:spPr>
          <a:xfrm>
            <a:off x="467544" y="2060848"/>
            <a:ext cx="8280920" cy="3416320"/>
          </a:xfrm>
          <a:prstGeom prst="rect">
            <a:avLst/>
          </a:prstGeom>
        </p:spPr>
        <p:txBody>
          <a:bodyPr wrap="square">
            <a:spAutoFit/>
          </a:bodyPr>
          <a:lstStyle/>
          <a:p>
            <a:pPr algn="just"/>
            <a:r>
              <a:rPr lang="es-MX" dirty="0" smtClean="0">
                <a:latin typeface="+mj-lt"/>
                <a:cs typeface="Times New Roman" pitchFamily="18" charset="0"/>
              </a:rPr>
              <a:t>Cada equipo juega con seis jugadores que pueden ser sustituidos con condiciones. Tres de los jugadores forman la línea delantera, en tareas de ataque y los otros tres se colocan detrás y actúan de defensores o zagueros.</a:t>
            </a:r>
          </a:p>
          <a:p>
            <a:pPr algn="just"/>
            <a:endParaRPr lang="es-MX" dirty="0" smtClean="0">
              <a:latin typeface="+mj-lt"/>
              <a:cs typeface="Times New Roman" pitchFamily="18" charset="0"/>
            </a:endParaRPr>
          </a:p>
          <a:p>
            <a:pPr algn="just"/>
            <a:r>
              <a:rPr lang="es-MX" dirty="0" smtClean="0">
                <a:latin typeface="+mj-lt"/>
                <a:cs typeface="Times New Roman" pitchFamily="18" charset="0"/>
              </a:rPr>
              <a:t>El equipo completo lo pueden formar un máximo de 14 jugadores (12 más 2 líberos), un entrenador, un entrenador asistente, un masajista y un médico. Cada jugador se identifica por un número distinto, del 1 al 20, número que aparece tanto en la parte delantera como en la trasera de la camiseta. Uno de los jugadores será el capitán del equipo y se identifica por una banda visible debajo de su número. Los líberos no pueden ser capitán y son los únicos que pueden y tienen que vestir una indumentaria distinta, generalmente de distintos colores al resto del equipo.</a:t>
            </a:r>
          </a:p>
          <a:p>
            <a:endParaRPr lang="es-MX" dirty="0">
              <a:latin typeface="+mj-lt"/>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20</a:t>
            </a:fld>
            <a:endParaRPr lang="es-MX" dirty="0"/>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11560" y="2132856"/>
            <a:ext cx="4104456" cy="3477875"/>
          </a:xfrm>
          <a:prstGeom prst="rect">
            <a:avLst/>
          </a:prstGeom>
        </p:spPr>
        <p:txBody>
          <a:bodyPr wrap="square">
            <a:spAutoFit/>
          </a:bodyPr>
          <a:lstStyle/>
          <a:p>
            <a:pPr algn="ctr"/>
            <a:r>
              <a:rPr lang="es-MX" sz="2000" b="1" u="sng" dirty="0" smtClean="0">
                <a:solidFill>
                  <a:srgbClr val="C00000"/>
                </a:solidFill>
                <a:effectLst>
                  <a:outerShdw blurRad="38100" dist="38100" dir="2700000" algn="tl">
                    <a:srgbClr val="000000">
                      <a:alpha val="43137"/>
                    </a:srgbClr>
                  </a:outerShdw>
                </a:effectLst>
                <a:latin typeface="+mj-lt"/>
                <a:cs typeface="Times New Roman" pitchFamily="18" charset="0"/>
              </a:rPr>
              <a:t>ORIENTACIÓN</a:t>
            </a:r>
          </a:p>
          <a:p>
            <a:pPr algn="just"/>
            <a:endParaRPr lang="es-MX" sz="2000" b="1" dirty="0" smtClean="0">
              <a:solidFill>
                <a:srgbClr val="C00000"/>
              </a:solidFill>
              <a:latin typeface="+mj-lt"/>
              <a:cs typeface="Times New Roman" pitchFamily="18" charset="0"/>
            </a:endParaRPr>
          </a:p>
          <a:p>
            <a:pPr algn="just"/>
            <a:r>
              <a:rPr lang="es-MX" sz="2000" dirty="0" smtClean="0">
                <a:latin typeface="+mj-lt"/>
                <a:cs typeface="Times New Roman" pitchFamily="18" charset="0"/>
              </a:rPr>
              <a:t>Se requiere que el eje longitudinal de la cancha de voleibol este situado en dirección Norte-Sur, para evitar que el sol deslumbre a los jugadores en turno, aunque puede considerarse como rango de tolerancia un giro de 23 ° de dicho eje hacia el Noreste o hacia el Noroeste tal y como se establece en la figura.</a:t>
            </a:r>
            <a:endParaRPr lang="es-MX" sz="2000" dirty="0">
              <a:latin typeface="+mj-lt"/>
              <a:cs typeface="Times New Roman" pitchFamily="18" charset="0"/>
            </a:endParaRPr>
          </a:p>
        </p:txBody>
      </p:sp>
      <p:cxnSp>
        <p:nvCxnSpPr>
          <p:cNvPr id="5" name="4 Conector recto"/>
          <p:cNvCxnSpPr/>
          <p:nvPr/>
        </p:nvCxnSpPr>
        <p:spPr>
          <a:xfrm>
            <a:off x="539552" y="1268760"/>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21</a:t>
            </a:fld>
            <a:endParaRPr lang="es-MX" dirty="0"/>
          </a:p>
        </p:txBody>
      </p:sp>
      <p:pic>
        <p:nvPicPr>
          <p:cNvPr id="29699" name="Picture 3"/>
          <p:cNvPicPr>
            <a:picLocks noChangeAspect="1" noChangeArrowheads="1"/>
          </p:cNvPicPr>
          <p:nvPr/>
        </p:nvPicPr>
        <p:blipFill>
          <a:blip r:embed="rId2" cstate="print"/>
          <a:srcRect/>
          <a:stretch>
            <a:fillRect/>
          </a:stretch>
        </p:blipFill>
        <p:spPr bwMode="auto">
          <a:xfrm>
            <a:off x="4932040" y="1700808"/>
            <a:ext cx="3696174" cy="4033997"/>
          </a:xfrm>
          <a:prstGeom prst="rect">
            <a:avLst/>
          </a:prstGeom>
          <a:noFill/>
          <a:ln w="9525">
            <a:noFill/>
            <a:miter lim="800000"/>
            <a:headEnd/>
            <a:tailEnd/>
          </a:ln>
        </p:spPr>
      </p:pic>
      <p:sp>
        <p:nvSpPr>
          <p:cNvPr id="8" name="7 CuadroTexto"/>
          <p:cNvSpPr txBox="1"/>
          <p:nvPr/>
        </p:nvSpPr>
        <p:spPr>
          <a:xfrm>
            <a:off x="4860032" y="5733256"/>
            <a:ext cx="396044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5.  </a:t>
            </a:r>
            <a:r>
              <a:rPr lang="es-MX" sz="1500" b="1" cap="small" dirty="0" smtClean="0">
                <a:cs typeface="Times New Roman" pitchFamily="18" charset="0"/>
              </a:rPr>
              <a:t>Orientación de una cancha de voleibol</a:t>
            </a:r>
            <a:endParaRPr lang="es-MX" dirty="0"/>
          </a:p>
        </p:txBody>
      </p:sp>
      <p:sp>
        <p:nvSpPr>
          <p:cNvPr id="10"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9" name="8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22</a:t>
            </a:fld>
            <a:endParaRPr lang="es-MX" dirty="0"/>
          </a:p>
        </p:txBody>
      </p:sp>
      <p:pic>
        <p:nvPicPr>
          <p:cNvPr id="5" name="Picture 2"/>
          <p:cNvPicPr>
            <a:picLocks noChangeAspect="1" noChangeArrowheads="1"/>
          </p:cNvPicPr>
          <p:nvPr/>
        </p:nvPicPr>
        <p:blipFill>
          <a:blip r:embed="rId2" cstate="print"/>
          <a:srcRect/>
          <a:stretch>
            <a:fillRect/>
          </a:stretch>
        </p:blipFill>
        <p:spPr bwMode="auto">
          <a:xfrm>
            <a:off x="1043608" y="1412776"/>
            <a:ext cx="7029379" cy="4536504"/>
          </a:xfrm>
          <a:prstGeom prst="rect">
            <a:avLst/>
          </a:prstGeom>
          <a:noFill/>
          <a:ln w="9525">
            <a:noFill/>
            <a:miter lim="800000"/>
            <a:headEnd/>
            <a:tailEnd/>
          </a:ln>
        </p:spPr>
      </p:pic>
      <p:sp>
        <p:nvSpPr>
          <p:cNvPr id="6" name="5 CuadroTexto"/>
          <p:cNvSpPr txBox="1"/>
          <p:nvPr/>
        </p:nvSpPr>
        <p:spPr>
          <a:xfrm>
            <a:off x="1187624" y="6093296"/>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6.  </a:t>
            </a:r>
            <a:r>
              <a:rPr lang="es-MX" sz="1500" b="1" cap="small" dirty="0" smtClean="0">
                <a:cs typeface="Times New Roman" pitchFamily="18" charset="0"/>
              </a:rPr>
              <a:t>Medidas Reglamentarias En Una Cancha De Voleibol (CONADE 2008)</a:t>
            </a:r>
            <a:r>
              <a:rPr lang="es-MX" sz="1200" dirty="0" smtClean="0">
                <a:latin typeface="Times New Roman" pitchFamily="18" charset="0"/>
                <a:cs typeface="Times New Roman" pitchFamily="18" charset="0"/>
              </a:rPr>
              <a:t>.</a:t>
            </a:r>
            <a:endParaRPr lang="es-MX" dirty="0"/>
          </a:p>
        </p:txBody>
      </p:sp>
      <p:cxnSp>
        <p:nvCxnSpPr>
          <p:cNvPr id="7" name="6 Conector recto"/>
          <p:cNvCxnSpPr/>
          <p:nvPr/>
        </p:nvCxnSpPr>
        <p:spPr>
          <a:xfrm>
            <a:off x="539552"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8"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9" name="8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772816"/>
            <a:ext cx="8280920" cy="3785652"/>
          </a:xfrm>
          <a:prstGeom prst="rect">
            <a:avLst/>
          </a:prstGeom>
        </p:spPr>
        <p:txBody>
          <a:bodyPr wrap="square">
            <a:spAutoFit/>
          </a:bodyPr>
          <a:lstStyle/>
          <a:p>
            <a:pPr algn="ctr"/>
            <a:r>
              <a:rPr lang="es-MX" sz="2400" b="1" u="sng" dirty="0" smtClean="0">
                <a:solidFill>
                  <a:schemeClr val="bg2"/>
                </a:solidFill>
                <a:effectLst>
                  <a:outerShdw blurRad="38100" dist="38100" dir="2700000" algn="tl">
                    <a:srgbClr val="000000">
                      <a:alpha val="43137"/>
                    </a:srgbClr>
                  </a:outerShdw>
                </a:effectLst>
                <a:latin typeface="+mj-lt"/>
                <a:cs typeface="Times New Roman" pitchFamily="18" charset="0"/>
              </a:rPr>
              <a:t>Diseño</a:t>
            </a:r>
          </a:p>
          <a:p>
            <a:pPr algn="ctr"/>
            <a:r>
              <a:rPr lang="es-MX" sz="2400" i="1" u="sng" dirty="0" smtClean="0">
                <a:solidFill>
                  <a:schemeClr val="bg2"/>
                </a:solidFill>
                <a:effectLst>
                  <a:outerShdw blurRad="38100" dist="38100" dir="2700000" algn="tl">
                    <a:srgbClr val="000000">
                      <a:alpha val="43137"/>
                    </a:srgbClr>
                  </a:outerShdw>
                </a:effectLst>
                <a:latin typeface="+mj-lt"/>
                <a:cs typeface="Times New Roman" pitchFamily="18" charset="0"/>
              </a:rPr>
              <a:t>Dimensiones y especificaciones</a:t>
            </a:r>
          </a:p>
          <a:p>
            <a:pPr algn="just"/>
            <a:endParaRPr lang="es-MX" sz="2400" i="1" u="sng" dirty="0" smtClean="0">
              <a:solidFill>
                <a:schemeClr val="bg2"/>
              </a:solidFill>
              <a:effectLst>
                <a:outerShdw blurRad="38100" dist="38100" dir="2700000" algn="tl">
                  <a:srgbClr val="000000">
                    <a:alpha val="43137"/>
                  </a:srgbClr>
                </a:outerShdw>
              </a:effectLst>
              <a:latin typeface="+mj-lt"/>
              <a:cs typeface="Times New Roman" pitchFamily="18" charset="0"/>
            </a:endParaRPr>
          </a:p>
          <a:p>
            <a:pPr algn="just"/>
            <a:r>
              <a:rPr lang="es-MX" sz="2400" dirty="0" smtClean="0">
                <a:latin typeface="+mj-lt"/>
                <a:cs typeface="Times New Roman" pitchFamily="18" charset="0"/>
              </a:rPr>
              <a:t>Las medidas del área de juego de una cancha de voleibol se indican en las figuras 7 y 8, siendo un área rectangular de 18 m de largo por 9 de ancho, con una contracancha perimetral al mismo nivel que el área de juego, de 5 m de ancho a los lados y de 7 en los extremos; en la línea transversal que divide la cancha en dos, se colocan dos postes metálicos o de aluminio que tienen la función de sostener  adecuadamente la red de juego.</a:t>
            </a:r>
            <a:endParaRPr lang="es-MX" sz="2400" dirty="0">
              <a:latin typeface="+mj-lt"/>
              <a:cs typeface="Times New Roman" pitchFamily="18" charset="0"/>
            </a:endParaRPr>
          </a:p>
        </p:txBody>
      </p:sp>
      <p:cxnSp>
        <p:nvCxnSpPr>
          <p:cNvPr id="5" name="4 Conector recto"/>
          <p:cNvCxnSpPr/>
          <p:nvPr/>
        </p:nvCxnSpPr>
        <p:spPr>
          <a:xfrm>
            <a:off x="539552" y="1196752"/>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23</a:t>
            </a:fld>
            <a:endParaRPr lang="es-MX" dirty="0"/>
          </a:p>
        </p:txBody>
      </p:sp>
      <p:sp>
        <p:nvSpPr>
          <p:cNvPr id="9"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24</a:t>
            </a:fld>
            <a:endParaRPr lang="es-MX" dirty="0"/>
          </a:p>
        </p:txBody>
      </p:sp>
      <p:sp>
        <p:nvSpPr>
          <p:cNvPr id="9"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Picture 1"/>
          <p:cNvPicPr>
            <a:picLocks noChangeAspect="1" noChangeArrowheads="1"/>
          </p:cNvPicPr>
          <p:nvPr/>
        </p:nvPicPr>
        <p:blipFill>
          <a:blip r:embed="rId3" cstate="print"/>
          <a:srcRect/>
          <a:stretch>
            <a:fillRect/>
          </a:stretch>
        </p:blipFill>
        <p:spPr bwMode="auto">
          <a:xfrm>
            <a:off x="2555776" y="1340768"/>
            <a:ext cx="4176713" cy="4833937"/>
          </a:xfrm>
          <a:prstGeom prst="rect">
            <a:avLst/>
          </a:prstGeom>
          <a:noFill/>
          <a:ln w="9525">
            <a:noFill/>
            <a:miter lim="800000"/>
            <a:headEnd/>
            <a:tailEnd/>
          </a:ln>
        </p:spPr>
      </p:pic>
      <p:sp>
        <p:nvSpPr>
          <p:cNvPr id="12" name="11 Rectángulo"/>
          <p:cNvSpPr/>
          <p:nvPr/>
        </p:nvSpPr>
        <p:spPr>
          <a:xfrm>
            <a:off x="2433912" y="6309320"/>
            <a:ext cx="3685689" cy="369332"/>
          </a:xfrm>
          <a:prstGeom prst="rect">
            <a:avLst/>
          </a:prstGeom>
        </p:spPr>
        <p:txBody>
          <a:bodyPr wrap="none">
            <a:spAutoFit/>
          </a:bodyPr>
          <a:lstStyle/>
          <a:p>
            <a:pPr algn="ctr"/>
            <a:r>
              <a:rPr lang="es-MX" b="1" cap="small" dirty="0" smtClean="0">
                <a:solidFill>
                  <a:schemeClr val="bg2"/>
                </a:solidFill>
                <a:cs typeface="Times New Roman" pitchFamily="18" charset="0"/>
              </a:rPr>
              <a:t>7.  </a:t>
            </a:r>
            <a:r>
              <a:rPr lang="es-MX" b="1" cap="small" dirty="0" smtClean="0">
                <a:cs typeface="Times New Roman" pitchFamily="18" charset="0"/>
              </a:rPr>
              <a:t>Medidas de una cancha de voleibol</a:t>
            </a:r>
            <a:endParaRPr lang="es-MX" dirty="0"/>
          </a:p>
        </p:txBody>
      </p:sp>
      <p:sp>
        <p:nvSpPr>
          <p:cNvPr id="10" name="9 Pergamino vertical">
            <a:hlinkClick r:id="rId4" action="ppaction://hlinkfile"/>
          </p:cNvPr>
          <p:cNvSpPr/>
          <p:nvPr/>
        </p:nvSpPr>
        <p:spPr>
          <a:xfrm>
            <a:off x="7308304" y="5013176"/>
            <a:ext cx="1152128" cy="1008112"/>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i="1" dirty="0" smtClean="0"/>
              <a:t>Click para ver planos</a:t>
            </a:r>
            <a:endParaRPr lang="es-MX" sz="1600" i="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25</a:t>
            </a:fld>
            <a:endParaRPr lang="es-MX" dirty="0"/>
          </a:p>
        </p:txBody>
      </p:sp>
      <p:sp>
        <p:nvSpPr>
          <p:cNvPr id="9"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a:off x="1657103" y="5877272"/>
            <a:ext cx="5239319" cy="369332"/>
          </a:xfrm>
          <a:prstGeom prst="rect">
            <a:avLst/>
          </a:prstGeom>
        </p:spPr>
        <p:txBody>
          <a:bodyPr wrap="none">
            <a:spAutoFit/>
          </a:bodyPr>
          <a:lstStyle/>
          <a:p>
            <a:pPr algn="ctr"/>
            <a:r>
              <a:rPr lang="es-MX" b="1" cap="small" dirty="0" smtClean="0">
                <a:solidFill>
                  <a:schemeClr val="bg2"/>
                </a:solidFill>
                <a:cs typeface="Times New Roman" pitchFamily="18" charset="0"/>
              </a:rPr>
              <a:t>8.  </a:t>
            </a:r>
            <a:r>
              <a:rPr lang="es-MX" b="1" cap="small" dirty="0" smtClean="0">
                <a:cs typeface="Times New Roman" pitchFamily="18" charset="0"/>
              </a:rPr>
              <a:t>Distribución de las líneas de una cancha de voleibol</a:t>
            </a:r>
            <a:endParaRPr lang="es-MX" dirty="0"/>
          </a:p>
        </p:txBody>
      </p:sp>
      <p:sp>
        <p:nvSpPr>
          <p:cNvPr id="10" name="9 Rectángulo"/>
          <p:cNvSpPr>
            <a:spLocks noChangeArrowheads="1"/>
          </p:cNvSpPr>
          <p:nvPr/>
        </p:nvSpPr>
        <p:spPr bwMode="auto">
          <a:xfrm>
            <a:off x="5436096" y="1772816"/>
            <a:ext cx="3312368" cy="3754874"/>
          </a:xfrm>
          <a:prstGeom prst="rect">
            <a:avLst/>
          </a:prstGeom>
          <a:noFill/>
          <a:ln w="9525">
            <a:noFill/>
            <a:miter lim="800000"/>
            <a:headEnd/>
            <a:tailEnd/>
          </a:ln>
        </p:spPr>
        <p:txBody>
          <a:bodyPr wrap="square">
            <a:spAutoFit/>
          </a:bodyPr>
          <a:lstStyle/>
          <a:p>
            <a:pPr algn="just" fontAlgn="auto">
              <a:spcBef>
                <a:spcPts val="0"/>
              </a:spcBef>
              <a:spcAft>
                <a:spcPts val="0"/>
              </a:spcAft>
              <a:buClr>
                <a:schemeClr val="bg2"/>
              </a:buClr>
              <a:buFont typeface="Wingdings 2" pitchFamily="18" charset="2"/>
              <a:buChar char="â"/>
              <a:defRPr/>
            </a:pPr>
            <a:r>
              <a:rPr lang="es-MX" sz="1400" b="1" dirty="0" smtClean="0">
                <a:solidFill>
                  <a:schemeClr val="accent2">
                    <a:lumMod val="50000"/>
                  </a:schemeClr>
                </a:solidFill>
                <a:latin typeface="+mn-lt"/>
              </a:rPr>
              <a:t>La posición del juez dará nombre a  las líneas  (izquierda o derecha ).</a:t>
            </a:r>
          </a:p>
          <a:p>
            <a:pPr algn="just" fontAlgn="auto">
              <a:spcBef>
                <a:spcPts val="0"/>
              </a:spcBef>
              <a:spcAft>
                <a:spcPts val="0"/>
              </a:spcAft>
              <a:buClr>
                <a:schemeClr val="bg2"/>
              </a:buClr>
              <a:buFont typeface="Wingdings 2" pitchFamily="18" charset="2"/>
              <a:buChar char="â"/>
              <a:defRPr/>
            </a:pPr>
            <a:r>
              <a:rPr lang="es-MX" sz="1400" b="1" dirty="0" smtClean="0">
                <a:solidFill>
                  <a:schemeClr val="accent2">
                    <a:lumMod val="50000"/>
                  </a:schemeClr>
                </a:solidFill>
                <a:latin typeface="+mn-lt"/>
              </a:rPr>
              <a:t>Orientación de cancha de 22” izquierda al norte  </a:t>
            </a:r>
          </a:p>
          <a:p>
            <a:pPr algn="just" fontAlgn="auto">
              <a:spcBef>
                <a:spcPts val="0"/>
              </a:spcBef>
              <a:spcAft>
                <a:spcPts val="0"/>
              </a:spcAft>
              <a:buClr>
                <a:schemeClr val="bg2"/>
              </a:buClr>
              <a:buFont typeface="Wingdings 2" pitchFamily="18" charset="2"/>
              <a:buChar char="â"/>
              <a:defRPr/>
            </a:pPr>
            <a:r>
              <a:rPr lang="es-MX" sz="1400" b="1" dirty="0" smtClean="0">
                <a:solidFill>
                  <a:schemeClr val="accent2">
                    <a:lumMod val="50000"/>
                  </a:schemeClr>
                </a:solidFill>
                <a:latin typeface="+mn-lt"/>
              </a:rPr>
              <a:t>Cancha interior y exterior </a:t>
            </a:r>
          </a:p>
          <a:p>
            <a:pPr algn="just" fontAlgn="auto">
              <a:spcBef>
                <a:spcPts val="0"/>
              </a:spcBef>
              <a:spcAft>
                <a:spcPts val="0"/>
              </a:spcAft>
              <a:buClr>
                <a:schemeClr val="bg2"/>
              </a:buClr>
              <a:buFont typeface="Wingdings 2" pitchFamily="18" charset="2"/>
              <a:buChar char="â"/>
              <a:defRPr/>
            </a:pPr>
            <a:r>
              <a:rPr lang="es-MX" sz="1400" b="1" dirty="0" smtClean="0">
                <a:solidFill>
                  <a:schemeClr val="accent2">
                    <a:lumMod val="50000"/>
                  </a:schemeClr>
                </a:solidFill>
                <a:latin typeface="+mn-lt"/>
              </a:rPr>
              <a:t>Superficie arcilla dura ,carpeta ahulada.</a:t>
            </a:r>
          </a:p>
          <a:p>
            <a:pPr algn="just" fontAlgn="auto">
              <a:spcBef>
                <a:spcPts val="0"/>
              </a:spcBef>
              <a:spcAft>
                <a:spcPts val="0"/>
              </a:spcAft>
              <a:buClr>
                <a:schemeClr val="bg2"/>
              </a:buClr>
              <a:buFont typeface="Wingdings 2" pitchFamily="18" charset="2"/>
              <a:buChar char="â"/>
              <a:defRPr/>
            </a:pPr>
            <a:r>
              <a:rPr lang="es-MX" sz="1400" b="1" dirty="0" smtClean="0">
                <a:solidFill>
                  <a:schemeClr val="accent2">
                    <a:lumMod val="50000"/>
                  </a:schemeClr>
                </a:solidFill>
                <a:latin typeface="+mn-lt"/>
              </a:rPr>
              <a:t>Polipropileno, duela, pasto natural y sintético, arcilla seca sintética color verde, líneas color blanco.</a:t>
            </a:r>
          </a:p>
          <a:p>
            <a:pPr algn="just" fontAlgn="auto">
              <a:spcBef>
                <a:spcPts val="0"/>
              </a:spcBef>
              <a:spcAft>
                <a:spcPts val="0"/>
              </a:spcAft>
              <a:buClr>
                <a:schemeClr val="bg2"/>
              </a:buClr>
              <a:buFont typeface="Wingdings 2" pitchFamily="18" charset="2"/>
              <a:buChar char="â"/>
              <a:defRPr/>
            </a:pPr>
            <a:r>
              <a:rPr lang="es-MX" sz="1400" b="1" dirty="0" smtClean="0">
                <a:solidFill>
                  <a:schemeClr val="accent2">
                    <a:lumMod val="50000"/>
                  </a:schemeClr>
                </a:solidFill>
                <a:latin typeface="+mn-lt"/>
              </a:rPr>
              <a:t>Cancha color verde oscuro  mate  o arcilla roja.</a:t>
            </a:r>
          </a:p>
          <a:p>
            <a:pPr algn="just" fontAlgn="auto">
              <a:spcBef>
                <a:spcPts val="0"/>
              </a:spcBef>
              <a:spcAft>
                <a:spcPts val="0"/>
              </a:spcAft>
              <a:buClr>
                <a:schemeClr val="bg2"/>
              </a:buClr>
              <a:buFont typeface="Wingdings 2" pitchFamily="18" charset="2"/>
              <a:buChar char="â"/>
              <a:defRPr/>
            </a:pPr>
            <a:r>
              <a:rPr lang="es-MX" sz="1400" b="1" dirty="0" smtClean="0">
                <a:solidFill>
                  <a:schemeClr val="accent2">
                    <a:lumMod val="50000"/>
                  </a:schemeClr>
                </a:solidFill>
                <a:latin typeface="+mn-lt"/>
              </a:rPr>
              <a:t>Postes de luz 800 luxes mínimo. </a:t>
            </a:r>
          </a:p>
          <a:p>
            <a:pPr algn="just" fontAlgn="auto">
              <a:spcBef>
                <a:spcPts val="0"/>
              </a:spcBef>
              <a:spcAft>
                <a:spcPts val="0"/>
              </a:spcAft>
              <a:buClr>
                <a:schemeClr val="bg2"/>
              </a:buClr>
              <a:buFont typeface="Wingdings 2" pitchFamily="18" charset="2"/>
              <a:buChar char="â"/>
              <a:defRPr/>
            </a:pPr>
            <a:r>
              <a:rPr lang="es-MX" sz="1400" b="1" dirty="0" smtClean="0">
                <a:solidFill>
                  <a:schemeClr val="accent2">
                    <a:lumMod val="50000"/>
                  </a:schemeClr>
                </a:solidFill>
                <a:latin typeface="+mn-lt"/>
              </a:rPr>
              <a:t>Para competencia 1200 luxes.</a:t>
            </a:r>
          </a:p>
          <a:p>
            <a:pPr algn="just" fontAlgn="auto">
              <a:spcBef>
                <a:spcPts val="0"/>
              </a:spcBef>
              <a:spcAft>
                <a:spcPts val="0"/>
              </a:spcAft>
              <a:defRPr/>
            </a:pPr>
            <a:endParaRPr lang="es-MX" sz="1400" b="1" dirty="0" smtClean="0">
              <a:solidFill>
                <a:schemeClr val="accent2">
                  <a:lumMod val="50000"/>
                </a:schemeClr>
              </a:solidFill>
              <a:latin typeface="+mn-lt"/>
            </a:endParaRPr>
          </a:p>
          <a:p>
            <a:pPr algn="just" fontAlgn="auto">
              <a:spcBef>
                <a:spcPts val="0"/>
              </a:spcBef>
              <a:spcAft>
                <a:spcPts val="0"/>
              </a:spcAft>
              <a:defRPr/>
            </a:pPr>
            <a:endParaRPr lang="es-MX" sz="1400" b="1" dirty="0" smtClean="0">
              <a:solidFill>
                <a:schemeClr val="accent2">
                  <a:lumMod val="50000"/>
                </a:schemeClr>
              </a:solidFill>
              <a:latin typeface="+mn-lt"/>
            </a:endParaRPr>
          </a:p>
          <a:p>
            <a:pPr algn="just" fontAlgn="auto">
              <a:spcBef>
                <a:spcPts val="0"/>
              </a:spcBef>
              <a:spcAft>
                <a:spcPts val="0"/>
              </a:spcAft>
              <a:defRPr/>
            </a:pPr>
            <a:endParaRPr lang="es-MX" sz="1400" b="1" dirty="0" smtClean="0">
              <a:solidFill>
                <a:schemeClr val="accent2">
                  <a:lumMod val="50000"/>
                </a:schemeClr>
              </a:solidFill>
              <a:latin typeface="+mn-lt"/>
            </a:endParaRPr>
          </a:p>
          <a:p>
            <a:pPr algn="just" fontAlgn="auto">
              <a:spcBef>
                <a:spcPts val="0"/>
              </a:spcBef>
              <a:spcAft>
                <a:spcPts val="0"/>
              </a:spcAft>
              <a:defRPr/>
            </a:pPr>
            <a:endParaRPr lang="es-MX" sz="1400" b="1" dirty="0">
              <a:solidFill>
                <a:schemeClr val="accent2">
                  <a:lumMod val="50000"/>
                </a:schemeClr>
              </a:solidFill>
              <a:latin typeface="+mn-lt"/>
            </a:endParaRPr>
          </a:p>
        </p:txBody>
      </p:sp>
      <p:pic>
        <p:nvPicPr>
          <p:cNvPr id="13" name="Picture 1"/>
          <p:cNvPicPr>
            <a:picLocks noChangeAspect="1" noChangeArrowheads="1"/>
          </p:cNvPicPr>
          <p:nvPr/>
        </p:nvPicPr>
        <p:blipFill>
          <a:blip r:embed="rId3" cstate="print"/>
          <a:srcRect l="1409"/>
          <a:stretch>
            <a:fillRect/>
          </a:stretch>
        </p:blipFill>
        <p:spPr bwMode="auto">
          <a:xfrm>
            <a:off x="323528" y="1556792"/>
            <a:ext cx="5039742" cy="388937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26</a:t>
            </a:fld>
            <a:endParaRPr lang="es-MX" dirty="0"/>
          </a:p>
        </p:txBody>
      </p:sp>
      <p:sp>
        <p:nvSpPr>
          <p:cNvPr id="4" name="3 Marcador de contenido"/>
          <p:cNvSpPr>
            <a:spLocks noGrp="1"/>
          </p:cNvSpPr>
          <p:nvPr>
            <p:ph sz="quarter" idx="1"/>
          </p:nvPr>
        </p:nvSpPr>
        <p:spPr>
          <a:xfrm>
            <a:off x="611560" y="476672"/>
            <a:ext cx="8075240" cy="5543128"/>
          </a:xfrm>
        </p:spPr>
        <p:txBody>
          <a:bodyPr>
            <a:normAutofit fontScale="77500" lnSpcReduction="20000"/>
          </a:bodyPr>
          <a:lstStyle/>
          <a:p>
            <a:pPr algn="just"/>
            <a:endParaRPr lang="es-MX" dirty="0" smtClean="0"/>
          </a:p>
          <a:p>
            <a:pPr marL="93663" indent="-3175" algn="just">
              <a:buNone/>
            </a:pPr>
            <a:r>
              <a:rPr lang="es-MX" dirty="0" smtClean="0"/>
              <a:t>La cancha de voleibol estará constituida por una plataforma de concreto reforzado con malla electrosoldada, con un espesor uniforme de 10 cm, una resistencia de 200 kg/cm2 como mínimo, desplantada sobre terreno natural previamente compactado y nivelado, garantizando una superficie plana, sin dejar de considerar una pendiente de 1% para desaguar de manera natural las aguas pluviales; el acabado final debe ser de pulido fino, lo cual deberá permitir el adecuado deslizamiento del zapato deportivo empleado por los jugadores.</a:t>
            </a:r>
          </a:p>
          <a:p>
            <a:pPr marL="93663" indent="-3175" algn="just">
              <a:buNone/>
            </a:pPr>
            <a:endParaRPr lang="es-MX" dirty="0" smtClean="0"/>
          </a:p>
          <a:p>
            <a:pPr marL="93663" indent="-3175" algn="just">
              <a:buNone/>
            </a:pPr>
            <a:r>
              <a:rPr lang="es-MX" dirty="0" smtClean="0"/>
              <a:t>Los dos postes para soporte de la red serán de tubo redondo de aluminio o de fierro negro, cédula 40 (véase NMX-B-177), con 2 ½ pulgadas de diámetro, con una altura de 2.55 m sobre nivel de piso e incluirán los ganchos requeridos para sujetar la red. Previamente, durante el colado del firme de concreto, se deberán dejar ahogados 2 casquillos metálicos fabricados en tubo negro, cédula 40 (véase MXB- 177), con 3 pulgadas de diámetro para insertar los postes cuando haya juego y retirarlos cuando termine. El acabado final de ambos postes será a base de primario y pintura de esmalte anticorrosivo, en color a elegir.</a:t>
            </a:r>
            <a:endParaRPr lang="es-MX" dirty="0"/>
          </a:p>
        </p:txBody>
      </p:sp>
      <p:sp>
        <p:nvSpPr>
          <p:cNvPr id="5" name="4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23928" y="2780928"/>
            <a:ext cx="5040560" cy="3433538"/>
          </a:xfrm>
          <a:prstGeom prst="rect">
            <a:avLst/>
          </a:prstGeom>
          <a:noFill/>
          <a:ln w="9525">
            <a:noFill/>
            <a:miter lim="800000"/>
            <a:headEnd/>
            <a:tailEnd/>
          </a:ln>
        </p:spPr>
      </p:pic>
      <p:sp>
        <p:nvSpPr>
          <p:cNvPr id="3" name="2 Marcador de número de diapositiva"/>
          <p:cNvSpPr>
            <a:spLocks noGrp="1"/>
          </p:cNvSpPr>
          <p:nvPr>
            <p:ph type="sldNum" sz="quarter" idx="12"/>
          </p:nvPr>
        </p:nvSpPr>
        <p:spPr/>
        <p:txBody>
          <a:bodyPr/>
          <a:lstStyle/>
          <a:p>
            <a:fld id="{8E7D8D15-0995-4287-80B8-13CDB68345C2}" type="slidenum">
              <a:rPr lang="es-MX" smtClean="0"/>
              <a:pPr/>
              <a:t>27</a:t>
            </a:fld>
            <a:endParaRPr lang="es-MX" dirty="0"/>
          </a:p>
        </p:txBody>
      </p:sp>
      <p:sp>
        <p:nvSpPr>
          <p:cNvPr id="4" name="3 Marcador de contenido"/>
          <p:cNvSpPr>
            <a:spLocks noGrp="1"/>
          </p:cNvSpPr>
          <p:nvPr>
            <p:ph sz="quarter" idx="1"/>
          </p:nvPr>
        </p:nvSpPr>
        <p:spPr>
          <a:xfrm>
            <a:off x="683568" y="404664"/>
            <a:ext cx="8064896" cy="2304256"/>
          </a:xfrm>
        </p:spPr>
        <p:txBody>
          <a:bodyPr>
            <a:normAutofit/>
          </a:bodyPr>
          <a:lstStyle/>
          <a:p>
            <a:pPr marL="3175" indent="-3175" algn="just">
              <a:buNone/>
            </a:pPr>
            <a:r>
              <a:rPr lang="es-MX" sz="2200" dirty="0" smtClean="0"/>
              <a:t>Dependiendo de la disponibilidad económica al momento de desarrollar los espacios deportivos, puede  darse la opción de que la plataforma de concreto que contiene tanto la cancha de voleibol como la contracancha reglamentaria, tenga un recubrimiento sintético tipo Laycold que incluiría el trazado y pintado de la cancha.</a:t>
            </a:r>
          </a:p>
          <a:p>
            <a:pPr algn="just"/>
            <a:endParaRPr lang="es-MX" sz="2400" dirty="0" smtClean="0"/>
          </a:p>
        </p:txBody>
      </p:sp>
      <p:sp>
        <p:nvSpPr>
          <p:cNvPr id="6" name="5 CuadroTexto"/>
          <p:cNvSpPr txBox="1"/>
          <p:nvPr/>
        </p:nvSpPr>
        <p:spPr>
          <a:xfrm>
            <a:off x="611560" y="2780928"/>
            <a:ext cx="3312368" cy="3477875"/>
          </a:xfrm>
          <a:prstGeom prst="rect">
            <a:avLst/>
          </a:prstGeom>
          <a:noFill/>
        </p:spPr>
        <p:txBody>
          <a:bodyPr wrap="square" rtlCol="0">
            <a:spAutoFit/>
          </a:bodyPr>
          <a:lstStyle/>
          <a:p>
            <a:pPr algn="just"/>
            <a:r>
              <a:rPr lang="es-MX" sz="2200" dirty="0" smtClean="0"/>
              <a:t>En lo que respecta al alumbrado de la cancha y dado el carácter recreativo de la misma, se sugiere colocar 2 postes metálicos de 9 m de altura con un par de luminarias cada uno, con una capacidad de 1,000  watts por luminaria.</a:t>
            </a:r>
          </a:p>
          <a:p>
            <a:endParaRPr lang="es-MX" sz="2200" dirty="0"/>
          </a:p>
        </p:txBody>
      </p:sp>
      <p:sp>
        <p:nvSpPr>
          <p:cNvPr id="7" name="6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28</a:t>
            </a:fld>
            <a:endParaRPr lang="es-MX" dirty="0"/>
          </a:p>
        </p:txBody>
      </p:sp>
      <p:sp>
        <p:nvSpPr>
          <p:cNvPr id="4" name="3 Marcador de contenido"/>
          <p:cNvSpPr>
            <a:spLocks noGrp="1"/>
          </p:cNvSpPr>
          <p:nvPr>
            <p:ph sz="quarter" idx="1"/>
          </p:nvPr>
        </p:nvSpPr>
        <p:spPr>
          <a:xfrm>
            <a:off x="683568" y="766192"/>
            <a:ext cx="7772400" cy="5327104"/>
          </a:xfrm>
        </p:spPr>
        <p:txBody>
          <a:bodyPr>
            <a:normAutofit fontScale="85000" lnSpcReduction="10000"/>
          </a:bodyPr>
          <a:lstStyle/>
          <a:p>
            <a:pPr algn="ctr">
              <a:buNone/>
            </a:pPr>
            <a:r>
              <a:rPr lang="es-MX" sz="2800" i="1" u="sng" dirty="0" smtClean="0">
                <a:solidFill>
                  <a:schemeClr val="bg2"/>
                </a:solidFill>
                <a:effectLst>
                  <a:outerShdw blurRad="38100" dist="38100" dir="2700000" algn="tl">
                    <a:srgbClr val="000000">
                      <a:alpha val="43137"/>
                    </a:srgbClr>
                  </a:outerShdw>
                </a:effectLst>
                <a:cs typeface="Times New Roman" pitchFamily="18" charset="0"/>
              </a:rPr>
              <a:t>Equipo y mobiliario</a:t>
            </a:r>
          </a:p>
          <a:p>
            <a:pPr marL="3175" indent="-3175" algn="just">
              <a:buNone/>
            </a:pPr>
            <a:r>
              <a:rPr lang="es-MX" sz="2800" dirty="0" smtClean="0"/>
              <a:t>En este aspecto se requieren única y exclusivamente los dos postes para soporte de la red y la propia red, la cual debe ser de nylon o similar a cuadros de 10 cm por lado, llevando a lo largo de su borde superior una banda horizontal de 5 cm de ancho hecha con lona blanca doblada y cosida a todo lo largo e incluyendo cordones resistentes para sujetar la red, misma que se ajusta a una altura de 2.43 m para hombres y 2.24 m para mujeres.</a:t>
            </a:r>
          </a:p>
          <a:p>
            <a:pPr marL="3175" indent="-3175" algn="just"/>
            <a:endParaRPr lang="es-MX" sz="2800" dirty="0" smtClean="0"/>
          </a:p>
          <a:p>
            <a:pPr marL="3175" indent="-3175" algn="just">
              <a:buNone/>
            </a:pPr>
            <a:r>
              <a:rPr lang="es-MX" sz="2800" dirty="0" smtClean="0"/>
              <a:t>El mobiliario consiste en dos bancas de aluminio o metálicas para jugadores de ambos equipos participantes así como una mesa y sillas para jueces, en el supuesto caso de que el juego que se realice en la cancha tenga un carácter más formal que el de la simple recreación.</a:t>
            </a:r>
            <a:endParaRPr lang="es-MX" sz="2800" i="1" u="sng" dirty="0" smtClean="0">
              <a:solidFill>
                <a:schemeClr val="bg2"/>
              </a:solidFill>
              <a:effectLst>
                <a:outerShdw blurRad="38100" dist="38100" dir="2700000" algn="tl">
                  <a:srgbClr val="000000">
                    <a:alpha val="43137"/>
                  </a:srgbClr>
                </a:outerShdw>
              </a:effectLst>
              <a:cs typeface="Times New Roman" pitchFamily="18" charset="0"/>
            </a:endParaRPr>
          </a:p>
          <a:p>
            <a:endParaRPr lang="es-MX" dirty="0"/>
          </a:p>
        </p:txBody>
      </p:sp>
      <p:sp>
        <p:nvSpPr>
          <p:cNvPr id="5" name="4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29</a:t>
            </a:fld>
            <a:endParaRPr lang="es-MX" dirty="0"/>
          </a:p>
        </p:txBody>
      </p:sp>
      <p:sp>
        <p:nvSpPr>
          <p:cNvPr id="4" name="3 Marcador de contenido"/>
          <p:cNvSpPr>
            <a:spLocks noGrp="1"/>
          </p:cNvSpPr>
          <p:nvPr>
            <p:ph sz="quarter" idx="1"/>
          </p:nvPr>
        </p:nvSpPr>
        <p:spPr>
          <a:xfrm>
            <a:off x="760040" y="692696"/>
            <a:ext cx="7772400" cy="5111080"/>
          </a:xfrm>
        </p:spPr>
        <p:txBody>
          <a:bodyPr>
            <a:normAutofit/>
          </a:bodyPr>
          <a:lstStyle/>
          <a:p>
            <a:pPr algn="ctr">
              <a:buNone/>
            </a:pPr>
            <a:r>
              <a:rPr lang="es-MX" sz="2400" i="1" u="sng" dirty="0" smtClean="0">
                <a:solidFill>
                  <a:schemeClr val="bg2"/>
                </a:solidFill>
                <a:effectLst>
                  <a:outerShdw blurRad="38100" dist="38100" dir="2700000" algn="tl">
                    <a:srgbClr val="000000">
                      <a:alpha val="43137"/>
                    </a:srgbClr>
                  </a:outerShdw>
                </a:effectLst>
                <a:cs typeface="Times New Roman" pitchFamily="18" charset="0"/>
              </a:rPr>
              <a:t>Equipo y mobiliario</a:t>
            </a:r>
          </a:p>
          <a:p>
            <a:pPr algn="ctr">
              <a:buNone/>
            </a:pPr>
            <a:endParaRPr lang="es-MX" sz="2400" i="1" u="sng" dirty="0" smtClean="0">
              <a:solidFill>
                <a:schemeClr val="bg2"/>
              </a:solidFill>
              <a:effectLst>
                <a:outerShdw blurRad="38100" dist="38100" dir="2700000" algn="tl">
                  <a:srgbClr val="000000">
                    <a:alpha val="43137"/>
                  </a:srgbClr>
                </a:outerShdw>
              </a:effectLst>
              <a:cs typeface="Times New Roman" pitchFamily="18" charset="0"/>
            </a:endParaRPr>
          </a:p>
          <a:p>
            <a:pPr marL="3175" indent="-3175" algn="just">
              <a:buNone/>
            </a:pPr>
            <a:r>
              <a:rPr lang="es-MX" sz="2400" dirty="0" smtClean="0"/>
              <a:t>Debido a las características físicas de la cancha de voleibol y dada la resistencia y durabilidad comprobada ante el uso rudo y continuo, tanto de la plataforma de concreto como de los postes metálicos para la red, el mantenimiento de este tipo de instalación deportiva es mínimo, limitándose básicamente a mantener limpia la superficie de la cancha, repintar las líneas de juego cuando se requiera, mantener en buen estado la pintura de los postes, limpiar periódicamente los casquillos y, esto es importante, requerir a los usuarios el uso de calzado deportivo adecuado.</a:t>
            </a:r>
            <a:endParaRPr lang="es-MX" sz="2400" i="1" u="sng" dirty="0" smtClean="0">
              <a:solidFill>
                <a:schemeClr val="bg2"/>
              </a:solidFill>
              <a:effectLst>
                <a:outerShdw blurRad="38100" dist="38100" dir="2700000" algn="tl">
                  <a:srgbClr val="000000">
                    <a:alpha val="43137"/>
                  </a:srgbClr>
                </a:outerShdw>
              </a:effectLst>
              <a:cs typeface="Times New Roman" pitchFamily="18" charset="0"/>
            </a:endParaRPr>
          </a:p>
          <a:p>
            <a:pPr algn="ctr"/>
            <a:endParaRPr lang="es-MX" dirty="0"/>
          </a:p>
        </p:txBody>
      </p:sp>
      <p:sp>
        <p:nvSpPr>
          <p:cNvPr id="5" name="4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772400" cy="1362075"/>
          </a:xfrm>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   JUSTIFICACIÓN DEL PROYECTO</a:t>
            </a:r>
            <a:endParaRPr lang="es-MX"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251520" y="2492896"/>
            <a:ext cx="8712968" cy="3672408"/>
          </a:xfrm>
        </p:spPr>
        <p:txBody>
          <a:bodyPr>
            <a:noAutofit/>
          </a:bodyPr>
          <a:lstStyle/>
          <a:p>
            <a:pPr algn="just"/>
            <a:r>
              <a:rPr lang="es-MX" sz="1600" dirty="0" smtClean="0">
                <a:solidFill>
                  <a:schemeClr val="tx1">
                    <a:lumMod val="65000"/>
                    <a:lumOff val="35000"/>
                  </a:schemeClr>
                </a:solidFill>
              </a:rPr>
              <a:t>El presente proyecto tiene como finalidad el mostrar </a:t>
            </a:r>
            <a:r>
              <a:rPr lang="es-ES" sz="1600" dirty="0" smtClean="0">
                <a:solidFill>
                  <a:schemeClr val="tx1">
                    <a:lumMod val="65000"/>
                    <a:lumOff val="35000"/>
                  </a:schemeClr>
                </a:solidFill>
                <a:latin typeface="Calibri" pitchFamily="34" charset="0"/>
              </a:rPr>
              <a:t>todo el proceso de desarrollo para conocer y realizar diferentes elementos como son: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voleibol</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básquetbol</a:t>
            </a:r>
            <a:endParaRPr lang="es-ES" dirty="0" smtClean="0">
              <a:solidFill>
                <a:schemeClr val="tx1">
                  <a:lumMod val="65000"/>
                  <a:lumOff val="35000"/>
                </a:schemeClr>
              </a:solidFill>
              <a:cs typeface="Times New Roman" pitchFamily="18" charset="0"/>
              <a:hlinkClick r:id="" action="ppaction://noaction"/>
            </a:endParaRP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tenis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futbol rápido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mini frontón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para caminar</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de atletismo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Murales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Juegos infantiles</a:t>
            </a:r>
            <a:endParaRPr lang="es-ES" dirty="0" smtClean="0">
              <a:solidFill>
                <a:schemeClr val="tx1">
                  <a:lumMod val="65000"/>
                  <a:lumOff val="35000"/>
                </a:schemeClr>
              </a:solidFill>
              <a:latin typeface="Calibri" pitchFamily="34" charset="0"/>
            </a:endParaRPr>
          </a:p>
          <a:p>
            <a:pPr algn="just"/>
            <a:r>
              <a:rPr lang="es-ES" sz="1600" dirty="0" smtClean="0">
                <a:solidFill>
                  <a:schemeClr val="tx1">
                    <a:lumMod val="65000"/>
                    <a:lumOff val="35000"/>
                  </a:schemeClr>
                </a:solidFill>
                <a:latin typeface="Calibri" pitchFamily="34" charset="0"/>
              </a:rPr>
              <a:t> Además de investigar sobre la localidad donde se pretende llevar a cabo  el proyecto que en este caso es San Luis de La Paz, Guanajuato. Esto se logrará analizando a los posibles usuarios, con esto buscaremos la mejor solución para resolver el problema, que en este proyecto es el mejorar la imagen urbana del río San Luis.</a:t>
            </a:r>
          </a:p>
          <a:p>
            <a:pPr algn="just"/>
            <a:endParaRPr lang="es-MX" sz="16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3</a:t>
            </a:fld>
            <a:endParaRPr lang="es-MX" dirty="0"/>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Pergamino vertical">
            <a:hlinkClick r:id="rId3" action="ppaction://hlinkfile"/>
          </p:cNvPr>
          <p:cNvSpPr/>
          <p:nvPr/>
        </p:nvSpPr>
        <p:spPr>
          <a:xfrm>
            <a:off x="755576" y="6165304"/>
            <a:ext cx="1656184" cy="432048"/>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i="1" dirty="0" smtClean="0"/>
              <a:t>Click para ver planos</a:t>
            </a:r>
            <a:endParaRPr lang="es-MX" sz="1200" i="1" dirty="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IV.    Bibliografía</a:t>
            </a:r>
            <a:endParaRPr lang="es-MX"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395536" y="3284984"/>
            <a:ext cx="8424936" cy="1656184"/>
          </a:xfrm>
        </p:spPr>
        <p:txBody>
          <a:bodyPr>
            <a:normAutofit/>
          </a:bodyPr>
          <a:lstStyle/>
          <a:p>
            <a:pPr marL="360363" indent="-360363">
              <a:buFont typeface="Wingdings 2" pitchFamily="18" charset="2"/>
              <a:buChar char="â"/>
            </a:pPr>
            <a:r>
              <a:rPr lang="es-MX" sz="2000" dirty="0" smtClean="0">
                <a:solidFill>
                  <a:schemeClr val="tx1">
                    <a:lumMod val="65000"/>
                    <a:lumOff val="35000"/>
                  </a:schemeClr>
                </a:solidFill>
              </a:rPr>
              <a:t>http://www.conavi.gob.mx/documentos/publicaciones/guia_deporte.pdf</a:t>
            </a:r>
          </a:p>
          <a:p>
            <a:pPr marL="360363" indent="-360363">
              <a:buFont typeface="Wingdings 2" pitchFamily="18" charset="2"/>
              <a:buChar char="â"/>
            </a:pPr>
            <a:r>
              <a:rPr lang="es-MX" sz="2000" dirty="0" smtClean="0">
                <a:solidFill>
                  <a:schemeClr val="tx1">
                    <a:lumMod val="65000"/>
                    <a:lumOff val="35000"/>
                  </a:schemeClr>
                </a:solidFill>
              </a:rPr>
              <a:t>http://www.playsystems.com.mx/image/juegos/1pq16.html</a:t>
            </a:r>
          </a:p>
          <a:p>
            <a:pPr marL="360363" indent="-360363">
              <a:buFont typeface="Wingdings 2" pitchFamily="18" charset="2"/>
              <a:buChar char="â"/>
            </a:pPr>
            <a:r>
              <a:rPr lang="es-MX" sz="2000" dirty="0" smtClean="0">
                <a:solidFill>
                  <a:schemeClr val="tx1">
                    <a:lumMod val="65000"/>
                    <a:lumOff val="35000"/>
                  </a:schemeClr>
                </a:solidFill>
              </a:rPr>
              <a:t>http://www.playclub.com.mx/Catalogoenlinea/tabid/78/CategoryID/283/List/1/Level/a/ProductID/880/Default.aspx</a:t>
            </a: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30</a:t>
            </a:fld>
            <a:endParaRPr lang="es-MX" dirty="0"/>
          </a:p>
        </p:txBody>
      </p:sp>
      <p:sp>
        <p:nvSpPr>
          <p:cNvPr id="5" name="4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texto"/>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4</a:t>
            </a:fld>
            <a:endParaRPr lang="es-MX" dirty="0"/>
          </a:p>
        </p:txBody>
      </p:sp>
      <p:sp>
        <p:nvSpPr>
          <p:cNvPr id="5" name="4 Título"/>
          <p:cNvSpPr txBox="1">
            <a:spLocks/>
          </p:cNvSpPr>
          <p:nvPr/>
        </p:nvSpPr>
        <p:spPr>
          <a:xfrm>
            <a:off x="899592" y="5013176"/>
            <a:ext cx="7315200" cy="1192212"/>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latin typeface="+mj-lt"/>
                <a:ea typeface="+mj-ea"/>
                <a:cs typeface="+mj-cs"/>
              </a:rPr>
              <a:t>II.  </a:t>
            </a:r>
            <a:r>
              <a:rPr kumimoji="0" lang="es-MX" sz="32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rPr>
              <a:t>ANTECEDENTES DE SAN LUIS DE LA PAZ, GUANAJUATO</a:t>
            </a:r>
            <a:endParaRPr kumimoji="0" lang="es-MX"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endParaRPr>
          </a:p>
        </p:txBody>
      </p:sp>
      <p:pic>
        <p:nvPicPr>
          <p:cNvPr id="6" name="Picture 2" descr="http://sphotos.ak.fbcdn.net/hphotos-ak-ash2/hs039.ash2/35333_145003768849479_100000195704430_444863_6562379_n.jpg"/>
          <p:cNvPicPr>
            <a:picLocks noChangeAspect="1" noChangeArrowheads="1"/>
          </p:cNvPicPr>
          <p:nvPr/>
        </p:nvPicPr>
        <p:blipFill>
          <a:blip r:embed="rId2" cstate="print"/>
          <a:srcRect t="16067" b="16067"/>
          <a:stretch>
            <a:fillRect/>
          </a:stretch>
        </p:blipFill>
        <p:spPr bwMode="auto">
          <a:xfrm>
            <a:off x="251519" y="188640"/>
            <a:ext cx="8640961" cy="4581525"/>
          </a:xfrm>
          <a:prstGeom prst="round2SameRect">
            <a:avLst>
              <a:gd name="adj1" fmla="val 9460"/>
              <a:gd name="adj2" fmla="val 0"/>
            </a:avLst>
          </a:prstGeom>
          <a:noFill/>
          <a:ln>
            <a:noFill/>
          </a:ln>
        </p:spPr>
      </p:pic>
      <p:sp>
        <p:nvSpPr>
          <p:cNvPr id="7" name="6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Rectángulo"/>
          <p:cNvSpPr/>
          <p:nvPr/>
        </p:nvSpPr>
        <p:spPr>
          <a:xfrm>
            <a:off x="395536" y="1916832"/>
            <a:ext cx="8280920" cy="4016484"/>
          </a:xfrm>
          <a:prstGeom prst="rect">
            <a:avLst/>
          </a:prstGeom>
        </p:spPr>
        <p:txBody>
          <a:bodyPr wrap="square">
            <a:spAutoFit/>
          </a:bodyPr>
          <a:lstStyle/>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LOCALIZACIÓN</a:t>
            </a:r>
          </a:p>
          <a:p>
            <a:pPr algn="just"/>
            <a:r>
              <a:rPr lang="es-MX" sz="1700" dirty="0" smtClean="0">
                <a:cs typeface="Times New Roman" pitchFamily="18" charset="0"/>
              </a:rPr>
              <a:t>Coordenadas Geográficas: Al norte 21°41´, al sur 21°04´ de latitud norte; al este 100°12´, al oeste 100°45´ de longitud oeste. Su altura sobre el nivel del mar es de 2,100 metros. </a:t>
            </a:r>
          </a:p>
          <a:p>
            <a:pPr algn="just"/>
            <a:r>
              <a:rPr lang="es-MX" sz="1700" dirty="0" smtClean="0">
                <a:cs typeface="Times New Roman" pitchFamily="18" charset="0"/>
              </a:rPr>
              <a:t>La ciudad y el municipio de San Luis de la Paz están situados en la parte noreste del estado. El municipio colinda al norte con el estado de San Luis Potosí, al este con el municipio de Victoria, al sur con los municipios de Doctor Mora, San José Iturbide, San Miguel Allende y Dolores Hidalgo, al oeste con los municipios de Dolores Hidalgo, San Diego de la Unión y el estado de San Luis Potosí. La ciudad de San Luis de la Paz es al mismo tiempo la cabecera municipal.</a:t>
            </a:r>
          </a:p>
          <a:p>
            <a:pPr marL="355600" indent="-266700" algn="just">
              <a:buClr>
                <a:schemeClr val="bg2"/>
              </a:buClr>
              <a:buFont typeface="Wingdings 2" pitchFamily="18" charset="2"/>
              <a:buChar char="Þ"/>
            </a:pPr>
            <a:endParaRPr lang="es-MX" sz="1700" dirty="0" smtClean="0">
              <a:solidFill>
                <a:schemeClr val="bg2"/>
              </a:solidFill>
              <a:cs typeface="Times New Roman" pitchFamily="18" charset="0"/>
            </a:endParaRPr>
          </a:p>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EXTENSIÓN </a:t>
            </a:r>
          </a:p>
          <a:p>
            <a:pPr algn="just"/>
            <a:r>
              <a:rPr lang="es-MX" sz="1700" dirty="0" smtClean="0"/>
              <a:t>El municipio tiene una extensión territorial de 2,030.14 km² (783.84 mi cuadradas), siendo el segundo municipio de mayor extensión territorial del estado de Guanajuato. La segunda localidad con más habitantes del municipio es la Misión de Chichimecas y posteriormente el Mineral de Pozos.</a:t>
            </a:r>
            <a:endParaRPr lang="es-MX" sz="1700" dirty="0" smtClean="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5</a:t>
            </a:fld>
            <a:endParaRPr lang="es-MX" dirty="0"/>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723275"/>
          </a:xfrm>
          <a:prstGeom prst="rect">
            <a:avLst/>
          </a:prstGeom>
        </p:spPr>
        <p:txBody>
          <a:bodyPr wrap="square">
            <a:spAutoFit/>
          </a:bodyPr>
          <a:lstStyle/>
          <a:p>
            <a:pPr algn="just"/>
            <a:endParaRPr lang="es-MX" sz="1400" dirty="0" smtClean="0"/>
          </a:p>
          <a:p>
            <a:pPr algn="just"/>
            <a:endParaRPr lang="es-MX" sz="1400" dirty="0" smtClean="0">
              <a:latin typeface="Times New Roman" pitchFamily="18" charset="0"/>
              <a:cs typeface="Times New Roman" pitchFamily="18" charset="0"/>
            </a:endParaRPr>
          </a:p>
          <a:p>
            <a:pPr algn="just"/>
            <a:endParaRPr lang="es-MX" sz="1300" dirty="0" smtClean="0">
              <a:latin typeface="Times New Roman" pitchFamily="18" charset="0"/>
              <a:cs typeface="Times New Roman" pitchFamily="18" charset="0"/>
            </a:endParaRPr>
          </a:p>
        </p:txBody>
      </p:sp>
      <p:cxnSp>
        <p:nvCxnSpPr>
          <p:cNvPr id="5" name="4 Conector recto"/>
          <p:cNvCxnSpPr/>
          <p:nvPr/>
        </p:nvCxnSpPr>
        <p:spPr>
          <a:xfrm>
            <a:off x="611560"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6</a:t>
            </a:fld>
            <a:endParaRPr lang="es-MX" dirty="0"/>
          </a:p>
        </p:txBody>
      </p:sp>
      <p:pic>
        <p:nvPicPr>
          <p:cNvPr id="9" name="8 Imagen" descr="http://www.e-local.gob.mx/work/templates/enciclo/guanajuato/municipios/mapas/map11033a.jpg"/>
          <p:cNvPicPr/>
          <p:nvPr/>
        </p:nvPicPr>
        <p:blipFill>
          <a:blip r:embed="rId2" cstate="print"/>
          <a:srcRect/>
          <a:stretch>
            <a:fillRect/>
          </a:stretch>
        </p:blipFill>
        <p:spPr bwMode="auto">
          <a:xfrm>
            <a:off x="1187624" y="1340768"/>
            <a:ext cx="6984776" cy="4680520"/>
          </a:xfrm>
          <a:prstGeom prst="rect">
            <a:avLst/>
          </a:prstGeom>
          <a:noFill/>
          <a:ln w="9525">
            <a:noFill/>
            <a:miter lim="800000"/>
            <a:headEnd/>
            <a:tailEnd/>
          </a:ln>
        </p:spPr>
      </p:pic>
      <p:sp>
        <p:nvSpPr>
          <p:cNvPr id="10" name="9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a:pPr>
            <a:r>
              <a:rPr lang="es-MX" sz="1500" b="1" cap="small" dirty="0" smtClean="0">
                <a:cs typeface="Times New Roman" pitchFamily="18" charset="0"/>
              </a:rPr>
              <a:t>Ubicación De San Luis De La Paz Y Colindancias.</a:t>
            </a:r>
            <a:endParaRPr lang="es-MX" sz="1500" b="1" cap="small" dirty="0">
              <a:cs typeface="Times New Roman" pitchFamily="18" charset="0"/>
            </a:endParaRPr>
          </a:p>
        </p:txBody>
      </p:sp>
      <p:sp>
        <p:nvSpPr>
          <p:cNvPr id="12" name="3 Título"/>
          <p:cNvSpPr>
            <a:spLocks noGrp="1"/>
          </p:cNvSpPr>
          <p:nvPr>
            <p:ph type="title"/>
          </p:nvPr>
        </p:nvSpPr>
        <p:spPr>
          <a:xfrm>
            <a:off x="467544" y="404664"/>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9" presetClass="entr" presetSubtype="0" ac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39" presetClass="entr" presetSubtype="0" accel="1000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39" presetClass="entr" presetSubtype="0" accel="10000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4524315"/>
          </a:xfrm>
          <a:prstGeom prst="rect">
            <a:avLst/>
          </a:prstGeom>
        </p:spPr>
        <p:txBody>
          <a:bodyPr wrap="square">
            <a:spAutoFit/>
          </a:bodyPr>
          <a:lstStyle/>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CLIMA</a:t>
            </a:r>
          </a:p>
          <a:p>
            <a:pPr algn="just"/>
            <a:r>
              <a:rPr lang="es-MX" sz="1600" dirty="0" smtClean="0">
                <a:cs typeface="Times New Roman" pitchFamily="18" charset="0"/>
              </a:rPr>
              <a:t>El clima predominante es semiseco con lluvias en verano; con una temperatura media anual de 16° C. Al noroeste vería a menos seco, con temperatura media anual entre 18°C y 22°C. La precipitación pluvial es de 387.5 milímetros, promedio anual. La temperatura máxima que se haya registrado en el municipio es de 19.8 °C (junio de 1995). </a:t>
            </a:r>
          </a:p>
          <a:p>
            <a:pPr algn="just"/>
            <a:endParaRPr lang="es-MX" sz="1600" dirty="0" smtClean="0">
              <a:solidFill>
                <a:srgbClr val="C00000"/>
              </a:solidFill>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OROGRAFÍA </a:t>
            </a:r>
          </a:p>
          <a:p>
            <a:pPr algn="just"/>
            <a:r>
              <a:rPr lang="es-MX" sz="1600" dirty="0" smtClean="0">
                <a:cs typeface="Times New Roman" pitchFamily="18" charset="0"/>
              </a:rPr>
              <a:t>La Sierra Gorda cubre gran parte del territorio en la región norte y oriente. Dentro de ésta se encuentra la cordillera del Quijey. Entre los principales cerros están El Pilón, Balderas, Pelón, Infiernillo, Guerrero, Pinito, El Guajolote, Las Mesas, El Maguey, El Zacate, y La Esperanza, con una altura promedio de 2,300 metros sobre el nivel del mar. </a:t>
            </a:r>
          </a:p>
          <a:p>
            <a:pPr algn="just"/>
            <a:endParaRPr lang="es-MX" sz="1600" dirty="0" smtClean="0">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HIDROGRAFÍA</a:t>
            </a:r>
          </a:p>
          <a:p>
            <a:pPr algn="just"/>
            <a:r>
              <a:rPr lang="es-MX" sz="1600" dirty="0" smtClean="0">
                <a:cs typeface="Times New Roman" pitchFamily="18" charset="0"/>
              </a:rPr>
              <a:t>  Debido a que la parte norte del municipio es montañosa, existen muchos arroyos que descienden por ella. El Boso, que recibe las aguas del Barbellón, es uno de los principales arroyos. Cuenta también con dos presas, las Adjuntas y la Encina. El río Manzanares es el más notable del municipio; al norte se encuentra el río Santa María, que en un corto trecho sirve de límite con el estado de San Luis Potosí. </a:t>
            </a: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7</a:t>
            </a:fld>
            <a:endParaRPr lang="es-MX" dirty="0"/>
          </a:p>
        </p:txBody>
      </p:sp>
      <p:sp>
        <p:nvSpPr>
          <p:cNvPr id="10"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628800"/>
            <a:ext cx="8280920" cy="4524315"/>
          </a:xfrm>
          <a:prstGeom prst="rect">
            <a:avLst/>
          </a:prstGeom>
        </p:spPr>
        <p:txBody>
          <a:bodyPr wrap="square">
            <a:spAutoFit/>
          </a:bodyPr>
          <a:lstStyle/>
          <a:p>
            <a:pPr algn="just">
              <a:buClr>
                <a:schemeClr val="bg2"/>
              </a:buClr>
              <a:buFont typeface="Wingdings 2" pitchFamily="18" charset="2"/>
              <a:buChar char="Þ"/>
            </a:pPr>
            <a:r>
              <a:rPr lang="es-MX" sz="1600" b="1" dirty="0" smtClean="0">
                <a:solidFill>
                  <a:schemeClr val="bg2"/>
                </a:solidFill>
                <a:cs typeface="Times New Roman" pitchFamily="18" charset="0"/>
              </a:rPr>
              <a:t>FLORA  </a:t>
            </a:r>
          </a:p>
          <a:p>
            <a:pPr algn="just"/>
            <a:r>
              <a:rPr lang="es-MX" sz="1600" dirty="0" smtClean="0">
                <a:cs typeface="Times New Roman" pitchFamily="18" charset="0"/>
              </a:rPr>
              <a:t>Está integrada por bloque de encino, pino y de nopalera; existen especies forrajeras como navajita, triguillo, lobero, landrilla gigante, tempranero, búfalo, mezquite, azucarado, falsa grama, flechilla, tres barbas, gramilla, mezquite grande, popotillo plateado, guía y colorado. Además se pueden encontrar otras especies como táscate, madroño, nopalera, palma china, huizache y gatuño. </a:t>
            </a:r>
          </a:p>
          <a:p>
            <a:pPr algn="just">
              <a:buFont typeface="Wingdings" pitchFamily="2" charset="2"/>
              <a:buChar char="Ø"/>
            </a:pPr>
            <a:endParaRPr lang="es-MX" sz="1600" dirty="0" smtClean="0">
              <a:solidFill>
                <a:srgbClr val="C00000"/>
              </a:solidFill>
              <a:cs typeface="Times New Roman" pitchFamily="18" charset="0"/>
            </a:endParaRPr>
          </a:p>
          <a:p>
            <a:pPr algn="just"/>
            <a:endParaRPr lang="es-MX" sz="1600" dirty="0" smtClean="0">
              <a:solidFill>
                <a:srgbClr val="C00000"/>
              </a:solidFill>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FAUNA </a:t>
            </a:r>
          </a:p>
          <a:p>
            <a:pPr algn="just"/>
            <a:r>
              <a:rPr lang="es-MX" sz="1600" dirty="0" smtClean="0">
                <a:cs typeface="Times New Roman" pitchFamily="18" charset="0"/>
              </a:rPr>
              <a:t>La fauna que predomina está formada por roedores, como conejo, liebre, ardilla y tejón; aves, como codorniz, águila, halcón, zopilote, patos y gavilán, herbívoros, como el venado y el ciervo. </a:t>
            </a:r>
          </a:p>
          <a:p>
            <a:pPr algn="just"/>
            <a:endParaRPr lang="es-MX" sz="1600" dirty="0" smtClean="0">
              <a:cs typeface="Times New Roman" pitchFamily="18" charset="0"/>
            </a:endParaRPr>
          </a:p>
          <a:p>
            <a:pPr algn="just"/>
            <a:endParaRPr lang="es-MX" sz="1600" dirty="0" smtClean="0">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CLASIFICACIÓN Y USO DEL SUELO  </a:t>
            </a:r>
          </a:p>
          <a:p>
            <a:pPr algn="just"/>
            <a:r>
              <a:rPr lang="es-MX" sz="1600" dirty="0" smtClean="0">
                <a:cs typeface="Times New Roman" pitchFamily="18" charset="0"/>
              </a:rPr>
              <a:t>Los suelos del municipio son de estructura blocosa subangular a angular, con consistencia de friable a muy firme, de textura franco arenosa a limo arcillosa, pH de 6.4 a 7.8 y origen inchú a aluvial. En cuanto a la distribución de la tenencia de la tierra hay 159,194 hectáreas de pequeña propiedad y 22,486 de superficie ejidal. </a:t>
            </a:r>
            <a:endParaRPr lang="es-MX" sz="1600" dirty="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8</a:t>
            </a:fld>
            <a:endParaRPr lang="es-MX" dirty="0"/>
          </a:p>
        </p:txBody>
      </p:sp>
      <p:sp>
        <p:nvSpPr>
          <p:cNvPr id="10" name="3 Título"/>
          <p:cNvSpPr txBox="1">
            <a:spLocks/>
          </p:cNvSpPr>
          <p:nvPr/>
        </p:nvSpPr>
        <p:spPr>
          <a:xfrm>
            <a:off x="467544" y="548680"/>
            <a:ext cx="8208912" cy="641226"/>
          </a:xfrm>
          <a:prstGeom prst="rect">
            <a:avLst/>
          </a:prstGeom>
        </p:spPr>
        <p:txBody>
          <a:bodyPr bIns="9144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Times New Roman" pitchFamily="18" charset="0"/>
              </a:rPr>
              <a:t>    GEOGRAFÍA DE SAN LUIS DE LA PAZ GUANAJUATO</a:t>
            </a:r>
            <a:endParaRPr kumimoji="0" lang="es-MX" sz="28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9</a:t>
            </a:fld>
            <a:endParaRPr lang="es-MX" dirty="0"/>
          </a:p>
        </p:txBody>
      </p:sp>
      <p:pic>
        <p:nvPicPr>
          <p:cNvPr id="1026" name="Picture 2" descr="D:\Desktop\mapa_guanajuato_rutas.jpg"/>
          <p:cNvPicPr>
            <a:picLocks noChangeAspect="1" noChangeArrowheads="1"/>
          </p:cNvPicPr>
          <p:nvPr/>
        </p:nvPicPr>
        <p:blipFill>
          <a:blip r:embed="rId2" cstate="print"/>
          <a:srcRect/>
          <a:stretch>
            <a:fillRect/>
          </a:stretch>
        </p:blipFill>
        <p:spPr bwMode="auto">
          <a:xfrm>
            <a:off x="1187624" y="1268759"/>
            <a:ext cx="6192688" cy="4908011"/>
          </a:xfrm>
          <a:prstGeom prst="rect">
            <a:avLst/>
          </a:prstGeom>
          <a:noFill/>
        </p:spPr>
      </p:pic>
      <p:sp>
        <p:nvSpPr>
          <p:cNvPr id="12" name="3 Título"/>
          <p:cNvSpPr>
            <a:spLocks noGrp="1"/>
          </p:cNvSpPr>
          <p:nvPr>
            <p:ph type="title"/>
          </p:nvPr>
        </p:nvSpPr>
        <p:spPr>
          <a:xfrm>
            <a:off x="251520" y="332656"/>
            <a:ext cx="856895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EQUIPAMIENTO URBANO EN EL ESTADO DE GUANAJUATO</a:t>
            </a:r>
            <a:endParaRPr lang="es-MX"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12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startAt="2"/>
            </a:pPr>
            <a:r>
              <a:rPr lang="es-MX" sz="1500" b="1" cap="small" dirty="0" smtClean="0">
                <a:cs typeface="Times New Roman" pitchFamily="18" charset="0"/>
              </a:rPr>
              <a:t>Equipamiento Urbano En El Estado De Guanajuato.</a:t>
            </a:r>
            <a:endParaRPr lang="es-MX" sz="1500" b="1" cap="small" dirty="0">
              <a:cs typeface="Times New Roman" pitchFamily="18" charset="0"/>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IPN">
      <a:dk1>
        <a:sysClr val="windowText" lastClr="000000"/>
      </a:dk1>
      <a:lt1>
        <a:sysClr val="window" lastClr="FFFFFF"/>
      </a:lt1>
      <a:dk2>
        <a:srgbClr val="8B0723"/>
      </a:dk2>
      <a:lt2>
        <a:srgbClr val="8B0723"/>
      </a:lt2>
      <a:accent1>
        <a:srgbClr val="7F0620"/>
      </a:accent1>
      <a:accent2>
        <a:srgbClr val="8B0723"/>
      </a:accent2>
      <a:accent3>
        <a:srgbClr val="7F0620"/>
      </a:accent3>
      <a:accent4>
        <a:srgbClr val="8B0723"/>
      </a:accent4>
      <a:accent5>
        <a:srgbClr val="7F0620"/>
      </a:accent5>
      <a:accent6>
        <a:srgbClr val="CF0A33"/>
      </a:accent6>
      <a:hlink>
        <a:srgbClr val="8B0723"/>
      </a:hlink>
      <a:folHlink>
        <a:srgbClr val="9900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2160</TotalTime>
  <Words>3743</Words>
  <Application>Microsoft Office PowerPoint</Application>
  <PresentationFormat>Carta (216 x 279 mm)</PresentationFormat>
  <Paragraphs>217</Paragraphs>
  <Slides>30</Slides>
  <Notes>1</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Equidad</vt:lpstr>
      <vt:lpstr>INSTITUTO   POLITÉCNICO   NACIONAL</vt:lpstr>
      <vt:lpstr>Diapositiva 2</vt:lpstr>
      <vt:lpstr>I.   JUSTIFICACIÓN DEL PROYECTO</vt:lpstr>
      <vt:lpstr>Diapositiva 4</vt:lpstr>
      <vt:lpstr>    GEOGRAFÍA DE SAN LUIS DE LA PAZ GUANAJUATO</vt:lpstr>
      <vt:lpstr>    GEOGRAFÍA DE SAN LUIS DE LA PAZ GUANAJUATO</vt:lpstr>
      <vt:lpstr>    GEOGRAFÍA DE SAN LUIS DE LA PAZ GUANAJUATO</vt:lpstr>
      <vt:lpstr>Diapositiva 8</vt:lpstr>
      <vt:lpstr>    EQUIPAMIENTO URBANO EN EL ESTADO DE GUANAJUATO</vt:lpstr>
      <vt:lpstr>INFRAESTRUCTURA DE RIEGO EN EL ESTADO DE GUANAJUATO</vt:lpstr>
      <vt:lpstr>MAPA DE INFRAESTRUCTURA TURÍSTICA EN EL ESTADO DE GUANAJUATO</vt:lpstr>
      <vt:lpstr>Diapositiva 12</vt:lpstr>
      <vt:lpstr>ANTECEDENTES </vt:lpstr>
      <vt:lpstr>ANTECEDENTES </vt:lpstr>
      <vt:lpstr>    REGLAS DEL VOLEIBOL </vt:lpstr>
      <vt:lpstr>    REGLAS DEL VOLEIBOL </vt:lpstr>
      <vt:lpstr>    REGLAS DEL VOLEIBOL </vt:lpstr>
      <vt:lpstr>    REGLAS DEL VOLEIBOL </vt:lpstr>
      <vt:lpstr>    REGLAS del voleibol </vt:lpstr>
      <vt:lpstr>    USUARIOS </vt:lpstr>
      <vt:lpstr>Diapositiva 21</vt:lpstr>
      <vt:lpstr>Diapositiva 22</vt:lpstr>
      <vt:lpstr>Diapositiva 23</vt:lpstr>
      <vt:lpstr>Diapositiva 24</vt:lpstr>
      <vt:lpstr>Diapositiva 25</vt:lpstr>
      <vt:lpstr>Diapositiva 26</vt:lpstr>
      <vt:lpstr>Diapositiva 27</vt:lpstr>
      <vt:lpstr>Diapositiva 28</vt:lpstr>
      <vt:lpstr>Diapositiva 29</vt:lpstr>
      <vt:lpstr>IV.    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POLITECNICO NACIONAL</dc:title>
  <dc:creator>BARBOSA MORENO</dc:creator>
  <cp:lastModifiedBy>MARCO POLO</cp:lastModifiedBy>
  <cp:revision>222</cp:revision>
  <dcterms:created xsi:type="dcterms:W3CDTF">2010-07-14T15:57:59Z</dcterms:created>
  <dcterms:modified xsi:type="dcterms:W3CDTF">2010-12-02T19:32:25Z</dcterms:modified>
</cp:coreProperties>
</file>