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8" r:id="rId11"/>
    <p:sldId id="266" r:id="rId12"/>
    <p:sldId id="267" r:id="rId13"/>
    <p:sldId id="270" r:id="rId14"/>
    <p:sldId id="269" r:id="rId15"/>
    <p:sldId id="25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A59483-C994-413C-B670-23CE668B6D83}" type="datetimeFigureOut">
              <a:rPr lang="es-MX" smtClean="0"/>
              <a:t>14/06/2012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28A2DF2-C079-4FA4-A6D1-3A38D4A9EC22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sz="1800" dirty="0" smtClean="0"/>
              <a:t>1</a:t>
            </a:r>
            <a:r>
              <a:rPr lang="es-MX" sz="1800" baseline="30000" dirty="0" smtClean="0"/>
              <a:t>ER</a:t>
            </a:r>
            <a:r>
              <a:rPr lang="es-MX" sz="1800" dirty="0" smtClean="0"/>
              <a:t>. ESTUDIO DE TRAYECTORIA EN EL </a:t>
            </a:r>
            <a:r>
              <a:rPr lang="es-MX" sz="1800" dirty="0" err="1" smtClean="0"/>
              <a:t>ipn</a:t>
            </a:r>
            <a:endParaRPr lang="es-MX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1100" dirty="0" smtClean="0"/>
              <a:t>División de Egresados, 2012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7235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548680"/>
            <a:ext cx="7520940" cy="1536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+mj-lt"/>
              <a:buAutoNum type="arabicPeriod"/>
            </a:pPr>
            <a:r>
              <a:rPr lang="es-MX" dirty="0" smtClean="0"/>
              <a:t>Crisis económica de 1982</a:t>
            </a:r>
          </a:p>
          <a:p>
            <a:pPr algn="ctr">
              <a:buFont typeface="+mj-lt"/>
              <a:buAutoNum type="arabicPeriod"/>
            </a:pPr>
            <a:r>
              <a:rPr lang="es-MX" dirty="0" smtClean="0"/>
              <a:t>Cambio de modelo económico  (Modelo Neoliberal)</a:t>
            </a:r>
          </a:p>
          <a:p>
            <a:pPr algn="ctr">
              <a:buFont typeface="+mj-lt"/>
              <a:buAutoNum type="arabicPeriod"/>
            </a:pPr>
            <a:r>
              <a:rPr lang="es-MX" dirty="0" smtClean="0"/>
              <a:t>El desempleo crónico en el país, principalmente en los jóvenes.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552840" y="2924944"/>
            <a:ext cx="6110327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MX" dirty="0" smtClean="0"/>
              <a:t>Modernización educativa 1980-2000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MX" dirty="0" smtClean="0"/>
              <a:t>Modelo educativo 2000-?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MX" dirty="0" smtClean="0"/>
              <a:t>Disminución del gasto público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MX" dirty="0" smtClean="0"/>
              <a:t>Disminución de la Matricula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MX" dirty="0" smtClean="0"/>
              <a:t>Fortalecimiento de Escuela privada, entre otros aspectos.</a:t>
            </a:r>
            <a:endParaRPr lang="es-MX" dirty="0"/>
          </a:p>
        </p:txBody>
      </p:sp>
      <p:sp>
        <p:nvSpPr>
          <p:cNvPr id="5" name="4 Flecha abajo"/>
          <p:cNvSpPr/>
          <p:nvPr/>
        </p:nvSpPr>
        <p:spPr>
          <a:xfrm>
            <a:off x="4427984" y="2276872"/>
            <a:ext cx="360039" cy="4320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7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5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1124744"/>
            <a:ext cx="2354491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¿Educación para qué?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934822" y="2348174"/>
            <a:ext cx="176497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Mercado laboral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3213810" y="2403376"/>
            <a:ext cx="132645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Para la vida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220072" y="2348173"/>
            <a:ext cx="31683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Proyecto de nación</a:t>
            </a:r>
          </a:p>
          <a:p>
            <a:pPr algn="just"/>
            <a:r>
              <a:rPr lang="es-MX" dirty="0" smtClean="0"/>
              <a:t>Más justo, democrático, libertario y que ofrezca una mejor calidad de vida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2339752" y="1628800"/>
            <a:ext cx="360040" cy="71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3877036" y="1628800"/>
            <a:ext cx="1" cy="71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054283" y="1628800"/>
            <a:ext cx="102988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1622"/>
            <a:ext cx="8496944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	Dentro </a:t>
            </a:r>
            <a:r>
              <a:rPr lang="es-MX" dirty="0"/>
              <a:t>del método científico, el diagnóstico corresponde a la etapa de formulación de hipótesis, conteniendo diferentes niveles de complejidad, necesitamos el método científico para poder diagnosticar</a:t>
            </a:r>
            <a:r>
              <a:rPr lang="es-MX" dirty="0" smtClean="0"/>
              <a:t>. </a:t>
            </a:r>
            <a:endParaRPr lang="es-MX" dirty="0"/>
          </a:p>
          <a:p>
            <a:pPr algn="just"/>
            <a:r>
              <a:rPr lang="es-MX" dirty="0" smtClean="0"/>
              <a:t>	 </a:t>
            </a:r>
            <a:r>
              <a:rPr lang="es-MX" dirty="0"/>
              <a:t>El método científico consiste en observar los hechos significativos, sentar hipótesis que expliquen satisfactoriamente estos hechos y deducir de estas hipótesis consecuencias que puedan ser puestas a prueba por la observación, par adoptar como provisionalmente verdadera la hipótesis establecida. Las etapas de que consta este método son: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Realizar un estudio completo del problema a tratar, lo que implica</a:t>
            </a:r>
            <a:r>
              <a:rPr lang="es-MX" dirty="0" smtClean="0"/>
              <a:t>: 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Definición lo más concreta y específica posible del problema</a:t>
            </a:r>
            <a:r>
              <a:rPr lang="es-MX" dirty="0" smtClean="0"/>
              <a:t>. 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Búsqueda y recopilación de información pertinente al problema, tanto en lo referente a datos de interés, como a los conocimientos existentes sobre el (bibliografía</a:t>
            </a:r>
            <a:r>
              <a:rPr lang="es-MX" dirty="0" smtClean="0"/>
              <a:t>).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Análisis y explicación de los datos</a:t>
            </a:r>
            <a:r>
              <a:rPr lang="es-MX" dirty="0" smtClean="0"/>
              <a:t>. 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Formulación de hipótesis o conclusiones probables</a:t>
            </a:r>
            <a:r>
              <a:rPr lang="es-MX" dirty="0" smtClean="0"/>
              <a:t>.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Contrastación de las hipótesis, la repetición de experiencias deducidas de las hipótesis con resultados positivos avalarán el grado de certeza de las hipótesis</a:t>
            </a:r>
            <a:r>
              <a:rPr lang="es-MX" dirty="0" smtClean="0"/>
              <a:t>. 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Búsqueda de leyes, principios, generalizaciones, lemas, teoremas</a:t>
            </a:r>
            <a:r>
              <a:rPr lang="es-MX" dirty="0" smtClean="0"/>
              <a:t>. 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Elaboración de la teoría a la vista de las hipótesis enunciadas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65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825678"/>
            <a:ext cx="22936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Estudio de trayectoria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037728" y="2348880"/>
            <a:ext cx="246003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Deserción educativa</a:t>
            </a:r>
          </a:p>
          <a:p>
            <a:r>
              <a:rPr lang="es-MX" dirty="0" smtClean="0"/>
              <a:t>Eficiencia terminal</a:t>
            </a:r>
          </a:p>
          <a:p>
            <a:r>
              <a:rPr lang="es-MX" dirty="0" smtClean="0"/>
              <a:t>Nivel aprovechamiento </a:t>
            </a:r>
            <a:endParaRPr lang="es-MX" dirty="0"/>
          </a:p>
        </p:txBody>
      </p:sp>
      <p:cxnSp>
        <p:nvCxnSpPr>
          <p:cNvPr id="7" name="6 Conector angular"/>
          <p:cNvCxnSpPr/>
          <p:nvPr/>
        </p:nvCxnSpPr>
        <p:spPr>
          <a:xfrm rot="16200000" flipH="1">
            <a:off x="1438781" y="1303893"/>
            <a:ext cx="937846" cy="72008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995936" y="837580"/>
            <a:ext cx="20644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Servicio educativos</a:t>
            </a:r>
            <a:endParaRPr lang="es-MX" dirty="0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915816" y="1010344"/>
            <a:ext cx="720080" cy="11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4788024" y="2625879"/>
            <a:ext cx="19216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MX" dirty="0" smtClean="0"/>
              <a:t>Calidad educativa</a:t>
            </a:r>
            <a:endParaRPr lang="es-MX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411760" y="1195010"/>
            <a:ext cx="2232248" cy="1430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5292080" y="1268760"/>
            <a:ext cx="216024" cy="13571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3707904" y="2924944"/>
            <a:ext cx="936104" cy="702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ÎNDICE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MX" dirty="0"/>
              <a:t>El Derecho a la educación</a:t>
            </a:r>
          </a:p>
          <a:p>
            <a:pPr>
              <a:buFont typeface="+mj-lt"/>
              <a:buAutoNum type="arabicPeriod"/>
            </a:pPr>
            <a:r>
              <a:rPr lang="es-MX" dirty="0"/>
              <a:t>La igualdad de oportunidades y sus </a:t>
            </a:r>
            <a:r>
              <a:rPr lang="es-MX" dirty="0" smtClean="0"/>
              <a:t>contradicciones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¿Educación para qué?</a:t>
            </a:r>
            <a:endParaRPr lang="es-MX" dirty="0"/>
          </a:p>
          <a:p>
            <a:pPr>
              <a:buFont typeface="+mj-lt"/>
              <a:buAutoNum type="arabicPeriod"/>
            </a:pPr>
            <a:r>
              <a:rPr lang="es-MX" dirty="0"/>
              <a:t>Importancia del </a:t>
            </a:r>
            <a:r>
              <a:rPr lang="es-MX" dirty="0" smtClean="0"/>
              <a:t>diagnostico para la toma de decisiones</a:t>
            </a:r>
          </a:p>
          <a:p>
            <a:pPr>
              <a:buFont typeface="+mj-lt"/>
              <a:buAutoNum type="arabicPeriod"/>
            </a:pPr>
            <a:r>
              <a:rPr lang="es-MX" dirty="0" smtClean="0"/>
              <a:t>Estudio de trayectoria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31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648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6545413"/>
            <a:ext cx="2557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b="1" dirty="0" smtClean="0"/>
              <a:t>Fuente: Cuarto informe de Gobierno, 2010</a:t>
            </a:r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915816" y="251356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s-MX" dirty="0" smtClean="0"/>
              <a:t>El Derecho a la educación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71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6556702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/>
              <a:t>Fuente: MECE, INEGI, 2009.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2899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6556702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/>
              <a:t>Fuente: MECE, INEGI, 2009.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26240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9 CuadroTexto"/>
          <p:cNvSpPr txBox="1"/>
          <p:nvPr/>
        </p:nvSpPr>
        <p:spPr>
          <a:xfrm>
            <a:off x="1619250" y="188913"/>
            <a:ext cx="6356350" cy="3381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bg1"/>
                </a:solidFill>
              </a:rPr>
              <a:t>Situación escolar de la Población  económicamente activa, 2009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6556702"/>
            <a:ext cx="2002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 smtClean="0"/>
              <a:t>Fuente: MECE, INEGI, 2009.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1089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00628"/>
            <a:ext cx="6624736" cy="3579849"/>
          </a:xfrm>
        </p:spPr>
        <p:txBody>
          <a:bodyPr/>
          <a:lstStyle/>
          <a:p>
            <a:endParaRPr lang="es-MX" dirty="0"/>
          </a:p>
          <a:p>
            <a:pPr algn="just">
              <a:buFont typeface="Arial" pitchFamily="34" charset="0"/>
              <a:buChar char="•"/>
            </a:pPr>
            <a:r>
              <a:rPr lang="es-MX" sz="1800" dirty="0"/>
              <a:t>De acuerdo a la SEP (</a:t>
            </a:r>
            <a:r>
              <a:rPr lang="es-MX" sz="1800" dirty="0" smtClean="0"/>
              <a:t>2012), existen 3.9 millones de alumnos inscritos en bachillerato, de los cuales 622 mil 830 no concluyeron sus estudios en el ciclo 2008-2009. Es decir </a:t>
            </a:r>
            <a:r>
              <a:rPr lang="es-MX" sz="1800" dirty="0"/>
              <a:t>desertan de bachillerato 3 mil 114 al día</a:t>
            </a:r>
            <a:r>
              <a:rPr lang="es-MX" sz="1800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18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310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000" dirty="0"/>
              <a:t>La igualdad de oportunidades y sus </a:t>
            </a:r>
            <a:r>
              <a:rPr lang="es-MX" sz="2000" dirty="0" smtClean="0"/>
              <a:t>contradicciones</a:t>
            </a:r>
            <a:endParaRPr lang="es-MX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pPr algn="just"/>
            <a:r>
              <a:rPr lang="es-MX" dirty="0" smtClean="0"/>
              <a:t>	En años 60 se dio el proceso de masificación de la educación pública, sin embargo, el </a:t>
            </a:r>
            <a:r>
              <a:rPr lang="es-MX" dirty="0"/>
              <a:t>hecho de considerar a todos por igual puede dar como resultado que se dé un trato desigual a aquellos que están en una situación </a:t>
            </a:r>
            <a:r>
              <a:rPr lang="es-MX" dirty="0" smtClean="0"/>
              <a:t>desfavorable en los aspectos:</a:t>
            </a:r>
          </a:p>
          <a:p>
            <a:pPr algn="just"/>
            <a:r>
              <a:rPr lang="es-MX" dirty="0" smtClean="0"/>
              <a:t>Cognitivos</a:t>
            </a:r>
          </a:p>
          <a:p>
            <a:pPr algn="just"/>
            <a:r>
              <a:rPr lang="es-MX" dirty="0" smtClean="0"/>
              <a:t>Habilidades</a:t>
            </a:r>
          </a:p>
          <a:p>
            <a:pPr algn="just"/>
            <a:r>
              <a:rPr lang="es-MX" dirty="0" smtClean="0"/>
              <a:t>Aptitudes</a:t>
            </a:r>
          </a:p>
          <a:p>
            <a:pPr algn="just"/>
            <a:r>
              <a:rPr lang="es-MX" dirty="0" smtClean="0"/>
              <a:t>Capacidades, entre otros factores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782983" y="2971990"/>
            <a:ext cx="280628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Deserción educativa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Eficiencia terminal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 smtClean="0"/>
              <a:t>Nivel aprovechamiento </a:t>
            </a:r>
            <a:endParaRPr lang="es-MX" dirty="0"/>
          </a:p>
        </p:txBody>
      </p:sp>
      <p:sp>
        <p:nvSpPr>
          <p:cNvPr id="5" name="4 Flecha derecha"/>
          <p:cNvSpPr/>
          <p:nvPr/>
        </p:nvSpPr>
        <p:spPr>
          <a:xfrm>
            <a:off x="3779912" y="3286519"/>
            <a:ext cx="1224136" cy="57452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9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85</TotalTime>
  <Words>232</Words>
  <Application>Microsoft Office PowerPoint</Application>
  <PresentationFormat>Presentación en pantalla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Ángulos</vt:lpstr>
      <vt:lpstr>1ER. ESTUDIO DE TRAYECTORIA EN EL ipn</vt:lpstr>
      <vt:lpstr>ÎNDICE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igualdad de oportunidades y sus contradicciones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Hilda</cp:lastModifiedBy>
  <cp:revision>10</cp:revision>
  <dcterms:created xsi:type="dcterms:W3CDTF">2012-04-23T18:41:41Z</dcterms:created>
  <dcterms:modified xsi:type="dcterms:W3CDTF">2012-06-14T16:38:23Z</dcterms:modified>
</cp:coreProperties>
</file>