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256" r:id="rId2"/>
    <p:sldId id="304" r:id="rId3"/>
    <p:sldId id="315" r:id="rId4"/>
    <p:sldId id="271" r:id="rId5"/>
    <p:sldId id="257" r:id="rId6"/>
    <p:sldId id="267" r:id="rId7"/>
    <p:sldId id="299" r:id="rId8"/>
    <p:sldId id="272" r:id="rId9"/>
    <p:sldId id="292" r:id="rId10"/>
    <p:sldId id="333" r:id="rId11"/>
    <p:sldId id="302" r:id="rId12"/>
    <p:sldId id="318" r:id="rId13"/>
    <p:sldId id="301" r:id="rId14"/>
    <p:sldId id="259" r:id="rId15"/>
    <p:sldId id="266" r:id="rId16"/>
    <p:sldId id="273" r:id="rId17"/>
    <p:sldId id="258" r:id="rId18"/>
    <p:sldId id="316" r:id="rId19"/>
    <p:sldId id="320" r:id="rId20"/>
    <p:sldId id="276" r:id="rId21"/>
    <p:sldId id="305" r:id="rId22"/>
    <p:sldId id="326" r:id="rId23"/>
    <p:sldId id="321" r:id="rId24"/>
    <p:sldId id="322" r:id="rId25"/>
    <p:sldId id="323" r:id="rId26"/>
    <p:sldId id="325" r:id="rId27"/>
    <p:sldId id="324" r:id="rId28"/>
    <p:sldId id="319" r:id="rId29"/>
    <p:sldId id="327" r:id="rId30"/>
    <p:sldId id="328" r:id="rId31"/>
    <p:sldId id="280" r:id="rId32"/>
    <p:sldId id="281" r:id="rId33"/>
    <p:sldId id="282" r:id="rId34"/>
    <p:sldId id="283" r:id="rId35"/>
    <p:sldId id="284" r:id="rId36"/>
    <p:sldId id="290" r:id="rId37"/>
    <p:sldId id="291" r:id="rId38"/>
    <p:sldId id="275" r:id="rId39"/>
    <p:sldId id="330" r:id="rId40"/>
    <p:sldId id="329" r:id="rId41"/>
  </p:sldIdLst>
  <p:sldSz cx="9144000" cy="6858000" type="screen4x3"/>
  <p:notesSz cx="7315200" cy="96012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8CBA38"/>
    <a:srgbClr val="BBE27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Estilo claro 2 - Énfasis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Estilo claro 3 - Énfasi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52" autoAdjust="0"/>
    <p:restoredTop sz="94764" autoAdjust="0"/>
  </p:normalViewPr>
  <p:slideViewPr>
    <p:cSldViewPr snapToGrid="0" snapToObjects="1">
      <p:cViewPr>
        <p:scale>
          <a:sx n="90" d="100"/>
          <a:sy n="90" d="100"/>
        </p:scale>
        <p:origin x="-78" y="-5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68DE9D-0527-5348-AFA5-DC65A0480811}" type="doc">
      <dgm:prSet loTypeId="urn:microsoft.com/office/officeart/2005/8/layout/vList5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2F2B456-7A24-BB4C-B3C4-9D036AE4C248}">
      <dgm:prSet phldrT="[Texto]" custT="1"/>
      <dgm:spPr/>
      <dgm:t>
        <a:bodyPr/>
        <a:lstStyle/>
        <a:p>
          <a:r>
            <a:rPr lang="es-MX" sz="2000" b="1" dirty="0" smtClean="0">
              <a:solidFill>
                <a:srgbClr val="000000"/>
              </a:solidFill>
              <a:latin typeface="Arial" charset="0"/>
              <a:cs typeface="Arial" charset="0"/>
            </a:rPr>
            <a:t>Hito E1:</a:t>
          </a:r>
          <a:endParaRPr lang="en-US" sz="2000" dirty="0">
            <a:solidFill>
              <a:srgbClr val="000000"/>
            </a:solidFill>
          </a:endParaRPr>
        </a:p>
      </dgm:t>
    </dgm:pt>
    <dgm:pt modelId="{AE6F2840-37DD-6E41-BD7F-159D55B52B23}" type="parTrans" cxnId="{5A9595B1-797D-5E4C-8E9E-6F53862E3225}">
      <dgm:prSet/>
      <dgm:spPr/>
      <dgm:t>
        <a:bodyPr/>
        <a:lstStyle/>
        <a:p>
          <a:endParaRPr lang="en-US"/>
        </a:p>
      </dgm:t>
    </dgm:pt>
    <dgm:pt modelId="{CC56E9F9-2F6A-2942-AF1A-6149134A3A09}" type="sibTrans" cxnId="{5A9595B1-797D-5E4C-8E9E-6F53862E3225}">
      <dgm:prSet/>
      <dgm:spPr/>
      <dgm:t>
        <a:bodyPr/>
        <a:lstStyle/>
        <a:p>
          <a:endParaRPr lang="en-US"/>
        </a:p>
      </dgm:t>
    </dgm:pt>
    <dgm:pt modelId="{FF0BC3CE-4546-1549-B0E1-D97F012B2D98}">
      <dgm:prSet custT="1"/>
      <dgm:spPr/>
      <dgm:t>
        <a:bodyPr/>
        <a:lstStyle/>
        <a:p>
          <a:r>
            <a:rPr lang="es-MX" sz="2000" b="1" dirty="0" smtClean="0">
              <a:solidFill>
                <a:srgbClr val="000000"/>
              </a:solidFill>
              <a:latin typeface="Arial" charset="0"/>
              <a:cs typeface="Arial" charset="0"/>
            </a:rPr>
            <a:t>Hito E3:</a:t>
          </a:r>
          <a:endParaRPr lang="es-MX" sz="2000" dirty="0">
            <a:solidFill>
              <a:srgbClr val="000000"/>
            </a:solidFill>
            <a:latin typeface="Arial" charset="0"/>
            <a:cs typeface="Arial" charset="0"/>
          </a:endParaRPr>
        </a:p>
      </dgm:t>
    </dgm:pt>
    <dgm:pt modelId="{2399AFD2-B173-1E4E-BC1B-26ABFE9B6906}" type="parTrans" cxnId="{5AE50013-217E-B44C-9CBF-3938B4C6CF54}">
      <dgm:prSet/>
      <dgm:spPr/>
      <dgm:t>
        <a:bodyPr/>
        <a:lstStyle/>
        <a:p>
          <a:endParaRPr lang="en-US"/>
        </a:p>
      </dgm:t>
    </dgm:pt>
    <dgm:pt modelId="{78D0429D-FCC3-E643-A438-98423643151D}" type="sibTrans" cxnId="{5AE50013-217E-B44C-9CBF-3938B4C6CF54}">
      <dgm:prSet/>
      <dgm:spPr/>
      <dgm:t>
        <a:bodyPr/>
        <a:lstStyle/>
        <a:p>
          <a:endParaRPr lang="en-US"/>
        </a:p>
      </dgm:t>
    </dgm:pt>
    <dgm:pt modelId="{904FD76B-396F-994F-BBA4-60F8B791A8DD}">
      <dgm:prSet custT="1"/>
      <dgm:spPr/>
      <dgm:t>
        <a:bodyPr/>
        <a:lstStyle/>
        <a:p>
          <a:r>
            <a:rPr lang="es-MX" sz="2000" b="1" dirty="0" smtClean="0">
              <a:solidFill>
                <a:srgbClr val="000000"/>
              </a:solidFill>
              <a:latin typeface="Arial" charset="0"/>
              <a:cs typeface="Arial" charset="0"/>
            </a:rPr>
            <a:t>Hito E4:</a:t>
          </a:r>
          <a:endParaRPr lang="es-MX" sz="2000" dirty="0">
            <a:solidFill>
              <a:srgbClr val="000000"/>
            </a:solidFill>
            <a:latin typeface="Arial" charset="0"/>
            <a:cs typeface="Arial" charset="0"/>
          </a:endParaRPr>
        </a:p>
      </dgm:t>
    </dgm:pt>
    <dgm:pt modelId="{3ED206C1-0997-9C4D-9403-4EB4BF551B85}" type="parTrans" cxnId="{EA83F171-F4F5-3040-948F-F7B6D2E14E7F}">
      <dgm:prSet/>
      <dgm:spPr/>
      <dgm:t>
        <a:bodyPr/>
        <a:lstStyle/>
        <a:p>
          <a:endParaRPr lang="en-US"/>
        </a:p>
      </dgm:t>
    </dgm:pt>
    <dgm:pt modelId="{EE3166B6-26A3-6B40-846F-459054DC4D96}" type="sibTrans" cxnId="{EA83F171-F4F5-3040-948F-F7B6D2E14E7F}">
      <dgm:prSet/>
      <dgm:spPr/>
      <dgm:t>
        <a:bodyPr/>
        <a:lstStyle/>
        <a:p>
          <a:endParaRPr lang="en-US"/>
        </a:p>
      </dgm:t>
    </dgm:pt>
    <dgm:pt modelId="{26812D16-A7DE-5348-A21C-A8E69E836A3F}">
      <dgm:prSet custT="1"/>
      <dgm:spPr/>
      <dgm:t>
        <a:bodyPr/>
        <a:lstStyle/>
        <a:p>
          <a:r>
            <a:rPr lang="es-MX" sz="2000" b="1" dirty="0" smtClean="0">
              <a:solidFill>
                <a:srgbClr val="000000"/>
              </a:solidFill>
              <a:latin typeface="Arial" charset="0"/>
              <a:cs typeface="Arial" charset="0"/>
            </a:rPr>
            <a:t>Hito E5:</a:t>
          </a:r>
          <a:endParaRPr lang="es-MX" sz="2000" dirty="0">
            <a:solidFill>
              <a:srgbClr val="000000"/>
            </a:solidFill>
            <a:latin typeface="Arial" charset="0"/>
            <a:cs typeface="Arial" charset="0"/>
          </a:endParaRPr>
        </a:p>
      </dgm:t>
    </dgm:pt>
    <dgm:pt modelId="{D70E96A3-A8A2-5641-AE16-4BA359E1641F}" type="parTrans" cxnId="{80472F9C-1F4D-0345-BF7C-36E4FD8C949B}">
      <dgm:prSet/>
      <dgm:spPr/>
      <dgm:t>
        <a:bodyPr/>
        <a:lstStyle/>
        <a:p>
          <a:endParaRPr lang="en-US"/>
        </a:p>
      </dgm:t>
    </dgm:pt>
    <dgm:pt modelId="{C7E5447A-4608-A744-839C-E5B3F6B3DD07}" type="sibTrans" cxnId="{80472F9C-1F4D-0345-BF7C-36E4FD8C949B}">
      <dgm:prSet/>
      <dgm:spPr/>
      <dgm:t>
        <a:bodyPr/>
        <a:lstStyle/>
        <a:p>
          <a:endParaRPr lang="en-US"/>
        </a:p>
      </dgm:t>
    </dgm:pt>
    <dgm:pt modelId="{F6425B76-B4DB-BD4A-82FA-3B8F5A1A8CC1}">
      <dgm:prSet phldrT="[Texto]" custT="1"/>
      <dgm:spPr/>
      <dgm:t>
        <a:bodyPr/>
        <a:lstStyle/>
        <a:p>
          <a:r>
            <a:rPr lang="es-MX" sz="1400" dirty="0" smtClean="0">
              <a:latin typeface="Arial" charset="0"/>
              <a:cs typeface="Arial" charset="0"/>
            </a:rPr>
            <a:t>México posee un centro de clase mundial de alta tecnología de validación y normalización para la industria espacial con la capacidad para dar servicios a nivel internacional [5 años].</a:t>
          </a:r>
          <a:endParaRPr lang="en-US" sz="1400" dirty="0"/>
        </a:p>
      </dgm:t>
    </dgm:pt>
    <dgm:pt modelId="{D7BB13F2-B4D2-C443-B05B-26C96C66C8E0}" type="parTrans" cxnId="{1D8EC623-A12B-F54C-9B9B-1589DB62668C}">
      <dgm:prSet/>
      <dgm:spPr/>
      <dgm:t>
        <a:bodyPr/>
        <a:lstStyle/>
        <a:p>
          <a:endParaRPr lang="en-US"/>
        </a:p>
      </dgm:t>
    </dgm:pt>
    <dgm:pt modelId="{90B1C50C-FBCA-E944-9E7D-6D029F0270D4}" type="sibTrans" cxnId="{1D8EC623-A12B-F54C-9B9B-1589DB62668C}">
      <dgm:prSet/>
      <dgm:spPr/>
      <dgm:t>
        <a:bodyPr/>
        <a:lstStyle/>
        <a:p>
          <a:endParaRPr lang="en-US"/>
        </a:p>
      </dgm:t>
    </dgm:pt>
    <dgm:pt modelId="{86D4FDDE-7C1C-3341-830C-B28860B24379}">
      <dgm:prSet phldrT="[Texto]" custT="1"/>
      <dgm:spPr/>
      <dgm:t>
        <a:bodyPr/>
        <a:lstStyle/>
        <a:p>
          <a:r>
            <a:rPr lang="es-MX" sz="2000" b="1" dirty="0" smtClean="0">
              <a:solidFill>
                <a:srgbClr val="000000"/>
              </a:solidFill>
              <a:latin typeface="Arial" charset="0"/>
              <a:cs typeface="Arial" charset="0"/>
            </a:rPr>
            <a:t>Hito E2:</a:t>
          </a:r>
          <a:endParaRPr lang="en-US" sz="2000" dirty="0">
            <a:solidFill>
              <a:srgbClr val="000000"/>
            </a:solidFill>
          </a:endParaRPr>
        </a:p>
      </dgm:t>
    </dgm:pt>
    <dgm:pt modelId="{E1D49A24-9746-054B-8F55-B04BFC9D74FE}" type="parTrans" cxnId="{2BD8317E-3A85-674C-B281-E01EB6676F90}">
      <dgm:prSet/>
      <dgm:spPr/>
      <dgm:t>
        <a:bodyPr/>
        <a:lstStyle/>
        <a:p>
          <a:endParaRPr lang="en-US"/>
        </a:p>
      </dgm:t>
    </dgm:pt>
    <dgm:pt modelId="{23732977-EC78-1B41-8868-1D3058E0F22A}" type="sibTrans" cxnId="{2BD8317E-3A85-674C-B281-E01EB6676F90}">
      <dgm:prSet/>
      <dgm:spPr/>
      <dgm:t>
        <a:bodyPr/>
        <a:lstStyle/>
        <a:p>
          <a:endParaRPr lang="en-US"/>
        </a:p>
      </dgm:t>
    </dgm:pt>
    <dgm:pt modelId="{7E136D5D-CAC6-214F-874F-A1DD0E39AFBE}">
      <dgm:prSet phldrT="[Texto]" custT="1"/>
      <dgm:spPr/>
      <dgm:t>
        <a:bodyPr/>
        <a:lstStyle/>
        <a:p>
          <a:r>
            <a:rPr lang="es-MX" sz="1400" dirty="0" smtClean="0">
              <a:latin typeface="Arial" charset="0"/>
              <a:cs typeface="Arial" charset="0"/>
            </a:rPr>
            <a:t>Establecer una empresa </a:t>
          </a:r>
          <a:r>
            <a:rPr lang="es-ES_tradnl" sz="1400" dirty="0" smtClean="0">
              <a:latin typeface="Arial" charset="0"/>
              <a:cs typeface="Arial" charset="0"/>
            </a:rPr>
            <a:t>operando en México </a:t>
          </a:r>
          <a:r>
            <a:rPr lang="es-MX" sz="1400" dirty="0" smtClean="0">
              <a:latin typeface="Arial" charset="0"/>
              <a:cs typeface="Arial" charset="0"/>
            </a:rPr>
            <a:t>con capacidades tecnológicas para el diseño y gestión de proyectos espaciales con modelo APP que sea el núcleo e interfaz con los participantes de los proyectos espaciales. [2 Años].</a:t>
          </a:r>
          <a:endParaRPr lang="en-US" sz="1400" dirty="0"/>
        </a:p>
      </dgm:t>
    </dgm:pt>
    <dgm:pt modelId="{BBDBDF83-B2A7-0540-9EB0-FAFCBF7966EF}" type="parTrans" cxnId="{487EF739-4E2C-624C-A120-899AEF336ADC}">
      <dgm:prSet/>
      <dgm:spPr/>
      <dgm:t>
        <a:bodyPr/>
        <a:lstStyle/>
        <a:p>
          <a:endParaRPr lang="en-US"/>
        </a:p>
      </dgm:t>
    </dgm:pt>
    <dgm:pt modelId="{B9A3BB8F-A6C6-9441-BD33-344EFCBC860B}" type="sibTrans" cxnId="{487EF739-4E2C-624C-A120-899AEF336ADC}">
      <dgm:prSet/>
      <dgm:spPr/>
      <dgm:t>
        <a:bodyPr/>
        <a:lstStyle/>
        <a:p>
          <a:endParaRPr lang="en-US"/>
        </a:p>
      </dgm:t>
    </dgm:pt>
    <dgm:pt modelId="{99F1E6BA-CE46-CF45-9B48-8133EC527B4C}">
      <dgm:prSet custT="1"/>
      <dgm:spPr/>
      <dgm:t>
        <a:bodyPr/>
        <a:lstStyle/>
        <a:p>
          <a:r>
            <a:rPr lang="es-MX" sz="1400" b="1" dirty="0" smtClean="0">
              <a:latin typeface="Arial" charset="0"/>
              <a:cs typeface="Arial" charset="0"/>
            </a:rPr>
            <a:t> </a:t>
          </a:r>
          <a:r>
            <a:rPr lang="es-MX" sz="1400" dirty="0" smtClean="0">
              <a:latin typeface="Arial" charset="0"/>
              <a:cs typeface="Arial" charset="0"/>
            </a:rPr>
            <a:t>Integrar una plataforma satelital multifunción de baja órbita con un 50% de tecnologías criticas desarrolladas en México [5 años].</a:t>
          </a:r>
          <a:endParaRPr lang="es-MX" sz="1400" dirty="0">
            <a:latin typeface="Arial" charset="0"/>
            <a:cs typeface="Arial" charset="0"/>
          </a:endParaRPr>
        </a:p>
      </dgm:t>
    </dgm:pt>
    <dgm:pt modelId="{B8481FCF-2F5E-5F4E-8613-B7EF7D6C75E5}" type="parTrans" cxnId="{A2CFF789-8208-B343-8781-A2D201A7F128}">
      <dgm:prSet/>
      <dgm:spPr/>
      <dgm:t>
        <a:bodyPr/>
        <a:lstStyle/>
        <a:p>
          <a:endParaRPr lang="en-US"/>
        </a:p>
      </dgm:t>
    </dgm:pt>
    <dgm:pt modelId="{C433C347-2278-2B42-841D-97C4DFF073BB}" type="sibTrans" cxnId="{A2CFF789-8208-B343-8781-A2D201A7F128}">
      <dgm:prSet/>
      <dgm:spPr/>
      <dgm:t>
        <a:bodyPr/>
        <a:lstStyle/>
        <a:p>
          <a:endParaRPr lang="en-US"/>
        </a:p>
      </dgm:t>
    </dgm:pt>
    <dgm:pt modelId="{34A351FB-ECE1-C549-9C76-A32D6BCC01A6}">
      <dgm:prSet custT="1"/>
      <dgm:spPr/>
      <dgm:t>
        <a:bodyPr/>
        <a:lstStyle/>
        <a:p>
          <a:r>
            <a:rPr lang="es-MX" sz="1400" dirty="0" smtClean="0">
              <a:latin typeface="Arial" charset="0"/>
              <a:cs typeface="Arial" charset="0"/>
            </a:rPr>
            <a:t>Creación de un instituto APP de coordinación de la triple hélice para la innovación en materiales avanzados para aplicaciones aeroespaciales [5 años].</a:t>
          </a:r>
          <a:endParaRPr lang="es-MX" sz="1400" dirty="0">
            <a:latin typeface="Arial" charset="0"/>
            <a:cs typeface="Arial" charset="0"/>
          </a:endParaRPr>
        </a:p>
      </dgm:t>
    </dgm:pt>
    <dgm:pt modelId="{3CE3524B-B323-4F42-BBAD-3C4A00D74F93}" type="parTrans" cxnId="{77A5907D-0018-C849-B1DB-0F05BEB782D6}">
      <dgm:prSet/>
      <dgm:spPr/>
      <dgm:t>
        <a:bodyPr/>
        <a:lstStyle/>
        <a:p>
          <a:endParaRPr lang="en-US"/>
        </a:p>
      </dgm:t>
    </dgm:pt>
    <dgm:pt modelId="{95908FEE-C902-3F4B-95B3-145458B08412}" type="sibTrans" cxnId="{77A5907D-0018-C849-B1DB-0F05BEB782D6}">
      <dgm:prSet/>
      <dgm:spPr/>
      <dgm:t>
        <a:bodyPr/>
        <a:lstStyle/>
        <a:p>
          <a:endParaRPr lang="en-US"/>
        </a:p>
      </dgm:t>
    </dgm:pt>
    <dgm:pt modelId="{366A6B21-04E3-D946-9ADC-80A1E1CFE1D4}">
      <dgm:prSet custT="1"/>
      <dgm:spPr/>
      <dgm:t>
        <a:bodyPr/>
        <a:lstStyle/>
        <a:p>
          <a:r>
            <a:rPr lang="es-MX" sz="1400" dirty="0" smtClean="0">
              <a:latin typeface="Arial" charset="0"/>
              <a:cs typeface="Arial" charset="0"/>
            </a:rPr>
            <a:t>México tendrá una participación en la industria espacial equivalente al 1% (mil millones de dólares) [5 años].</a:t>
          </a:r>
          <a:endParaRPr lang="es-MX" sz="1400" dirty="0">
            <a:latin typeface="Arial" charset="0"/>
            <a:cs typeface="Arial" charset="0"/>
          </a:endParaRPr>
        </a:p>
      </dgm:t>
    </dgm:pt>
    <dgm:pt modelId="{B565300A-C63C-FC4B-8E05-151D918D5C17}" type="parTrans" cxnId="{B32CA343-CEC0-0048-8554-1B31828144DF}">
      <dgm:prSet/>
      <dgm:spPr/>
      <dgm:t>
        <a:bodyPr/>
        <a:lstStyle/>
        <a:p>
          <a:endParaRPr lang="en-US"/>
        </a:p>
      </dgm:t>
    </dgm:pt>
    <dgm:pt modelId="{B29C3A5A-9663-7B48-A47A-ADB98262F17F}" type="sibTrans" cxnId="{B32CA343-CEC0-0048-8554-1B31828144DF}">
      <dgm:prSet/>
      <dgm:spPr/>
      <dgm:t>
        <a:bodyPr/>
        <a:lstStyle/>
        <a:p>
          <a:endParaRPr lang="en-US"/>
        </a:p>
      </dgm:t>
    </dgm:pt>
    <dgm:pt modelId="{0E548D67-C55C-1A43-91A5-E2B13A48AD14}" type="pres">
      <dgm:prSet presAssocID="{E168DE9D-0527-5348-AFA5-DC65A048081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845168-47A6-7E47-9AAA-D7A9C067CB6F}" type="pres">
      <dgm:prSet presAssocID="{32F2B456-7A24-BB4C-B3C4-9D036AE4C248}" presName="linNode" presStyleCnt="0"/>
      <dgm:spPr/>
    </dgm:pt>
    <dgm:pt modelId="{7644EB5A-DA93-7B4E-A0C4-4594E064DC35}" type="pres">
      <dgm:prSet presAssocID="{32F2B456-7A24-BB4C-B3C4-9D036AE4C248}" presName="parentText" presStyleLbl="node1" presStyleIdx="0" presStyleCnt="5" custScaleX="61332" custLinFactNeighborX="36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4D51F5-C8DE-294E-9BFE-0DD035A80A9A}" type="pres">
      <dgm:prSet presAssocID="{32F2B456-7A24-BB4C-B3C4-9D036AE4C248}" presName="descendantText" presStyleLbl="alignAccFollowNode1" presStyleIdx="0" presStyleCnt="5" custScaleX="1158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100918-6A34-B542-9B7B-0027C2AB1DC4}" type="pres">
      <dgm:prSet presAssocID="{CC56E9F9-2F6A-2942-AF1A-6149134A3A09}" presName="sp" presStyleCnt="0"/>
      <dgm:spPr/>
    </dgm:pt>
    <dgm:pt modelId="{54FC9CAF-5C0A-A142-B50C-FAA864299AE7}" type="pres">
      <dgm:prSet presAssocID="{86D4FDDE-7C1C-3341-830C-B28860B24379}" presName="linNode" presStyleCnt="0"/>
      <dgm:spPr/>
    </dgm:pt>
    <dgm:pt modelId="{041912D1-FBC6-C142-955D-6B28EDAEE511}" type="pres">
      <dgm:prSet presAssocID="{86D4FDDE-7C1C-3341-830C-B28860B24379}" presName="parentText" presStyleLbl="node1" presStyleIdx="1" presStyleCnt="5" custScaleX="6133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BF209C-6DD4-504E-A501-4E2E74D05086}" type="pres">
      <dgm:prSet presAssocID="{86D4FDDE-7C1C-3341-830C-B28860B24379}" presName="descendantText" presStyleLbl="alignAccFollowNode1" presStyleIdx="1" presStyleCnt="5" custScaleX="1158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F64B49-83E8-D04C-B128-5D86F2305E4C}" type="pres">
      <dgm:prSet presAssocID="{23732977-EC78-1B41-8868-1D3058E0F22A}" presName="sp" presStyleCnt="0"/>
      <dgm:spPr/>
    </dgm:pt>
    <dgm:pt modelId="{E97CEC3E-92DE-4D42-9B73-1F4F7DFF2603}" type="pres">
      <dgm:prSet presAssocID="{FF0BC3CE-4546-1549-B0E1-D97F012B2D98}" presName="linNode" presStyleCnt="0"/>
      <dgm:spPr/>
    </dgm:pt>
    <dgm:pt modelId="{792177C8-58FD-D64E-943C-76EE362FC9A2}" type="pres">
      <dgm:prSet presAssocID="{FF0BC3CE-4546-1549-B0E1-D97F012B2D98}" presName="parentText" presStyleLbl="node1" presStyleIdx="2" presStyleCnt="5" custScaleX="6133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7B90B2-FAA4-634F-8609-6B1721BDC986}" type="pres">
      <dgm:prSet presAssocID="{FF0BC3CE-4546-1549-B0E1-D97F012B2D98}" presName="descendantText" presStyleLbl="alignAccFollowNode1" presStyleIdx="2" presStyleCnt="5" custScaleX="1158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4E2860-CBBC-5A4B-ACB2-F2050DD2F173}" type="pres">
      <dgm:prSet presAssocID="{78D0429D-FCC3-E643-A438-98423643151D}" presName="sp" presStyleCnt="0"/>
      <dgm:spPr/>
    </dgm:pt>
    <dgm:pt modelId="{A8DDC329-DE2B-C24F-895F-3732DAEB72F1}" type="pres">
      <dgm:prSet presAssocID="{904FD76B-396F-994F-BBA4-60F8B791A8DD}" presName="linNode" presStyleCnt="0"/>
      <dgm:spPr/>
    </dgm:pt>
    <dgm:pt modelId="{E36617A6-B045-C34A-8B91-403B057E556B}" type="pres">
      <dgm:prSet presAssocID="{904FD76B-396F-994F-BBA4-60F8B791A8DD}" presName="parentText" presStyleLbl="node1" presStyleIdx="3" presStyleCnt="5" custScaleX="6133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3B7864-8530-3143-92D6-2425A276A942}" type="pres">
      <dgm:prSet presAssocID="{904FD76B-396F-994F-BBA4-60F8B791A8DD}" presName="descendantText" presStyleLbl="alignAccFollowNode1" presStyleIdx="3" presStyleCnt="5" custScaleX="1158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20F651-A61F-654D-A090-E075E15F7453}" type="pres">
      <dgm:prSet presAssocID="{EE3166B6-26A3-6B40-846F-459054DC4D96}" presName="sp" presStyleCnt="0"/>
      <dgm:spPr/>
    </dgm:pt>
    <dgm:pt modelId="{26F15D3A-8C6B-2341-9EBB-F6B8AB71D0D6}" type="pres">
      <dgm:prSet presAssocID="{26812D16-A7DE-5348-A21C-A8E69E836A3F}" presName="linNode" presStyleCnt="0"/>
      <dgm:spPr/>
    </dgm:pt>
    <dgm:pt modelId="{7BE08E12-6307-A44D-8F4C-0CC15FE2F7C1}" type="pres">
      <dgm:prSet presAssocID="{26812D16-A7DE-5348-A21C-A8E69E836A3F}" presName="parentText" presStyleLbl="node1" presStyleIdx="4" presStyleCnt="5" custScaleX="6133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5438F1-8693-654F-A57B-EC87DF3C9C99}" type="pres">
      <dgm:prSet presAssocID="{26812D16-A7DE-5348-A21C-A8E69E836A3F}" presName="descendantText" presStyleLbl="alignAccFollowNode1" presStyleIdx="4" presStyleCnt="5" custScaleX="1158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9595B1-797D-5E4C-8E9E-6F53862E3225}" srcId="{E168DE9D-0527-5348-AFA5-DC65A0480811}" destId="{32F2B456-7A24-BB4C-B3C4-9D036AE4C248}" srcOrd="0" destOrd="0" parTransId="{AE6F2840-37DD-6E41-BD7F-159D55B52B23}" sibTransId="{CC56E9F9-2F6A-2942-AF1A-6149134A3A09}"/>
    <dgm:cxn modelId="{859E8D81-24C5-428E-99A2-497A7A7E93A4}" type="presOf" srcId="{86D4FDDE-7C1C-3341-830C-B28860B24379}" destId="{041912D1-FBC6-C142-955D-6B28EDAEE511}" srcOrd="0" destOrd="0" presId="urn:microsoft.com/office/officeart/2005/8/layout/vList5"/>
    <dgm:cxn modelId="{77A5907D-0018-C849-B1DB-0F05BEB782D6}" srcId="{904FD76B-396F-994F-BBA4-60F8B791A8DD}" destId="{34A351FB-ECE1-C549-9C76-A32D6BCC01A6}" srcOrd="0" destOrd="0" parTransId="{3CE3524B-B323-4F42-BBAD-3C4A00D74F93}" sibTransId="{95908FEE-C902-3F4B-95B3-145458B08412}"/>
    <dgm:cxn modelId="{A9FF15B3-5C6E-452E-AE2D-56D4FA65368F}" type="presOf" srcId="{904FD76B-396F-994F-BBA4-60F8B791A8DD}" destId="{E36617A6-B045-C34A-8B91-403B057E556B}" srcOrd="0" destOrd="0" presId="urn:microsoft.com/office/officeart/2005/8/layout/vList5"/>
    <dgm:cxn modelId="{5AE50013-217E-B44C-9CBF-3938B4C6CF54}" srcId="{E168DE9D-0527-5348-AFA5-DC65A0480811}" destId="{FF0BC3CE-4546-1549-B0E1-D97F012B2D98}" srcOrd="2" destOrd="0" parTransId="{2399AFD2-B173-1E4E-BC1B-26ABFE9B6906}" sibTransId="{78D0429D-FCC3-E643-A438-98423643151D}"/>
    <dgm:cxn modelId="{8608EB71-9630-4DB4-A7C6-E3366E8B135B}" type="presOf" srcId="{E168DE9D-0527-5348-AFA5-DC65A0480811}" destId="{0E548D67-C55C-1A43-91A5-E2B13A48AD14}" srcOrd="0" destOrd="0" presId="urn:microsoft.com/office/officeart/2005/8/layout/vList5"/>
    <dgm:cxn modelId="{90EA7A49-6728-4E9B-BFB6-98403C68D54A}" type="presOf" srcId="{F6425B76-B4DB-BD4A-82FA-3B8F5A1A8CC1}" destId="{D24D51F5-C8DE-294E-9BFE-0DD035A80A9A}" srcOrd="0" destOrd="0" presId="urn:microsoft.com/office/officeart/2005/8/layout/vList5"/>
    <dgm:cxn modelId="{A2CFF789-8208-B343-8781-A2D201A7F128}" srcId="{FF0BC3CE-4546-1549-B0E1-D97F012B2D98}" destId="{99F1E6BA-CE46-CF45-9B48-8133EC527B4C}" srcOrd="0" destOrd="0" parTransId="{B8481FCF-2F5E-5F4E-8613-B7EF7D6C75E5}" sibTransId="{C433C347-2278-2B42-841D-97C4DFF073BB}"/>
    <dgm:cxn modelId="{EA83F171-F4F5-3040-948F-F7B6D2E14E7F}" srcId="{E168DE9D-0527-5348-AFA5-DC65A0480811}" destId="{904FD76B-396F-994F-BBA4-60F8B791A8DD}" srcOrd="3" destOrd="0" parTransId="{3ED206C1-0997-9C4D-9403-4EB4BF551B85}" sibTransId="{EE3166B6-26A3-6B40-846F-459054DC4D96}"/>
    <dgm:cxn modelId="{29F86FFE-97A4-48B9-AFA4-E7F712CF1EF7}" type="presOf" srcId="{366A6B21-04E3-D946-9ADC-80A1E1CFE1D4}" destId="{8C5438F1-8693-654F-A57B-EC87DF3C9C99}" srcOrd="0" destOrd="0" presId="urn:microsoft.com/office/officeart/2005/8/layout/vList5"/>
    <dgm:cxn modelId="{55165B82-FB31-4676-9745-DBA50183512E}" type="presOf" srcId="{34A351FB-ECE1-C549-9C76-A32D6BCC01A6}" destId="{CB3B7864-8530-3143-92D6-2425A276A942}" srcOrd="0" destOrd="0" presId="urn:microsoft.com/office/officeart/2005/8/layout/vList5"/>
    <dgm:cxn modelId="{1D8EC623-A12B-F54C-9B9B-1589DB62668C}" srcId="{32F2B456-7A24-BB4C-B3C4-9D036AE4C248}" destId="{F6425B76-B4DB-BD4A-82FA-3B8F5A1A8CC1}" srcOrd="0" destOrd="0" parTransId="{D7BB13F2-B4D2-C443-B05B-26C96C66C8E0}" sibTransId="{90B1C50C-FBCA-E944-9E7D-6D029F0270D4}"/>
    <dgm:cxn modelId="{487EF739-4E2C-624C-A120-899AEF336ADC}" srcId="{86D4FDDE-7C1C-3341-830C-B28860B24379}" destId="{7E136D5D-CAC6-214F-874F-A1DD0E39AFBE}" srcOrd="0" destOrd="0" parTransId="{BBDBDF83-B2A7-0540-9EB0-FAFCBF7966EF}" sibTransId="{B9A3BB8F-A6C6-9441-BD33-344EFCBC860B}"/>
    <dgm:cxn modelId="{6C6F85AF-46E0-4F67-85F3-594C9418055E}" type="presOf" srcId="{FF0BC3CE-4546-1549-B0E1-D97F012B2D98}" destId="{792177C8-58FD-D64E-943C-76EE362FC9A2}" srcOrd="0" destOrd="0" presId="urn:microsoft.com/office/officeart/2005/8/layout/vList5"/>
    <dgm:cxn modelId="{2BD8317E-3A85-674C-B281-E01EB6676F90}" srcId="{E168DE9D-0527-5348-AFA5-DC65A0480811}" destId="{86D4FDDE-7C1C-3341-830C-B28860B24379}" srcOrd="1" destOrd="0" parTransId="{E1D49A24-9746-054B-8F55-B04BFC9D74FE}" sibTransId="{23732977-EC78-1B41-8868-1D3058E0F22A}"/>
    <dgm:cxn modelId="{69381825-7615-492E-A97A-5A14978A04F2}" type="presOf" srcId="{7E136D5D-CAC6-214F-874F-A1DD0E39AFBE}" destId="{EABF209C-6DD4-504E-A501-4E2E74D05086}" srcOrd="0" destOrd="0" presId="urn:microsoft.com/office/officeart/2005/8/layout/vList5"/>
    <dgm:cxn modelId="{BF23148B-FD58-4519-AF20-8524F9101340}" type="presOf" srcId="{26812D16-A7DE-5348-A21C-A8E69E836A3F}" destId="{7BE08E12-6307-A44D-8F4C-0CC15FE2F7C1}" srcOrd="0" destOrd="0" presId="urn:microsoft.com/office/officeart/2005/8/layout/vList5"/>
    <dgm:cxn modelId="{AA2BF58B-F6D5-4249-A751-091217535ACB}" type="presOf" srcId="{99F1E6BA-CE46-CF45-9B48-8133EC527B4C}" destId="{A87B90B2-FAA4-634F-8609-6B1721BDC986}" srcOrd="0" destOrd="0" presId="urn:microsoft.com/office/officeart/2005/8/layout/vList5"/>
    <dgm:cxn modelId="{612D8B79-917B-4BB0-A05A-06EA94CC188B}" type="presOf" srcId="{32F2B456-7A24-BB4C-B3C4-9D036AE4C248}" destId="{7644EB5A-DA93-7B4E-A0C4-4594E064DC35}" srcOrd="0" destOrd="0" presId="urn:microsoft.com/office/officeart/2005/8/layout/vList5"/>
    <dgm:cxn modelId="{80472F9C-1F4D-0345-BF7C-36E4FD8C949B}" srcId="{E168DE9D-0527-5348-AFA5-DC65A0480811}" destId="{26812D16-A7DE-5348-A21C-A8E69E836A3F}" srcOrd="4" destOrd="0" parTransId="{D70E96A3-A8A2-5641-AE16-4BA359E1641F}" sibTransId="{C7E5447A-4608-A744-839C-E5B3F6B3DD07}"/>
    <dgm:cxn modelId="{B32CA343-CEC0-0048-8554-1B31828144DF}" srcId="{26812D16-A7DE-5348-A21C-A8E69E836A3F}" destId="{366A6B21-04E3-D946-9ADC-80A1E1CFE1D4}" srcOrd="0" destOrd="0" parTransId="{B565300A-C63C-FC4B-8E05-151D918D5C17}" sibTransId="{B29C3A5A-9663-7B48-A47A-ADB98262F17F}"/>
    <dgm:cxn modelId="{395C1AE3-343E-4E87-805F-DD4767FCB44C}" type="presParOf" srcId="{0E548D67-C55C-1A43-91A5-E2B13A48AD14}" destId="{B9845168-47A6-7E47-9AAA-D7A9C067CB6F}" srcOrd="0" destOrd="0" presId="urn:microsoft.com/office/officeart/2005/8/layout/vList5"/>
    <dgm:cxn modelId="{A6346FA1-116C-4E08-806C-28FD42FE331A}" type="presParOf" srcId="{B9845168-47A6-7E47-9AAA-D7A9C067CB6F}" destId="{7644EB5A-DA93-7B4E-A0C4-4594E064DC35}" srcOrd="0" destOrd="0" presId="urn:microsoft.com/office/officeart/2005/8/layout/vList5"/>
    <dgm:cxn modelId="{FF25814F-F40F-4907-A9E5-5A89C17953B0}" type="presParOf" srcId="{B9845168-47A6-7E47-9AAA-D7A9C067CB6F}" destId="{D24D51F5-C8DE-294E-9BFE-0DD035A80A9A}" srcOrd="1" destOrd="0" presId="urn:microsoft.com/office/officeart/2005/8/layout/vList5"/>
    <dgm:cxn modelId="{6CC52F60-E92D-4AAA-8C8C-88933D020182}" type="presParOf" srcId="{0E548D67-C55C-1A43-91A5-E2B13A48AD14}" destId="{5E100918-6A34-B542-9B7B-0027C2AB1DC4}" srcOrd="1" destOrd="0" presId="urn:microsoft.com/office/officeart/2005/8/layout/vList5"/>
    <dgm:cxn modelId="{01C737CA-8512-49BC-B5F6-7E6CBD898D29}" type="presParOf" srcId="{0E548D67-C55C-1A43-91A5-E2B13A48AD14}" destId="{54FC9CAF-5C0A-A142-B50C-FAA864299AE7}" srcOrd="2" destOrd="0" presId="urn:microsoft.com/office/officeart/2005/8/layout/vList5"/>
    <dgm:cxn modelId="{7FC382A1-4FC6-4CC0-B81A-EC72DC1BC547}" type="presParOf" srcId="{54FC9CAF-5C0A-A142-B50C-FAA864299AE7}" destId="{041912D1-FBC6-C142-955D-6B28EDAEE511}" srcOrd="0" destOrd="0" presId="urn:microsoft.com/office/officeart/2005/8/layout/vList5"/>
    <dgm:cxn modelId="{476DF465-2D77-4AE8-9881-2EDC4DE4661D}" type="presParOf" srcId="{54FC9CAF-5C0A-A142-B50C-FAA864299AE7}" destId="{EABF209C-6DD4-504E-A501-4E2E74D05086}" srcOrd="1" destOrd="0" presId="urn:microsoft.com/office/officeart/2005/8/layout/vList5"/>
    <dgm:cxn modelId="{F76113B6-D42C-4D8A-90C3-071ED8290AFA}" type="presParOf" srcId="{0E548D67-C55C-1A43-91A5-E2B13A48AD14}" destId="{CDF64B49-83E8-D04C-B128-5D86F2305E4C}" srcOrd="3" destOrd="0" presId="urn:microsoft.com/office/officeart/2005/8/layout/vList5"/>
    <dgm:cxn modelId="{A077E45F-2FBF-441C-BC6C-27DAB9AD96AA}" type="presParOf" srcId="{0E548D67-C55C-1A43-91A5-E2B13A48AD14}" destId="{E97CEC3E-92DE-4D42-9B73-1F4F7DFF2603}" srcOrd="4" destOrd="0" presId="urn:microsoft.com/office/officeart/2005/8/layout/vList5"/>
    <dgm:cxn modelId="{98940E10-53B1-4494-BEA8-BF7A59E7E7DF}" type="presParOf" srcId="{E97CEC3E-92DE-4D42-9B73-1F4F7DFF2603}" destId="{792177C8-58FD-D64E-943C-76EE362FC9A2}" srcOrd="0" destOrd="0" presId="urn:microsoft.com/office/officeart/2005/8/layout/vList5"/>
    <dgm:cxn modelId="{2BF8CF47-1EB5-402A-B2EF-2552FF3973FA}" type="presParOf" srcId="{E97CEC3E-92DE-4D42-9B73-1F4F7DFF2603}" destId="{A87B90B2-FAA4-634F-8609-6B1721BDC986}" srcOrd="1" destOrd="0" presId="urn:microsoft.com/office/officeart/2005/8/layout/vList5"/>
    <dgm:cxn modelId="{2629D28C-B786-445B-8EA0-B6769DEE995F}" type="presParOf" srcId="{0E548D67-C55C-1A43-91A5-E2B13A48AD14}" destId="{F84E2860-CBBC-5A4B-ACB2-F2050DD2F173}" srcOrd="5" destOrd="0" presId="urn:microsoft.com/office/officeart/2005/8/layout/vList5"/>
    <dgm:cxn modelId="{8D84FDCD-28DD-44F7-8FD2-772B610A39DE}" type="presParOf" srcId="{0E548D67-C55C-1A43-91A5-E2B13A48AD14}" destId="{A8DDC329-DE2B-C24F-895F-3732DAEB72F1}" srcOrd="6" destOrd="0" presId="urn:microsoft.com/office/officeart/2005/8/layout/vList5"/>
    <dgm:cxn modelId="{93A4A270-0DDE-40A5-9238-70B365F9B1A5}" type="presParOf" srcId="{A8DDC329-DE2B-C24F-895F-3732DAEB72F1}" destId="{E36617A6-B045-C34A-8B91-403B057E556B}" srcOrd="0" destOrd="0" presId="urn:microsoft.com/office/officeart/2005/8/layout/vList5"/>
    <dgm:cxn modelId="{1B08D26C-BEEC-4368-859F-4DA4DC6B907E}" type="presParOf" srcId="{A8DDC329-DE2B-C24F-895F-3732DAEB72F1}" destId="{CB3B7864-8530-3143-92D6-2425A276A942}" srcOrd="1" destOrd="0" presId="urn:microsoft.com/office/officeart/2005/8/layout/vList5"/>
    <dgm:cxn modelId="{690B360D-F8E0-4DA1-A58C-3ADB0AFDD53F}" type="presParOf" srcId="{0E548D67-C55C-1A43-91A5-E2B13A48AD14}" destId="{4320F651-A61F-654D-A090-E075E15F7453}" srcOrd="7" destOrd="0" presId="urn:microsoft.com/office/officeart/2005/8/layout/vList5"/>
    <dgm:cxn modelId="{279499F7-632B-4A13-9092-78EE25683959}" type="presParOf" srcId="{0E548D67-C55C-1A43-91A5-E2B13A48AD14}" destId="{26F15D3A-8C6B-2341-9EBB-F6B8AB71D0D6}" srcOrd="8" destOrd="0" presId="urn:microsoft.com/office/officeart/2005/8/layout/vList5"/>
    <dgm:cxn modelId="{B2EBE2F3-1670-435D-B545-D2F4ECB13467}" type="presParOf" srcId="{26F15D3A-8C6B-2341-9EBB-F6B8AB71D0D6}" destId="{7BE08E12-6307-A44D-8F4C-0CC15FE2F7C1}" srcOrd="0" destOrd="0" presId="urn:microsoft.com/office/officeart/2005/8/layout/vList5"/>
    <dgm:cxn modelId="{A7787AC2-1C53-422D-8D3E-70AFAEFC5A54}" type="presParOf" srcId="{26F15D3A-8C6B-2341-9EBB-F6B8AB71D0D6}" destId="{8C5438F1-8693-654F-A57B-EC87DF3C9C9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24D51F5-C8DE-294E-9BFE-0DD035A80A9A}">
      <dsp:nvSpPr>
        <dsp:cNvPr id="0" name=""/>
        <dsp:cNvSpPr/>
      </dsp:nvSpPr>
      <dsp:spPr>
        <a:xfrm rot="5400000">
          <a:off x="4633873" y="-2611986"/>
          <a:ext cx="624681" cy="6008396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>
              <a:latin typeface="Arial" charset="0"/>
              <a:cs typeface="Arial" charset="0"/>
            </a:rPr>
            <a:t>México posee un centro de clase mundial de alta tecnología de validación y normalización para la industria espacial con la capacidad para dar servicios a nivel internacional [5 años].</a:t>
          </a:r>
          <a:endParaRPr lang="en-US" sz="1400" kern="1200" dirty="0"/>
        </a:p>
      </dsp:txBody>
      <dsp:txXfrm rot="5400000">
        <a:off x="4633873" y="-2611986"/>
        <a:ext cx="624681" cy="6008396"/>
      </dsp:txXfrm>
    </dsp:sp>
    <dsp:sp modelId="{7644EB5A-DA93-7B4E-A0C4-4594E064DC35}">
      <dsp:nvSpPr>
        <dsp:cNvPr id="0" name=""/>
        <dsp:cNvSpPr/>
      </dsp:nvSpPr>
      <dsp:spPr>
        <a:xfrm>
          <a:off x="171886" y="1785"/>
          <a:ext cx="1789162" cy="78085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solidFill>
                <a:srgbClr val="000000"/>
              </a:solidFill>
              <a:latin typeface="Arial" charset="0"/>
              <a:cs typeface="Arial" charset="0"/>
            </a:rPr>
            <a:t>Hito E1:</a:t>
          </a:r>
          <a:endParaRPr lang="en-US" sz="2000" kern="1200" dirty="0">
            <a:solidFill>
              <a:srgbClr val="000000"/>
            </a:solidFill>
          </a:endParaRPr>
        </a:p>
      </dsp:txBody>
      <dsp:txXfrm>
        <a:off x="171886" y="1785"/>
        <a:ext cx="1789162" cy="780851"/>
      </dsp:txXfrm>
    </dsp:sp>
    <dsp:sp modelId="{EABF209C-6DD4-504E-A501-4E2E74D05086}">
      <dsp:nvSpPr>
        <dsp:cNvPr id="0" name=""/>
        <dsp:cNvSpPr/>
      </dsp:nvSpPr>
      <dsp:spPr>
        <a:xfrm rot="5400000">
          <a:off x="4633873" y="-1792092"/>
          <a:ext cx="624681" cy="6008396"/>
        </a:xfrm>
        <a:prstGeom prst="round2SameRect">
          <a:avLst/>
        </a:prstGeom>
        <a:solidFill>
          <a:schemeClr val="accent3">
            <a:tint val="40000"/>
            <a:alpha val="90000"/>
            <a:hueOff val="2679212"/>
            <a:satOff val="-3448"/>
            <a:lumOff val="-269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2679212"/>
              <a:satOff val="-3448"/>
              <a:lumOff val="-26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>
              <a:latin typeface="Arial" charset="0"/>
              <a:cs typeface="Arial" charset="0"/>
            </a:rPr>
            <a:t>Establecer una empresa </a:t>
          </a:r>
          <a:r>
            <a:rPr lang="es-ES_tradnl" sz="1400" kern="1200" dirty="0" smtClean="0">
              <a:latin typeface="Arial" charset="0"/>
              <a:cs typeface="Arial" charset="0"/>
            </a:rPr>
            <a:t>operando en México </a:t>
          </a:r>
          <a:r>
            <a:rPr lang="es-MX" sz="1400" kern="1200" dirty="0" smtClean="0">
              <a:latin typeface="Arial" charset="0"/>
              <a:cs typeface="Arial" charset="0"/>
            </a:rPr>
            <a:t>con capacidades tecnológicas para el diseño y gestión de proyectos espaciales con modelo APP que sea el núcleo e interfaz con los participantes de los proyectos espaciales. [2 Años].</a:t>
          </a:r>
          <a:endParaRPr lang="en-US" sz="1400" kern="1200" dirty="0"/>
        </a:p>
      </dsp:txBody>
      <dsp:txXfrm rot="5400000">
        <a:off x="4633873" y="-1792092"/>
        <a:ext cx="624681" cy="6008396"/>
      </dsp:txXfrm>
    </dsp:sp>
    <dsp:sp modelId="{041912D1-FBC6-C142-955D-6B28EDAEE511}">
      <dsp:nvSpPr>
        <dsp:cNvPr id="0" name=""/>
        <dsp:cNvSpPr/>
      </dsp:nvSpPr>
      <dsp:spPr>
        <a:xfrm>
          <a:off x="152853" y="821680"/>
          <a:ext cx="1789162" cy="780851"/>
        </a:xfrm>
        <a:prstGeom prst="roundRect">
          <a:avLst/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solidFill>
                <a:srgbClr val="000000"/>
              </a:solidFill>
              <a:latin typeface="Arial" charset="0"/>
              <a:cs typeface="Arial" charset="0"/>
            </a:rPr>
            <a:t>Hito E2:</a:t>
          </a:r>
          <a:endParaRPr lang="en-US" sz="2000" kern="1200" dirty="0">
            <a:solidFill>
              <a:srgbClr val="000000"/>
            </a:solidFill>
          </a:endParaRPr>
        </a:p>
      </dsp:txBody>
      <dsp:txXfrm>
        <a:off x="152853" y="821680"/>
        <a:ext cx="1789162" cy="780851"/>
      </dsp:txXfrm>
    </dsp:sp>
    <dsp:sp modelId="{A87B90B2-FAA4-634F-8609-6B1721BDC986}">
      <dsp:nvSpPr>
        <dsp:cNvPr id="0" name=""/>
        <dsp:cNvSpPr/>
      </dsp:nvSpPr>
      <dsp:spPr>
        <a:xfrm rot="5400000">
          <a:off x="4633873" y="-972198"/>
          <a:ext cx="624681" cy="6008396"/>
        </a:xfrm>
        <a:prstGeom prst="round2SameRect">
          <a:avLst/>
        </a:prstGeom>
        <a:solidFill>
          <a:schemeClr val="accent3">
            <a:tint val="40000"/>
            <a:alpha val="90000"/>
            <a:hueOff val="5358425"/>
            <a:satOff val="-6896"/>
            <a:lumOff val="-53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5358425"/>
              <a:satOff val="-6896"/>
              <a:lumOff val="-53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b="1" kern="1200" dirty="0" smtClean="0">
              <a:latin typeface="Arial" charset="0"/>
              <a:cs typeface="Arial" charset="0"/>
            </a:rPr>
            <a:t> </a:t>
          </a:r>
          <a:r>
            <a:rPr lang="es-MX" sz="1400" kern="1200" dirty="0" smtClean="0">
              <a:latin typeface="Arial" charset="0"/>
              <a:cs typeface="Arial" charset="0"/>
            </a:rPr>
            <a:t>Integrar una plataforma satelital multifunción de baja órbita con un 50% de tecnologías criticas desarrolladas en México [5 años].</a:t>
          </a:r>
          <a:endParaRPr lang="es-MX" sz="1400" kern="1200" dirty="0">
            <a:latin typeface="Arial" charset="0"/>
            <a:cs typeface="Arial" charset="0"/>
          </a:endParaRPr>
        </a:p>
      </dsp:txBody>
      <dsp:txXfrm rot="5400000">
        <a:off x="4633873" y="-972198"/>
        <a:ext cx="624681" cy="6008396"/>
      </dsp:txXfrm>
    </dsp:sp>
    <dsp:sp modelId="{792177C8-58FD-D64E-943C-76EE362FC9A2}">
      <dsp:nvSpPr>
        <dsp:cNvPr id="0" name=""/>
        <dsp:cNvSpPr/>
      </dsp:nvSpPr>
      <dsp:spPr>
        <a:xfrm>
          <a:off x="152853" y="1641574"/>
          <a:ext cx="1789162" cy="780851"/>
        </a:xfrm>
        <a:prstGeom prst="round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solidFill>
                <a:srgbClr val="000000"/>
              </a:solidFill>
              <a:latin typeface="Arial" charset="0"/>
              <a:cs typeface="Arial" charset="0"/>
            </a:rPr>
            <a:t>Hito E3:</a:t>
          </a:r>
          <a:endParaRPr lang="es-MX" sz="2000" kern="1200" dirty="0">
            <a:solidFill>
              <a:srgbClr val="000000"/>
            </a:solidFill>
            <a:latin typeface="Arial" charset="0"/>
            <a:cs typeface="Arial" charset="0"/>
          </a:endParaRPr>
        </a:p>
      </dsp:txBody>
      <dsp:txXfrm>
        <a:off x="152853" y="1641574"/>
        <a:ext cx="1789162" cy="780851"/>
      </dsp:txXfrm>
    </dsp:sp>
    <dsp:sp modelId="{CB3B7864-8530-3143-92D6-2425A276A942}">
      <dsp:nvSpPr>
        <dsp:cNvPr id="0" name=""/>
        <dsp:cNvSpPr/>
      </dsp:nvSpPr>
      <dsp:spPr>
        <a:xfrm rot="5400000">
          <a:off x="4633873" y="-152304"/>
          <a:ext cx="624681" cy="6008396"/>
        </a:xfrm>
        <a:prstGeom prst="round2SameRect">
          <a:avLst/>
        </a:prstGeom>
        <a:solidFill>
          <a:schemeClr val="accent3">
            <a:tint val="40000"/>
            <a:alpha val="90000"/>
            <a:hueOff val="8037638"/>
            <a:satOff val="-10345"/>
            <a:lumOff val="-806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8037638"/>
              <a:satOff val="-10345"/>
              <a:lumOff val="-80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>
              <a:latin typeface="Arial" charset="0"/>
              <a:cs typeface="Arial" charset="0"/>
            </a:rPr>
            <a:t>Creación de un instituto APP de coordinación de la triple hélice para la innovación en materiales avanzados para aplicaciones aeroespaciales [5 años].</a:t>
          </a:r>
          <a:endParaRPr lang="es-MX" sz="1400" kern="1200" dirty="0">
            <a:latin typeface="Arial" charset="0"/>
            <a:cs typeface="Arial" charset="0"/>
          </a:endParaRPr>
        </a:p>
      </dsp:txBody>
      <dsp:txXfrm rot="5400000">
        <a:off x="4633873" y="-152304"/>
        <a:ext cx="624681" cy="6008396"/>
      </dsp:txXfrm>
    </dsp:sp>
    <dsp:sp modelId="{E36617A6-B045-C34A-8B91-403B057E556B}">
      <dsp:nvSpPr>
        <dsp:cNvPr id="0" name=""/>
        <dsp:cNvSpPr/>
      </dsp:nvSpPr>
      <dsp:spPr>
        <a:xfrm>
          <a:off x="152853" y="2461468"/>
          <a:ext cx="1789162" cy="780851"/>
        </a:xfrm>
        <a:prstGeom prst="roundRect">
          <a:avLst/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solidFill>
                <a:srgbClr val="000000"/>
              </a:solidFill>
              <a:latin typeface="Arial" charset="0"/>
              <a:cs typeface="Arial" charset="0"/>
            </a:rPr>
            <a:t>Hito E4:</a:t>
          </a:r>
          <a:endParaRPr lang="es-MX" sz="2000" kern="1200" dirty="0">
            <a:solidFill>
              <a:srgbClr val="000000"/>
            </a:solidFill>
            <a:latin typeface="Arial" charset="0"/>
            <a:cs typeface="Arial" charset="0"/>
          </a:endParaRPr>
        </a:p>
      </dsp:txBody>
      <dsp:txXfrm>
        <a:off x="152853" y="2461468"/>
        <a:ext cx="1789162" cy="780851"/>
      </dsp:txXfrm>
    </dsp:sp>
    <dsp:sp modelId="{8C5438F1-8693-654F-A57B-EC87DF3C9C99}">
      <dsp:nvSpPr>
        <dsp:cNvPr id="0" name=""/>
        <dsp:cNvSpPr/>
      </dsp:nvSpPr>
      <dsp:spPr>
        <a:xfrm rot="5400000">
          <a:off x="4633873" y="667589"/>
          <a:ext cx="624681" cy="6008396"/>
        </a:xfrm>
        <a:prstGeom prst="round2SameRect">
          <a:avLst/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>
              <a:latin typeface="Arial" charset="0"/>
              <a:cs typeface="Arial" charset="0"/>
            </a:rPr>
            <a:t>México tendrá una participación en la industria espacial equivalente al 1% (mil millones de dólares) [5 años].</a:t>
          </a:r>
          <a:endParaRPr lang="es-MX" sz="1400" kern="1200" dirty="0">
            <a:latin typeface="Arial" charset="0"/>
            <a:cs typeface="Arial" charset="0"/>
          </a:endParaRPr>
        </a:p>
      </dsp:txBody>
      <dsp:txXfrm rot="5400000">
        <a:off x="4633873" y="667589"/>
        <a:ext cx="624681" cy="6008396"/>
      </dsp:txXfrm>
    </dsp:sp>
    <dsp:sp modelId="{7BE08E12-6307-A44D-8F4C-0CC15FE2F7C1}">
      <dsp:nvSpPr>
        <dsp:cNvPr id="0" name=""/>
        <dsp:cNvSpPr/>
      </dsp:nvSpPr>
      <dsp:spPr>
        <a:xfrm>
          <a:off x="152853" y="3281362"/>
          <a:ext cx="1789162" cy="780851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solidFill>
                <a:srgbClr val="000000"/>
              </a:solidFill>
              <a:latin typeface="Arial" charset="0"/>
              <a:cs typeface="Arial" charset="0"/>
            </a:rPr>
            <a:t>Hito E5:</a:t>
          </a:r>
          <a:endParaRPr lang="es-MX" sz="2000" kern="1200" dirty="0">
            <a:solidFill>
              <a:srgbClr val="000000"/>
            </a:solidFill>
            <a:latin typeface="Arial" charset="0"/>
            <a:cs typeface="Arial" charset="0"/>
          </a:endParaRPr>
        </a:p>
      </dsp:txBody>
      <dsp:txXfrm>
        <a:off x="152853" y="3281362"/>
        <a:ext cx="1789162" cy="7808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DB7827C-77E1-44B8-B779-B3BFCD04B543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52DF85C-AFBB-4333-BA66-347A094686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3351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F85C-AFBB-4333-BA66-347A09468661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F85C-AFBB-4333-BA66-347A09468661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F85C-AFBB-4333-BA66-347A09468661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F85C-AFBB-4333-BA66-347A0946866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F85C-AFBB-4333-BA66-347A09468661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F85C-AFBB-4333-BA66-347A09468661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F85C-AFBB-4333-BA66-347A09468661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F85C-AFBB-4333-BA66-347A09468661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F85C-AFBB-4333-BA66-347A09468661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F85C-AFBB-4333-BA66-347A0946866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F85C-AFBB-4333-BA66-347A0946866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F85C-AFBB-4333-BA66-347A0946866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F85C-AFBB-4333-BA66-347A09468661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F85C-AFBB-4333-BA66-347A0946866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F85C-AFBB-4333-BA66-347A0946866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F85C-AFBB-4333-BA66-347A0946866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F85C-AFBB-4333-BA66-347A0946866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F85C-AFBB-4333-BA66-347A0946866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F85C-AFBB-4333-BA66-347A0946866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F85C-AFBB-4333-BA66-347A09468661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F85C-AFBB-4333-BA66-347A0946866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F85C-AFBB-4333-BA66-347A09468661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F85C-AFBB-4333-BA66-347A0946866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F85C-AFBB-4333-BA66-347A09468661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46084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78E1332-892E-4264-84FB-582D242374AD}" type="slidenum">
              <a:rPr lang="es-ES_tradnl"/>
              <a:pPr/>
              <a:t>31</a:t>
            </a:fld>
            <a:endParaRPr lang="es-ES_tradnl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48132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B7CDAED-2CCC-4623-BB49-B6E9676C0180}" type="slidenum">
              <a:rPr lang="es-ES_tradnl"/>
              <a:pPr/>
              <a:t>32</a:t>
            </a:fld>
            <a:endParaRPr lang="es-ES_tradnl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50180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B188066-78BC-463E-A01A-3A902FB6AE6C}" type="slidenum">
              <a:rPr lang="es-ES_tradnl"/>
              <a:pPr/>
              <a:t>33</a:t>
            </a:fld>
            <a:endParaRPr lang="es-ES_tradnl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52228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7BDC57C-716F-4A6D-BB50-2E9789FA2230}" type="slidenum">
              <a:rPr lang="es-ES_tradnl"/>
              <a:pPr/>
              <a:t>34</a:t>
            </a:fld>
            <a:endParaRPr lang="es-ES_tradnl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54276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607689B-2BC3-4D23-AA3E-9F8DCAE9B342}" type="slidenum">
              <a:rPr lang="es-ES_tradnl"/>
              <a:pPr/>
              <a:t>35</a:t>
            </a:fld>
            <a:endParaRPr lang="es-ES_tradnl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F85C-AFBB-4333-BA66-347A09468661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F85C-AFBB-4333-BA66-347A09468661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F85C-AFBB-4333-BA66-347A09468661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F85C-AFBB-4333-BA66-347A09468661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F85C-AFBB-4333-BA66-347A09468661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F85C-AFBB-4333-BA66-347A09468661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F85C-AFBB-4333-BA66-347A09468661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F85C-AFBB-4333-BA66-347A09468661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F85C-AFBB-4333-BA66-347A09468661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F85C-AFBB-4333-BA66-347A09468661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F85C-AFBB-4333-BA66-347A09468661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4870388"/>
            <a:ext cx="9144000" cy="606552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176888" y="1571650"/>
            <a:ext cx="4501444" cy="1470025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3473B-DAAC-1440-8EFB-5AE6B7151B98}" type="datetimeFigureOut">
              <a:rPr lang="es-ES" smtClean="0"/>
              <a:pPr/>
              <a:t>13/11/2012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7F94472-6622-0C49-9FB6-0BF116497A09}" type="slidenum">
              <a:rPr lang="es-ES" smtClean="0"/>
              <a:pPr/>
              <a:t>‹#›</a:t>
            </a:fld>
            <a:endParaRPr lang="es-ES" dirty="0"/>
          </a:p>
        </p:txBody>
      </p:sp>
      <p:pic>
        <p:nvPicPr>
          <p:cNvPr id="13" name="Imagen 12" descr="AGENCIA LOGO HR3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50997" y="757445"/>
            <a:ext cx="3493489" cy="1459078"/>
          </a:xfrm>
          <a:prstGeom prst="rect">
            <a:avLst/>
          </a:prstGeom>
          <a:ln w="12700" cmpd="sng">
            <a:noFill/>
          </a:ln>
        </p:spPr>
      </p:pic>
      <p:sp>
        <p:nvSpPr>
          <p:cNvPr id="14" name="Rectángulo 13"/>
          <p:cNvSpPr/>
          <p:nvPr userDrawn="1"/>
        </p:nvSpPr>
        <p:spPr>
          <a:xfrm>
            <a:off x="-1" y="6356350"/>
            <a:ext cx="9144000" cy="501649"/>
          </a:xfrm>
          <a:prstGeom prst="rect">
            <a:avLst/>
          </a:prstGeom>
          <a:solidFill>
            <a:srgbClr val="8CBA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Rectángulo 9"/>
          <p:cNvSpPr/>
          <p:nvPr userDrawn="1"/>
        </p:nvSpPr>
        <p:spPr>
          <a:xfrm>
            <a:off x="0" y="1"/>
            <a:ext cx="9144000" cy="216160"/>
          </a:xfrm>
          <a:prstGeom prst="rect">
            <a:avLst/>
          </a:prstGeom>
          <a:solidFill>
            <a:srgbClr val="8CBA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145845" y="3613731"/>
            <a:ext cx="4532488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smtClean="0"/>
              <a:t>Haga clic para modificar el estilo de subtítulo del patrón</a:t>
            </a:r>
            <a:endParaRPr lang="es-ES" dirty="0"/>
          </a:p>
        </p:txBody>
      </p:sp>
      <p:cxnSp>
        <p:nvCxnSpPr>
          <p:cNvPr id="11" name="Conector recto 10"/>
          <p:cNvCxnSpPr/>
          <p:nvPr userDrawn="1"/>
        </p:nvCxnSpPr>
        <p:spPr>
          <a:xfrm>
            <a:off x="3854099" y="757445"/>
            <a:ext cx="0" cy="5155111"/>
          </a:xfrm>
          <a:prstGeom prst="line">
            <a:avLst/>
          </a:prstGeom>
          <a:ln w="57150" cmpd="sng">
            <a:solidFill>
              <a:srgbClr val="74980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84329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3473B-DAAC-1440-8EFB-5AE6B7151B98}" type="datetimeFigureOut">
              <a:rPr lang="es-ES" smtClean="0"/>
              <a:pPr/>
              <a:t>13/11/2012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94472-6622-0C49-9FB6-0BF116497A0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645943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3473B-DAAC-1440-8EFB-5AE6B7151B98}" type="datetimeFigureOut">
              <a:rPr lang="es-ES" smtClean="0"/>
              <a:pPr/>
              <a:t>13/11/2012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94472-6622-0C49-9FB6-0BF116497A0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876742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8"/>
          <p:cNvSpPr>
            <a:spLocks noChangeArrowheads="1"/>
          </p:cNvSpPr>
          <p:nvPr userDrawn="1"/>
        </p:nvSpPr>
        <p:spPr bwMode="auto">
          <a:xfrm>
            <a:off x="0" y="6356350"/>
            <a:ext cx="9144000" cy="501650"/>
          </a:xfrm>
          <a:prstGeom prst="rect">
            <a:avLst/>
          </a:prstGeom>
          <a:solidFill>
            <a:srgbClr val="8CBA38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4" name="Conector recto 6"/>
          <p:cNvCxnSpPr>
            <a:cxnSpLocks noChangeShapeType="1"/>
          </p:cNvCxnSpPr>
          <p:nvPr userDrawn="1"/>
        </p:nvCxnSpPr>
        <p:spPr bwMode="auto">
          <a:xfrm>
            <a:off x="119063" y="1528763"/>
            <a:ext cx="6315075" cy="0"/>
          </a:xfrm>
          <a:prstGeom prst="line">
            <a:avLst/>
          </a:prstGeom>
          <a:noFill/>
          <a:ln w="57150">
            <a:solidFill>
              <a:srgbClr val="749805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/>
          <a:srcRect r="21922"/>
          <a:stretch>
            <a:fillRect/>
          </a:stretch>
        </p:blipFill>
        <p:spPr bwMode="auto">
          <a:xfrm>
            <a:off x="6623050" y="-825500"/>
            <a:ext cx="252095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9" name="Marcador de contenido 2"/>
          <p:cNvSpPr>
            <a:spLocks noGrp="1"/>
          </p:cNvSpPr>
          <p:nvPr>
            <p:ph idx="1"/>
          </p:nvPr>
        </p:nvSpPr>
        <p:spPr>
          <a:xfrm>
            <a:off x="457200" y="1788343"/>
            <a:ext cx="8229600" cy="4412786"/>
          </a:xfrm>
        </p:spPr>
        <p:txBody>
          <a:bodyPr/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7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3C58B4-AFCA-484B-B1EF-19C419C49FFC}" type="datetime1">
              <a:rPr lang="es-MX"/>
              <a:pPr/>
              <a:t>13/11/2012</a:t>
            </a:fld>
            <a:endParaRPr lang="es-ES"/>
          </a:p>
        </p:txBody>
      </p:sp>
      <p:sp>
        <p:nvSpPr>
          <p:cNvPr id="10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3A2671-6590-413E-B94D-9F37F873ED6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8"/>
          <p:cNvSpPr>
            <a:spLocks noChangeArrowheads="1"/>
          </p:cNvSpPr>
          <p:nvPr userDrawn="1"/>
        </p:nvSpPr>
        <p:spPr bwMode="auto">
          <a:xfrm>
            <a:off x="0" y="6356350"/>
            <a:ext cx="9144000" cy="501650"/>
          </a:xfrm>
          <a:prstGeom prst="rect">
            <a:avLst/>
          </a:prstGeom>
          <a:solidFill>
            <a:srgbClr val="8CBA38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/>
          <a:srcRect r="21922"/>
          <a:stretch>
            <a:fillRect/>
          </a:stretch>
        </p:blipFill>
        <p:spPr bwMode="auto">
          <a:xfrm>
            <a:off x="6623050" y="-825500"/>
            <a:ext cx="252095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9" name="Marcador de contenido 2"/>
          <p:cNvSpPr>
            <a:spLocks noGrp="1"/>
          </p:cNvSpPr>
          <p:nvPr>
            <p:ph idx="1"/>
          </p:nvPr>
        </p:nvSpPr>
        <p:spPr>
          <a:xfrm>
            <a:off x="457200" y="1788343"/>
            <a:ext cx="8229600" cy="4412786"/>
          </a:xfrm>
        </p:spPr>
        <p:txBody>
          <a:bodyPr/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7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3C58B4-AFCA-484B-B1EF-19C419C49FFC}" type="datetime1">
              <a:rPr lang="es-MX"/>
              <a:pPr/>
              <a:t>13/11/2012</a:t>
            </a:fld>
            <a:endParaRPr lang="es-ES"/>
          </a:p>
        </p:txBody>
      </p:sp>
      <p:sp>
        <p:nvSpPr>
          <p:cNvPr id="10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3A2671-6590-413E-B94D-9F37F873ED6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8"/>
          <p:cNvSpPr>
            <a:spLocks noChangeArrowheads="1"/>
          </p:cNvSpPr>
          <p:nvPr userDrawn="1"/>
        </p:nvSpPr>
        <p:spPr bwMode="auto">
          <a:xfrm>
            <a:off x="0" y="6356350"/>
            <a:ext cx="9144000" cy="501650"/>
          </a:xfrm>
          <a:prstGeom prst="rect">
            <a:avLst/>
          </a:prstGeom>
          <a:solidFill>
            <a:srgbClr val="8CBA38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4" name="Conector recto 6"/>
          <p:cNvCxnSpPr>
            <a:cxnSpLocks noChangeShapeType="1"/>
          </p:cNvCxnSpPr>
          <p:nvPr userDrawn="1"/>
        </p:nvCxnSpPr>
        <p:spPr bwMode="auto">
          <a:xfrm>
            <a:off x="119063" y="1528763"/>
            <a:ext cx="6315075" cy="0"/>
          </a:xfrm>
          <a:prstGeom prst="line">
            <a:avLst/>
          </a:prstGeom>
          <a:noFill/>
          <a:ln w="57150">
            <a:solidFill>
              <a:srgbClr val="749805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/>
          <a:srcRect r="21922"/>
          <a:stretch>
            <a:fillRect/>
          </a:stretch>
        </p:blipFill>
        <p:spPr bwMode="auto">
          <a:xfrm>
            <a:off x="6623050" y="-825500"/>
            <a:ext cx="252095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9" name="Marcador de contenido 2"/>
          <p:cNvSpPr>
            <a:spLocks noGrp="1"/>
          </p:cNvSpPr>
          <p:nvPr>
            <p:ph idx="1"/>
          </p:nvPr>
        </p:nvSpPr>
        <p:spPr>
          <a:xfrm>
            <a:off x="457200" y="1788343"/>
            <a:ext cx="8229600" cy="4412786"/>
          </a:xfrm>
        </p:spPr>
        <p:txBody>
          <a:bodyPr/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7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3C58B4-AFCA-484B-B1EF-19C419C49FFC}" type="datetime1">
              <a:rPr lang="es-MX"/>
              <a:pPr/>
              <a:t>13/11/2012</a:t>
            </a:fld>
            <a:endParaRPr lang="es-ES"/>
          </a:p>
        </p:txBody>
      </p:sp>
      <p:sp>
        <p:nvSpPr>
          <p:cNvPr id="10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3A2671-6590-413E-B94D-9F37F873ED6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6"/>
          <p:cNvCxnSpPr>
            <a:cxnSpLocks noChangeShapeType="1"/>
          </p:cNvCxnSpPr>
          <p:nvPr userDrawn="1"/>
        </p:nvCxnSpPr>
        <p:spPr bwMode="auto">
          <a:xfrm>
            <a:off x="119063" y="1528763"/>
            <a:ext cx="6315075" cy="0"/>
          </a:xfrm>
          <a:prstGeom prst="line">
            <a:avLst/>
          </a:prstGeom>
          <a:noFill/>
          <a:ln w="57150">
            <a:solidFill>
              <a:srgbClr val="749805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/>
          <a:srcRect r="21922"/>
          <a:stretch>
            <a:fillRect/>
          </a:stretch>
        </p:blipFill>
        <p:spPr bwMode="auto">
          <a:xfrm>
            <a:off x="6623050" y="-825500"/>
            <a:ext cx="252095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ángulo 8"/>
          <p:cNvSpPr>
            <a:spLocks noChangeArrowheads="1"/>
          </p:cNvSpPr>
          <p:nvPr userDrawn="1"/>
        </p:nvSpPr>
        <p:spPr bwMode="auto">
          <a:xfrm>
            <a:off x="0" y="6356350"/>
            <a:ext cx="9144000" cy="501650"/>
          </a:xfrm>
          <a:prstGeom prst="rect">
            <a:avLst/>
          </a:prstGeom>
          <a:solidFill>
            <a:srgbClr val="8CBA38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9" name="Marcador de contenido 2"/>
          <p:cNvSpPr>
            <a:spLocks noGrp="1"/>
          </p:cNvSpPr>
          <p:nvPr>
            <p:ph idx="1"/>
          </p:nvPr>
        </p:nvSpPr>
        <p:spPr>
          <a:xfrm>
            <a:off x="457200" y="1788343"/>
            <a:ext cx="8229600" cy="4412786"/>
          </a:xfrm>
        </p:spPr>
        <p:txBody>
          <a:bodyPr/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7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3C58B4-AFCA-484B-B1EF-19C419C49FFC}" type="datetime1">
              <a:rPr lang="es-MX"/>
              <a:pPr/>
              <a:t>13/11/2012</a:t>
            </a:fld>
            <a:endParaRPr lang="es-ES"/>
          </a:p>
        </p:txBody>
      </p:sp>
      <p:sp>
        <p:nvSpPr>
          <p:cNvPr id="10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3A2671-6590-413E-B94D-9F37F873ED6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6"/>
          <p:cNvCxnSpPr>
            <a:cxnSpLocks noChangeShapeType="1"/>
          </p:cNvCxnSpPr>
          <p:nvPr userDrawn="1"/>
        </p:nvCxnSpPr>
        <p:spPr bwMode="auto">
          <a:xfrm>
            <a:off x="119063" y="1528763"/>
            <a:ext cx="6315075" cy="0"/>
          </a:xfrm>
          <a:prstGeom prst="line">
            <a:avLst/>
          </a:prstGeom>
          <a:noFill/>
          <a:ln w="57150">
            <a:solidFill>
              <a:srgbClr val="749805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/>
          <a:srcRect r="21922"/>
          <a:stretch>
            <a:fillRect/>
          </a:stretch>
        </p:blipFill>
        <p:spPr bwMode="auto">
          <a:xfrm>
            <a:off x="6623050" y="-825500"/>
            <a:ext cx="252095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ángulo 8"/>
          <p:cNvSpPr>
            <a:spLocks noChangeArrowheads="1"/>
          </p:cNvSpPr>
          <p:nvPr userDrawn="1"/>
        </p:nvSpPr>
        <p:spPr bwMode="auto">
          <a:xfrm>
            <a:off x="0" y="6356350"/>
            <a:ext cx="9144000" cy="501650"/>
          </a:xfrm>
          <a:prstGeom prst="rect">
            <a:avLst/>
          </a:prstGeom>
          <a:solidFill>
            <a:srgbClr val="8CBA38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9" name="Marcador de contenido 2"/>
          <p:cNvSpPr>
            <a:spLocks noGrp="1"/>
          </p:cNvSpPr>
          <p:nvPr>
            <p:ph idx="1"/>
          </p:nvPr>
        </p:nvSpPr>
        <p:spPr>
          <a:xfrm>
            <a:off x="457200" y="1788343"/>
            <a:ext cx="8229600" cy="4412786"/>
          </a:xfrm>
        </p:spPr>
        <p:txBody>
          <a:bodyPr/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7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3C58B4-AFCA-484B-B1EF-19C419C49FFC}" type="datetime1">
              <a:rPr lang="es-MX"/>
              <a:pPr/>
              <a:t>13/11/2012</a:t>
            </a:fld>
            <a:endParaRPr lang="es-ES"/>
          </a:p>
        </p:txBody>
      </p:sp>
      <p:sp>
        <p:nvSpPr>
          <p:cNvPr id="10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3A2671-6590-413E-B94D-9F37F873ED6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6"/>
          <p:cNvCxnSpPr>
            <a:cxnSpLocks noChangeShapeType="1"/>
          </p:cNvCxnSpPr>
          <p:nvPr userDrawn="1"/>
        </p:nvCxnSpPr>
        <p:spPr bwMode="auto">
          <a:xfrm>
            <a:off x="119063" y="1528763"/>
            <a:ext cx="6315075" cy="0"/>
          </a:xfrm>
          <a:prstGeom prst="line">
            <a:avLst/>
          </a:prstGeom>
          <a:noFill/>
          <a:ln w="57150">
            <a:solidFill>
              <a:srgbClr val="749805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/>
          <a:srcRect r="21922"/>
          <a:stretch>
            <a:fillRect/>
          </a:stretch>
        </p:blipFill>
        <p:spPr bwMode="auto">
          <a:xfrm>
            <a:off x="6623050" y="-825500"/>
            <a:ext cx="252095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ángulo 8"/>
          <p:cNvSpPr>
            <a:spLocks noChangeArrowheads="1"/>
          </p:cNvSpPr>
          <p:nvPr userDrawn="1"/>
        </p:nvSpPr>
        <p:spPr bwMode="auto">
          <a:xfrm>
            <a:off x="0" y="6356350"/>
            <a:ext cx="9144000" cy="501650"/>
          </a:xfrm>
          <a:prstGeom prst="rect">
            <a:avLst/>
          </a:prstGeom>
          <a:solidFill>
            <a:srgbClr val="8CBA38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9" name="Marcador de contenido 2"/>
          <p:cNvSpPr>
            <a:spLocks noGrp="1"/>
          </p:cNvSpPr>
          <p:nvPr>
            <p:ph idx="1"/>
          </p:nvPr>
        </p:nvSpPr>
        <p:spPr>
          <a:xfrm>
            <a:off x="457200" y="1788343"/>
            <a:ext cx="8229600" cy="4412786"/>
          </a:xfrm>
        </p:spPr>
        <p:txBody>
          <a:bodyPr/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7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3C58B4-AFCA-484B-B1EF-19C419C49FFC}" type="datetime1">
              <a:rPr lang="es-MX"/>
              <a:pPr/>
              <a:t>13/11/2012</a:t>
            </a:fld>
            <a:endParaRPr lang="es-ES"/>
          </a:p>
        </p:txBody>
      </p:sp>
      <p:sp>
        <p:nvSpPr>
          <p:cNvPr id="10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3A2671-6590-413E-B94D-9F37F873ED6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6"/>
          <p:cNvCxnSpPr>
            <a:cxnSpLocks noChangeShapeType="1"/>
          </p:cNvCxnSpPr>
          <p:nvPr userDrawn="1"/>
        </p:nvCxnSpPr>
        <p:spPr bwMode="auto">
          <a:xfrm>
            <a:off x="119063" y="1528763"/>
            <a:ext cx="6315075" cy="0"/>
          </a:xfrm>
          <a:prstGeom prst="line">
            <a:avLst/>
          </a:prstGeom>
          <a:noFill/>
          <a:ln w="57150">
            <a:solidFill>
              <a:srgbClr val="749805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/>
          <a:srcRect r="21922"/>
          <a:stretch>
            <a:fillRect/>
          </a:stretch>
        </p:blipFill>
        <p:spPr bwMode="auto">
          <a:xfrm>
            <a:off x="6623050" y="-825500"/>
            <a:ext cx="252095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ángulo 8"/>
          <p:cNvSpPr>
            <a:spLocks noChangeArrowheads="1"/>
          </p:cNvSpPr>
          <p:nvPr userDrawn="1"/>
        </p:nvSpPr>
        <p:spPr bwMode="auto">
          <a:xfrm>
            <a:off x="0" y="6356350"/>
            <a:ext cx="9144000" cy="501650"/>
          </a:xfrm>
          <a:prstGeom prst="rect">
            <a:avLst/>
          </a:prstGeom>
          <a:solidFill>
            <a:srgbClr val="8CBA38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9" name="Marcador de contenido 2"/>
          <p:cNvSpPr>
            <a:spLocks noGrp="1"/>
          </p:cNvSpPr>
          <p:nvPr>
            <p:ph idx="1"/>
          </p:nvPr>
        </p:nvSpPr>
        <p:spPr>
          <a:xfrm>
            <a:off x="457200" y="1788343"/>
            <a:ext cx="8229600" cy="4412786"/>
          </a:xfrm>
        </p:spPr>
        <p:txBody>
          <a:bodyPr/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7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3C58B4-AFCA-484B-B1EF-19C419C49FFC}" type="datetime1">
              <a:rPr lang="es-MX"/>
              <a:pPr/>
              <a:t>13/11/2012</a:t>
            </a:fld>
            <a:endParaRPr lang="es-ES"/>
          </a:p>
        </p:txBody>
      </p:sp>
      <p:sp>
        <p:nvSpPr>
          <p:cNvPr id="10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3A2671-6590-413E-B94D-9F37F873ED6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6"/>
          <p:cNvCxnSpPr>
            <a:cxnSpLocks noChangeShapeType="1"/>
          </p:cNvCxnSpPr>
          <p:nvPr userDrawn="1"/>
        </p:nvCxnSpPr>
        <p:spPr bwMode="auto">
          <a:xfrm>
            <a:off x="119063" y="1528763"/>
            <a:ext cx="6315075" cy="0"/>
          </a:xfrm>
          <a:prstGeom prst="line">
            <a:avLst/>
          </a:prstGeom>
          <a:noFill/>
          <a:ln w="57150">
            <a:solidFill>
              <a:srgbClr val="749805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/>
          <a:srcRect r="21922"/>
          <a:stretch>
            <a:fillRect/>
          </a:stretch>
        </p:blipFill>
        <p:spPr bwMode="auto">
          <a:xfrm>
            <a:off x="6623050" y="-825500"/>
            <a:ext cx="252095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ángulo 8"/>
          <p:cNvSpPr>
            <a:spLocks noChangeArrowheads="1"/>
          </p:cNvSpPr>
          <p:nvPr userDrawn="1"/>
        </p:nvSpPr>
        <p:spPr bwMode="auto">
          <a:xfrm>
            <a:off x="0" y="6356350"/>
            <a:ext cx="9144000" cy="501650"/>
          </a:xfrm>
          <a:prstGeom prst="rect">
            <a:avLst/>
          </a:prstGeom>
          <a:solidFill>
            <a:srgbClr val="8CBA38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9" name="Marcador de contenido 2"/>
          <p:cNvSpPr>
            <a:spLocks noGrp="1"/>
          </p:cNvSpPr>
          <p:nvPr>
            <p:ph idx="1"/>
          </p:nvPr>
        </p:nvSpPr>
        <p:spPr>
          <a:xfrm>
            <a:off x="457200" y="1788343"/>
            <a:ext cx="8229600" cy="4412786"/>
          </a:xfrm>
        </p:spPr>
        <p:txBody>
          <a:bodyPr/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7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3C58B4-AFCA-484B-B1EF-19C419C49FFC}" type="datetime1">
              <a:rPr lang="es-MX"/>
              <a:pPr/>
              <a:t>13/11/2012</a:t>
            </a:fld>
            <a:endParaRPr lang="es-ES"/>
          </a:p>
        </p:txBody>
      </p:sp>
      <p:sp>
        <p:nvSpPr>
          <p:cNvPr id="10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3A2671-6590-413E-B94D-9F37F873ED6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3473B-DAAC-1440-8EFB-5AE6B7151B98}" type="datetimeFigureOut">
              <a:rPr lang="es-ES" smtClean="0"/>
              <a:pPr/>
              <a:t>13/11/2012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cxnSp>
        <p:nvCxnSpPr>
          <p:cNvPr id="8" name="Conector recto 7"/>
          <p:cNvCxnSpPr/>
          <p:nvPr userDrawn="1"/>
        </p:nvCxnSpPr>
        <p:spPr>
          <a:xfrm>
            <a:off x="119803" y="1528937"/>
            <a:ext cx="6313643" cy="0"/>
          </a:xfrm>
          <a:prstGeom prst="line">
            <a:avLst/>
          </a:prstGeom>
          <a:ln w="57150" cmpd="sng">
            <a:solidFill>
              <a:srgbClr val="74980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rot="5400000">
            <a:off x="5993398" y="-197056"/>
            <a:ext cx="4487699" cy="3229387"/>
          </a:xfrm>
          <a:prstGeom prst="rect">
            <a:avLst/>
          </a:prstGeom>
        </p:spPr>
      </p:pic>
      <p:sp>
        <p:nvSpPr>
          <p:cNvPr id="12" name="Rectángulo 11"/>
          <p:cNvSpPr/>
          <p:nvPr userDrawn="1"/>
        </p:nvSpPr>
        <p:spPr>
          <a:xfrm>
            <a:off x="4559299" y="6108492"/>
            <a:ext cx="4584699" cy="749508"/>
          </a:xfrm>
          <a:prstGeom prst="rect">
            <a:avLst/>
          </a:prstGeom>
          <a:solidFill>
            <a:srgbClr val="8CBA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4" name="Imagen 13" descr="aem_banner_v4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0" y="6108492"/>
            <a:ext cx="4559300" cy="749508"/>
          </a:xfrm>
          <a:prstGeom prst="rect">
            <a:avLst/>
          </a:prstGeom>
        </p:spPr>
      </p:pic>
      <p:sp>
        <p:nvSpPr>
          <p:cNvPr id="15" name="Rectángulo 14"/>
          <p:cNvSpPr/>
          <p:nvPr userDrawn="1"/>
        </p:nvSpPr>
        <p:spPr>
          <a:xfrm>
            <a:off x="8293100" y="6356350"/>
            <a:ext cx="368300" cy="365125"/>
          </a:xfrm>
          <a:prstGeom prst="rect">
            <a:avLst/>
          </a:prstGeom>
          <a:solidFill>
            <a:srgbClr val="CCFA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rgbClr val="FFFFFF"/>
                </a:solidFill>
              </a:ln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7F94472-6622-0C49-9FB6-0BF116497A09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788343"/>
            <a:ext cx="8229600" cy="4412786"/>
          </a:xfrm>
        </p:spPr>
        <p:txBody>
          <a:bodyPr/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64805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4400" b="1" i="0" cap="none">
                <a:latin typeface="Calibri"/>
                <a:cs typeface="Calibri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3473B-DAAC-1440-8EFB-5AE6B7151B98}" type="datetimeFigureOut">
              <a:rPr lang="es-ES" smtClean="0"/>
              <a:pPr/>
              <a:t>13/11/2012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94472-6622-0C49-9FB6-0BF116497A09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7" name="Rectángulo 6"/>
          <p:cNvSpPr/>
          <p:nvPr userDrawn="1"/>
        </p:nvSpPr>
        <p:spPr>
          <a:xfrm>
            <a:off x="0" y="5601232"/>
            <a:ext cx="9144000" cy="167743"/>
          </a:xfrm>
          <a:prstGeom prst="rect">
            <a:avLst/>
          </a:prstGeom>
          <a:solidFill>
            <a:srgbClr val="8CBA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 userDrawn="1"/>
        </p:nvSpPr>
        <p:spPr>
          <a:xfrm>
            <a:off x="0" y="2738970"/>
            <a:ext cx="9144000" cy="167743"/>
          </a:xfrm>
          <a:prstGeom prst="rect">
            <a:avLst/>
          </a:prstGeom>
          <a:solidFill>
            <a:srgbClr val="8CBA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rot="5400000">
            <a:off x="5924044" y="629156"/>
            <a:ext cx="4487699" cy="32293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61138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 userDrawn="1"/>
        </p:nvSpPr>
        <p:spPr>
          <a:xfrm>
            <a:off x="8293100" y="6356350"/>
            <a:ext cx="368300" cy="365125"/>
          </a:xfrm>
          <a:prstGeom prst="rect">
            <a:avLst/>
          </a:prstGeom>
          <a:solidFill>
            <a:srgbClr val="CCFA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rgbClr val="FFFFFF"/>
                </a:solidFill>
              </a:ln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3473B-DAAC-1440-8EFB-5AE6B7151B98}" type="datetimeFigureOut">
              <a:rPr lang="es-ES" smtClean="0"/>
              <a:pPr/>
              <a:t>13/11/2012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7F94472-6622-0C49-9FB6-0BF116497A09}" type="slidenum">
              <a:rPr lang="es-ES" smtClean="0"/>
              <a:pPr/>
              <a:t>‹#›</a:t>
            </a:fld>
            <a:endParaRPr lang="es-ES" dirty="0"/>
          </a:p>
        </p:txBody>
      </p:sp>
      <p:cxnSp>
        <p:nvCxnSpPr>
          <p:cNvPr id="8" name="Conector recto 7"/>
          <p:cNvCxnSpPr/>
          <p:nvPr userDrawn="1"/>
        </p:nvCxnSpPr>
        <p:spPr>
          <a:xfrm>
            <a:off x="119803" y="1600200"/>
            <a:ext cx="6313643" cy="0"/>
          </a:xfrm>
          <a:prstGeom prst="line">
            <a:avLst/>
          </a:prstGeom>
          <a:ln w="57150" cmpd="sng">
            <a:solidFill>
              <a:srgbClr val="74980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rot="16200000">
            <a:off x="518383" y="4259884"/>
            <a:ext cx="2192622" cy="32293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55530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3473B-DAAC-1440-8EFB-5AE6B7151B98}" type="datetimeFigureOut">
              <a:rPr lang="es-ES" smtClean="0"/>
              <a:pPr/>
              <a:t>13/11/2012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94472-6622-0C49-9FB6-0BF116497A0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441425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 userDrawn="1"/>
        </p:nvSpPr>
        <p:spPr>
          <a:xfrm>
            <a:off x="8293100" y="6356350"/>
            <a:ext cx="368300" cy="365125"/>
          </a:xfrm>
          <a:prstGeom prst="rect">
            <a:avLst/>
          </a:prstGeom>
          <a:solidFill>
            <a:srgbClr val="CCFA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rgbClr val="FFFFFF"/>
                </a:solidFill>
              </a:ln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16200000">
            <a:off x="-2406777" y="3028870"/>
            <a:ext cx="6242209" cy="1143000"/>
          </a:xfrm>
        </p:spPr>
        <p:txBody>
          <a:bodyPr/>
          <a:lstStyle>
            <a:lvl1pPr algn="r">
              <a:defRPr b="1"/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3473B-DAAC-1440-8EFB-5AE6B7151B98}" type="datetimeFigureOut">
              <a:rPr lang="es-ES" smtClean="0"/>
              <a:pPr/>
              <a:t>13/11/2012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7F94472-6622-0C49-9FB6-0BF116497A09}" type="slidenum">
              <a:rPr lang="es-ES" smtClean="0"/>
              <a:pPr/>
              <a:t>‹#›</a:t>
            </a:fld>
            <a:endParaRPr lang="es-ES" dirty="0"/>
          </a:p>
        </p:txBody>
      </p:sp>
      <p:cxnSp>
        <p:nvCxnSpPr>
          <p:cNvPr id="6" name="Conector recto 5"/>
          <p:cNvCxnSpPr/>
          <p:nvPr userDrawn="1"/>
        </p:nvCxnSpPr>
        <p:spPr>
          <a:xfrm>
            <a:off x="1497543" y="274638"/>
            <a:ext cx="0" cy="4674385"/>
          </a:xfrm>
          <a:prstGeom prst="line">
            <a:avLst/>
          </a:prstGeom>
          <a:ln w="57150" cmpd="sng">
            <a:solidFill>
              <a:srgbClr val="74980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282663" y="4233568"/>
            <a:ext cx="4487699" cy="3229387"/>
          </a:xfrm>
          <a:prstGeom prst="rect">
            <a:avLst/>
          </a:prstGeom>
        </p:spPr>
      </p:pic>
      <p:sp>
        <p:nvSpPr>
          <p:cNvPr id="9" name="Marcador de contenido 2"/>
          <p:cNvSpPr>
            <a:spLocks noGrp="1"/>
          </p:cNvSpPr>
          <p:nvPr>
            <p:ph idx="1"/>
          </p:nvPr>
        </p:nvSpPr>
        <p:spPr>
          <a:xfrm>
            <a:off x="1834444" y="479265"/>
            <a:ext cx="6965244" cy="5574402"/>
          </a:xfrm>
        </p:spPr>
        <p:txBody>
          <a:bodyPr/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895026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3473B-DAAC-1440-8EFB-5AE6B7151B98}" type="datetimeFigureOut">
              <a:rPr lang="es-ES" smtClean="0"/>
              <a:pPr/>
              <a:t>13/11/2012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94472-6622-0C49-9FB6-0BF116497A0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623551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3473B-DAAC-1440-8EFB-5AE6B7151B98}" type="datetimeFigureOut">
              <a:rPr lang="es-ES" smtClean="0"/>
              <a:pPr/>
              <a:t>13/11/2012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94472-6622-0C49-9FB6-0BF116497A0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710356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3473B-DAAC-1440-8EFB-5AE6B7151B98}" type="datetimeFigureOut">
              <a:rPr lang="es-ES" smtClean="0"/>
              <a:pPr/>
              <a:t>13/11/2012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94472-6622-0C49-9FB6-0BF116497A0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418243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713377"/>
            <a:ext cx="8229600" cy="4412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3473B-DAAC-1440-8EFB-5AE6B7151B98}" type="datetimeFigureOut">
              <a:rPr lang="es-ES" smtClean="0"/>
              <a:pPr/>
              <a:t>13/11/2012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B7F94472-6622-0C49-9FB6-0BF116497A09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4105298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74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sanchez.jorge@aem.gob.mx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176888" y="874650"/>
            <a:ext cx="4501444" cy="1769466"/>
          </a:xfrm>
        </p:spPr>
        <p:txBody>
          <a:bodyPr>
            <a:normAutofit/>
          </a:bodyPr>
          <a:lstStyle/>
          <a:p>
            <a:r>
              <a:rPr lang="es-ES" dirty="0" smtClean="0"/>
              <a:t>El Plan </a:t>
            </a:r>
            <a:br>
              <a:rPr lang="es-ES" dirty="0" smtClean="0"/>
            </a:br>
            <a:r>
              <a:rPr lang="es-ES" dirty="0" smtClean="0"/>
              <a:t>de Órbita 1.0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176888" y="4834828"/>
            <a:ext cx="4501444" cy="1148522"/>
          </a:xfrm>
        </p:spPr>
        <p:txBody>
          <a:bodyPr>
            <a:normAutofit fontScale="92500" lnSpcReduction="10000"/>
          </a:bodyPr>
          <a:lstStyle/>
          <a:p>
            <a:r>
              <a:rPr lang="es-ES" sz="2400" dirty="0" smtClean="0"/>
              <a:t>Ing. Jorge Sánchez Gómez</a:t>
            </a:r>
          </a:p>
          <a:p>
            <a:r>
              <a:rPr lang="es-ES" sz="2400" dirty="0" smtClean="0"/>
              <a:t>Desarrollo </a:t>
            </a:r>
            <a:r>
              <a:rPr lang="es-ES" sz="2400" dirty="0"/>
              <a:t>I</a:t>
            </a:r>
            <a:r>
              <a:rPr lang="es-ES" sz="2400" dirty="0" smtClean="0"/>
              <a:t>ndustrial, Comercial y </a:t>
            </a:r>
            <a:r>
              <a:rPr lang="es-ES" sz="2400" dirty="0" smtClean="0"/>
              <a:t>Competitividad AEM</a:t>
            </a:r>
            <a:endParaRPr lang="es-E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166255" y="3099475"/>
            <a:ext cx="411234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Día CUDI de la Industria Aeroespacial</a:t>
            </a:r>
          </a:p>
          <a:p>
            <a:r>
              <a:rPr lang="es-ES" sz="2000" dirty="0" smtClean="0"/>
              <a:t>13 de Noviembre 2012</a:t>
            </a:r>
            <a:endParaRPr lang="es-ES" sz="2000" dirty="0" smtClean="0"/>
          </a:p>
        </p:txBody>
      </p:sp>
      <p:pic>
        <p:nvPicPr>
          <p:cNvPr id="5" name="Imagen 1" descr="C:\Users\CDeAP\Desktop\2012\PC Acer ONE\2010 Yo\Logos\CUDI\logo_CUDI 01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2896" y="2644116"/>
            <a:ext cx="2519916" cy="1417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cda_chico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1073888" y="4273969"/>
            <a:ext cx="1637414" cy="16349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138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Participantes en el proceso 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3908" y="1598399"/>
            <a:ext cx="3520016" cy="1909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9787" y="3442027"/>
            <a:ext cx="3594137" cy="2626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7348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Qué es el Plan de Órbita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2169" y="1788343"/>
            <a:ext cx="8686800" cy="441278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buNone/>
            </a:pPr>
            <a:r>
              <a:rPr lang="es-ES" dirty="0" smtClean="0"/>
              <a:t>El Plan de Órbita es una visión prospectiva del desarrollo del sector espacial que presenta: </a:t>
            </a:r>
          </a:p>
          <a:p>
            <a:r>
              <a:rPr lang="es-ES" dirty="0" smtClean="0"/>
              <a:t>Dónde estamos, mediante un análisis FODA.</a:t>
            </a:r>
          </a:p>
          <a:p>
            <a:r>
              <a:rPr lang="es-ES" dirty="0" smtClean="0"/>
              <a:t>Dónde queremos ir, puntualizando Hitos.</a:t>
            </a:r>
          </a:p>
          <a:p>
            <a:r>
              <a:rPr lang="es-ES" dirty="0" smtClean="0"/>
              <a:t>Qué necesitamos para llegar, articulando proyectos y capacidades regionales.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427348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062058"/>
            <a:ext cx="7772400" cy="1362075"/>
          </a:xfrm>
        </p:spPr>
        <p:txBody>
          <a:bodyPr/>
          <a:lstStyle/>
          <a:p>
            <a:r>
              <a:rPr lang="en-US" dirty="0" err="1" smtClean="0"/>
              <a:t>Análisis</a:t>
            </a:r>
            <a:r>
              <a:rPr lang="en-US" dirty="0" smtClean="0"/>
              <a:t> FODA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556354"/>
            <a:ext cx="7772400" cy="1500187"/>
          </a:xfrm>
        </p:spPr>
        <p:txBody>
          <a:bodyPr>
            <a:normAutofit/>
          </a:bodyPr>
          <a:lstStyle/>
          <a:p>
            <a:r>
              <a:rPr lang="en-US" sz="3600" b="1" u="sng" dirty="0" smtClean="0"/>
              <a:t>Parte 1: </a:t>
            </a:r>
            <a:r>
              <a:rPr lang="en-US" sz="3600" b="1" u="sng" dirty="0" err="1" smtClean="0"/>
              <a:t>Dónde</a:t>
            </a:r>
            <a:r>
              <a:rPr lang="en-US" sz="3600" b="1" u="sng" dirty="0" smtClean="0"/>
              <a:t> </a:t>
            </a:r>
            <a:r>
              <a:rPr lang="en-US" sz="3600" b="1" u="sng" dirty="0" err="1" smtClean="0"/>
              <a:t>Estamos</a:t>
            </a:r>
            <a:endParaRPr lang="en-US" sz="3600" b="1" u="sng" dirty="0"/>
          </a:p>
        </p:txBody>
      </p:sp>
    </p:spTree>
    <p:extLst>
      <p:ext uri="{BB962C8B-B14F-4D97-AF65-F5344CB8AC3E}">
        <p14:creationId xmlns="" xmlns:p14="http://schemas.microsoft.com/office/powerpoint/2010/main" val="364310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s-ES" sz="3600" dirty="0" smtClean="0">
                <a:solidFill>
                  <a:srgbClr val="000000"/>
                </a:solidFill>
              </a:rPr>
              <a:t>Análisis FODA: Plan de Órbita 1.0</a:t>
            </a:r>
            <a:endParaRPr lang="es-ES" sz="3600" dirty="0">
              <a:solidFill>
                <a:srgbClr val="00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8902" y="1788343"/>
            <a:ext cx="8686800" cy="4412786"/>
          </a:xfrm>
        </p:spPr>
        <p:txBody>
          <a:bodyPr anchor="ctr"/>
          <a:lstStyle/>
          <a:p>
            <a:pPr marL="622300" indent="-347663">
              <a:buNone/>
            </a:pPr>
            <a:r>
              <a:rPr lang="es-ES" b="1" dirty="0" smtClean="0"/>
              <a:t>Elementos del Análisis</a:t>
            </a:r>
          </a:p>
          <a:p>
            <a:pPr marL="622300" indent="-347663"/>
            <a:r>
              <a:rPr lang="es-ES" dirty="0" smtClean="0"/>
              <a:t>Fortalezas</a:t>
            </a:r>
          </a:p>
          <a:p>
            <a:pPr marL="622300" indent="-347663"/>
            <a:r>
              <a:rPr lang="es-ES" dirty="0" smtClean="0"/>
              <a:t>Oportunidades</a:t>
            </a:r>
          </a:p>
          <a:p>
            <a:pPr marL="622300" indent="-347663"/>
            <a:r>
              <a:rPr lang="es-ES" dirty="0" smtClean="0"/>
              <a:t>Debilidades</a:t>
            </a:r>
          </a:p>
          <a:p>
            <a:pPr marL="622300" indent="-347663"/>
            <a:r>
              <a:rPr lang="es-ES" dirty="0" smtClean="0"/>
              <a:t>Amenazas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427348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Fortalezas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lvl="0" indent="-514350">
              <a:buNone/>
            </a:pPr>
            <a:r>
              <a:rPr lang="es-ES_tradnl" dirty="0" smtClean="0"/>
              <a:t>F1. Experiencia en otros sectores como el sector aeroespacial y manufactura. </a:t>
            </a:r>
            <a:endParaRPr lang="en-US" dirty="0" smtClean="0"/>
          </a:p>
          <a:p>
            <a:pPr marL="514350" lvl="0" indent="-514350">
              <a:buNone/>
            </a:pPr>
            <a:r>
              <a:rPr lang="es-ES_tradnl" dirty="0" smtClean="0"/>
              <a:t>F2. Recursos humanos (talento de ingeniería y desarrollo técnico). </a:t>
            </a:r>
            <a:endParaRPr lang="en-US" dirty="0" smtClean="0"/>
          </a:p>
          <a:p>
            <a:pPr marL="514350" lvl="0" indent="-514350">
              <a:buNone/>
            </a:pPr>
            <a:r>
              <a:rPr lang="es-ES_tradnl" dirty="0" smtClean="0"/>
              <a:t>F3. Experiencia en vinculación con diversos grupos académicos y agencias internacionales. </a:t>
            </a:r>
            <a:endParaRPr lang="en-US" dirty="0" smtClean="0"/>
          </a:p>
          <a:p>
            <a:pPr marL="514350" lvl="0" indent="-514350">
              <a:buNone/>
            </a:pPr>
            <a:r>
              <a:rPr lang="es-ES_tradnl" dirty="0" smtClean="0"/>
              <a:t>F4. Universidades y Centros de Investigación y Desarrollo de alto nivel.</a:t>
            </a:r>
            <a:endParaRPr lang="en-US" dirty="0" smtClean="0"/>
          </a:p>
          <a:p>
            <a:pPr marL="514350" lvl="0" indent="-514350">
              <a:buNone/>
            </a:pPr>
            <a:r>
              <a:rPr lang="es-ES_tradnl" dirty="0" smtClean="0"/>
              <a:t>F5. Fondos federales, deducciones fiscales para el sector.</a:t>
            </a:r>
            <a:endParaRPr lang="en-US" dirty="0" smtClean="0"/>
          </a:p>
          <a:p>
            <a:pPr marL="514350" lvl="0" indent="-514350">
              <a:buNone/>
            </a:pPr>
            <a:r>
              <a:rPr lang="es-ES_tradnl" dirty="0" smtClean="0"/>
              <a:t>F6. Existencia de un Programa de Innovación SE-CONACYT. </a:t>
            </a:r>
            <a:endParaRPr lang="en-US" dirty="0" smtClean="0"/>
          </a:p>
          <a:p>
            <a:pPr marL="514350" lvl="0" indent="-514350">
              <a:buNone/>
            </a:pPr>
            <a:r>
              <a:rPr lang="es-ES_tradnl" dirty="0" smtClean="0"/>
              <a:t>F7. Estrategia definida a nivel nacional y en </a:t>
            </a:r>
            <a:r>
              <a:rPr lang="es-ES_tradnl" i="1" dirty="0" err="1" smtClean="0"/>
              <a:t>clusters</a:t>
            </a:r>
            <a:r>
              <a:rPr lang="es-ES_tradnl" dirty="0" smtClean="0"/>
              <a:t> regionales.</a:t>
            </a:r>
            <a:endParaRPr lang="en-US" dirty="0" smtClean="0"/>
          </a:p>
          <a:p>
            <a:pPr marL="514350" lvl="0" indent="-514350">
              <a:buNone/>
            </a:pPr>
            <a:r>
              <a:rPr lang="es-ES_tradnl" dirty="0" smtClean="0"/>
              <a:t>F8. Legislación para la protección de la propiedad intelectual.</a:t>
            </a:r>
            <a:endParaRPr lang="en-US" dirty="0" smtClean="0"/>
          </a:p>
          <a:p>
            <a:pPr marL="514350" lvl="0" indent="-514350">
              <a:buNone/>
            </a:pPr>
            <a:r>
              <a:rPr lang="es-ES_tradnl" dirty="0" smtClean="0"/>
              <a:t>F9. Gran </a:t>
            </a:r>
            <a:r>
              <a:rPr lang="es-ES_tradnl" i="1" dirty="0" smtClean="0"/>
              <a:t>pool</a:t>
            </a:r>
            <a:r>
              <a:rPr lang="es-ES_tradnl" dirty="0" smtClean="0"/>
              <a:t> de talento humano.</a:t>
            </a:r>
            <a:endParaRPr lang="en-US" dirty="0" smtClean="0"/>
          </a:p>
          <a:p>
            <a:pPr marL="514350" lvl="0" indent="-514350">
              <a:buNone/>
            </a:pPr>
            <a:r>
              <a:rPr lang="es-ES_tradnl" dirty="0" smtClean="0"/>
              <a:t>F10. Capacidades de desarrollo de proveeduría.</a:t>
            </a:r>
            <a:endParaRPr lang="en-US" dirty="0" smtClean="0"/>
          </a:p>
          <a:p>
            <a:pPr marL="514350" indent="-514350">
              <a:buNone/>
            </a:pPr>
            <a:r>
              <a:rPr lang="es-ES_tradnl" dirty="0" smtClean="0"/>
              <a:t>F11. Centros de investigación establecidos.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8682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Oportunidades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buNone/>
            </a:pPr>
            <a:r>
              <a:rPr lang="es-ES_tradnl" sz="2200" dirty="0" smtClean="0"/>
              <a:t>O1. Desarrollo de nuevas tecnologías en comunicaciones.</a:t>
            </a:r>
            <a:endParaRPr lang="en-US" sz="2200" dirty="0" smtClean="0"/>
          </a:p>
          <a:p>
            <a:pPr marL="514350" lvl="0" indent="-514350">
              <a:buNone/>
            </a:pPr>
            <a:r>
              <a:rPr lang="es-ES_tradnl" sz="2200" dirty="0" smtClean="0"/>
              <a:t>O2. Ubicación geográfica y cercanía con el mercado estadounidense (Tratado de Libre Comercio de América del Norte - </a:t>
            </a:r>
            <a:r>
              <a:rPr lang="es-ES_tradnl" sz="2200" dirty="0" err="1" smtClean="0"/>
              <a:t>TLCAN</a:t>
            </a:r>
            <a:r>
              <a:rPr lang="es-ES_tradnl" sz="2200" dirty="0" smtClean="0"/>
              <a:t>). </a:t>
            </a:r>
            <a:endParaRPr lang="en-US" sz="2200" dirty="0" smtClean="0"/>
          </a:p>
          <a:p>
            <a:pPr marL="514350" lvl="0" indent="-514350">
              <a:buNone/>
            </a:pPr>
            <a:r>
              <a:rPr lang="es-ES_tradnl" sz="2200" dirty="0" smtClean="0"/>
              <a:t>O3. Turismo espacial. </a:t>
            </a:r>
            <a:endParaRPr lang="en-US" sz="2200" dirty="0" smtClean="0"/>
          </a:p>
          <a:p>
            <a:pPr marL="514350" lvl="0" indent="-514350">
              <a:buNone/>
            </a:pPr>
            <a:r>
              <a:rPr lang="es-ES_tradnl" sz="2200" dirty="0" smtClean="0"/>
              <a:t>O4. Vínculos internacionales.</a:t>
            </a:r>
            <a:endParaRPr lang="en-US" sz="2200" dirty="0" smtClean="0"/>
          </a:p>
          <a:p>
            <a:pPr marL="514350" lvl="0" indent="-514350">
              <a:buNone/>
            </a:pPr>
            <a:r>
              <a:rPr lang="es-ES_tradnl" sz="2200" dirty="0" smtClean="0"/>
              <a:t>O5. Gran interés de agencias internacionales en colaborar con México.</a:t>
            </a:r>
            <a:endParaRPr lang="en-US" sz="2200" dirty="0" smtClean="0"/>
          </a:p>
          <a:p>
            <a:pPr marL="514350" lvl="0" indent="-514350">
              <a:buNone/>
            </a:pPr>
            <a:r>
              <a:rPr lang="es-ES_tradnl" sz="2200" dirty="0" smtClean="0"/>
              <a:t>O6. Incremento en el volumen de proyectos de alto nivel con la comunidad internacional.</a:t>
            </a:r>
            <a:endParaRPr lang="en-US" sz="2200" dirty="0" smtClean="0"/>
          </a:p>
          <a:p>
            <a:pPr marL="514350" lvl="0" indent="-514350">
              <a:buNone/>
            </a:pPr>
            <a:r>
              <a:rPr lang="es-ES_tradnl" sz="2200" dirty="0" smtClean="0"/>
              <a:t>O7. Requerimiento creciente de talento humano, especialista en la materia, a nivel mundial.</a:t>
            </a:r>
            <a:endParaRPr lang="en-US" sz="2200" dirty="0" smtClean="0"/>
          </a:p>
        </p:txBody>
      </p:sp>
    </p:spTree>
    <p:extLst>
      <p:ext uri="{BB962C8B-B14F-4D97-AF65-F5344CB8AC3E}">
        <p14:creationId xmlns="" xmlns:p14="http://schemas.microsoft.com/office/powerpoint/2010/main" val="427348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Debilidades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>
              <a:buNone/>
            </a:pPr>
            <a:r>
              <a:rPr lang="es-ES_tradnl" dirty="0" smtClean="0"/>
              <a:t>D1. Falta de estrategia para el desarrollo del sector. </a:t>
            </a:r>
            <a:endParaRPr lang="en-US" dirty="0" smtClean="0"/>
          </a:p>
          <a:p>
            <a:pPr lvl="0">
              <a:buNone/>
            </a:pPr>
            <a:r>
              <a:rPr lang="es-ES_tradnl" dirty="0" smtClean="0"/>
              <a:t>D2. Baja percepción del potencial del sector.</a:t>
            </a:r>
            <a:endParaRPr lang="en-US" dirty="0" smtClean="0"/>
          </a:p>
          <a:p>
            <a:pPr lvl="0">
              <a:buNone/>
            </a:pPr>
            <a:r>
              <a:rPr lang="es-ES_tradnl" dirty="0" smtClean="0"/>
              <a:t>D3. Limitada coordinación entre la triple hélice.</a:t>
            </a:r>
            <a:endParaRPr lang="en-US" dirty="0" smtClean="0"/>
          </a:p>
          <a:p>
            <a:pPr lvl="0">
              <a:buNone/>
            </a:pPr>
            <a:r>
              <a:rPr lang="es-ES_tradnl" dirty="0" smtClean="0"/>
              <a:t>D4. Deficiente vinculación entre la academia y las necesidades de la industria.</a:t>
            </a:r>
            <a:endParaRPr lang="en-US" dirty="0" smtClean="0"/>
          </a:p>
          <a:p>
            <a:pPr lvl="0">
              <a:buNone/>
            </a:pPr>
            <a:r>
              <a:rPr lang="es-ES_tradnl" dirty="0" smtClean="0"/>
              <a:t>D5. Pocas empresas especializadas en alta tecnología espacial.</a:t>
            </a:r>
            <a:endParaRPr lang="en-US" dirty="0" smtClean="0"/>
          </a:p>
          <a:p>
            <a:pPr lvl="0">
              <a:buNone/>
            </a:pPr>
            <a:r>
              <a:rPr lang="es-ES_tradnl" dirty="0" smtClean="0"/>
              <a:t>D6. Recursos humanos con baja especialización.</a:t>
            </a:r>
            <a:endParaRPr lang="en-US" dirty="0" smtClean="0"/>
          </a:p>
          <a:p>
            <a:pPr lvl="0">
              <a:buNone/>
            </a:pPr>
            <a:r>
              <a:rPr lang="es-ES_tradnl" dirty="0" smtClean="0"/>
              <a:t>D7. Bajo presupuesto enfocado al sector.</a:t>
            </a:r>
            <a:endParaRPr lang="en-US" dirty="0" smtClean="0"/>
          </a:p>
          <a:p>
            <a:pPr lvl="0">
              <a:buNone/>
            </a:pPr>
            <a:r>
              <a:rPr lang="es-ES_tradnl" dirty="0" smtClean="0"/>
              <a:t>D8. Baja investigación y desarrollo aplicado a la industria.</a:t>
            </a:r>
            <a:endParaRPr lang="en-US" dirty="0" smtClean="0"/>
          </a:p>
          <a:p>
            <a:pPr lvl="0">
              <a:buNone/>
            </a:pPr>
            <a:r>
              <a:rPr lang="es-ES_tradnl" dirty="0" smtClean="0"/>
              <a:t>D9. Fuga de cerebros.</a:t>
            </a:r>
            <a:endParaRPr lang="en-US" dirty="0" smtClean="0"/>
          </a:p>
          <a:p>
            <a:pPr lvl="0">
              <a:buNone/>
            </a:pPr>
            <a:r>
              <a:rPr lang="es-ES_tradnl" dirty="0" smtClean="0"/>
              <a:t>D10. Necesidad de desarrollo de proveeduría local. </a:t>
            </a:r>
            <a:endParaRPr lang="en-US" dirty="0" smtClean="0"/>
          </a:p>
          <a:p>
            <a:pPr lvl="0">
              <a:buNone/>
            </a:pPr>
            <a:r>
              <a:rPr lang="es-ES_tradnl" dirty="0" smtClean="0"/>
              <a:t>D11. Falta de interacción entre centros de investigación.</a:t>
            </a:r>
            <a:endParaRPr lang="en-US" dirty="0" smtClean="0"/>
          </a:p>
          <a:p>
            <a:pPr>
              <a:buNone/>
            </a:pPr>
            <a:r>
              <a:rPr lang="es-ES_tradnl" dirty="0" smtClean="0"/>
              <a:t>D12. Necesidad de desarrollo de capital humano especializado.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67320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Amenazas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es-ES_tradnl" sz="2200" dirty="0" smtClean="0"/>
              <a:t>A1. Competencia de otros países.</a:t>
            </a:r>
            <a:endParaRPr lang="en-US" sz="2200" dirty="0" smtClean="0"/>
          </a:p>
          <a:p>
            <a:pPr lvl="0">
              <a:buNone/>
            </a:pPr>
            <a:r>
              <a:rPr lang="es-ES_tradnl" sz="2200" dirty="0" smtClean="0"/>
              <a:t>A2. Desarrollo de la industria en países emergentes como Corea, China e India.</a:t>
            </a:r>
            <a:endParaRPr lang="en-US" sz="2200" dirty="0" smtClean="0"/>
          </a:p>
          <a:p>
            <a:pPr lvl="0">
              <a:buNone/>
            </a:pPr>
            <a:r>
              <a:rPr lang="es-ES_tradnl" sz="2200" dirty="0" smtClean="0"/>
              <a:t>A3. Elevado riesgo país</a:t>
            </a:r>
            <a:r>
              <a:rPr lang="es-ES_tradnl" sz="2200" b="1" dirty="0" smtClean="0"/>
              <a:t> </a:t>
            </a:r>
            <a:r>
              <a:rPr lang="es-ES_tradnl" sz="2200" dirty="0" smtClean="0"/>
              <a:t>por la inseguridad prevaleciente.</a:t>
            </a:r>
            <a:endParaRPr lang="en-US" sz="2200" dirty="0" smtClean="0"/>
          </a:p>
          <a:p>
            <a:pPr lvl="0">
              <a:buNone/>
            </a:pPr>
            <a:r>
              <a:rPr lang="es-ES_tradnl" sz="2200" dirty="0" smtClean="0"/>
              <a:t>A4. Proteccionismo económico y de transferencia tecnológica de otros países.</a:t>
            </a:r>
            <a:endParaRPr lang="en-US" sz="2200" dirty="0" smtClean="0"/>
          </a:p>
          <a:p>
            <a:pPr lvl="0">
              <a:buNone/>
            </a:pPr>
            <a:r>
              <a:rPr lang="es-ES_tradnl" sz="2200" dirty="0" smtClean="0"/>
              <a:t>A5. Presencia recurrente de crisis económica mundial.</a:t>
            </a:r>
            <a:endParaRPr lang="en-US" sz="2200" dirty="0" smtClean="0"/>
          </a:p>
          <a:p>
            <a:pPr>
              <a:buNone/>
            </a:pPr>
            <a:r>
              <a:rPr lang="es-ES_tradnl" sz="2200" dirty="0" smtClean="0"/>
              <a:t>A6. Sector de inversiones</a:t>
            </a:r>
            <a:r>
              <a:rPr lang="es-ES_tradnl" sz="2200" b="1" dirty="0" smtClean="0"/>
              <a:t> </a:t>
            </a:r>
            <a:r>
              <a:rPr lang="es-ES_tradnl" sz="2200" dirty="0" smtClean="0"/>
              <a:t>de alto riesgo</a:t>
            </a:r>
            <a:r>
              <a:rPr lang="es-ES_tradnl" sz="2200" b="1" dirty="0" smtClean="0"/>
              <a:t>.</a:t>
            </a:r>
            <a:endParaRPr lang="es-ES" sz="2200" dirty="0"/>
          </a:p>
        </p:txBody>
      </p:sp>
    </p:spTree>
    <p:extLst>
      <p:ext uri="{BB962C8B-B14F-4D97-AF65-F5344CB8AC3E}">
        <p14:creationId xmlns="" xmlns:p14="http://schemas.microsoft.com/office/powerpoint/2010/main" val="174962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062058"/>
            <a:ext cx="7772400" cy="1362075"/>
          </a:xfrm>
        </p:spPr>
        <p:txBody>
          <a:bodyPr/>
          <a:lstStyle/>
          <a:p>
            <a:r>
              <a:rPr lang="en-US" dirty="0" err="1" smtClean="0"/>
              <a:t>Hitos</a:t>
            </a:r>
            <a:r>
              <a:rPr lang="en-US" dirty="0" smtClean="0"/>
              <a:t> </a:t>
            </a:r>
            <a:r>
              <a:rPr lang="en-US" dirty="0" err="1" smtClean="0"/>
              <a:t>Estratégicos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556354"/>
            <a:ext cx="7772400" cy="1500187"/>
          </a:xfrm>
        </p:spPr>
        <p:txBody>
          <a:bodyPr>
            <a:normAutofit/>
          </a:bodyPr>
          <a:lstStyle/>
          <a:p>
            <a:r>
              <a:rPr lang="en-US" sz="3600" b="1" u="sng" dirty="0" smtClean="0"/>
              <a:t>Parte 2: </a:t>
            </a:r>
            <a:r>
              <a:rPr lang="en-US" sz="3600" b="1" u="sng" dirty="0" err="1" smtClean="0"/>
              <a:t>Dónde</a:t>
            </a:r>
            <a:r>
              <a:rPr lang="en-US" sz="3600" b="1" u="sng" dirty="0" smtClean="0"/>
              <a:t> </a:t>
            </a:r>
            <a:r>
              <a:rPr lang="en-US" sz="3600" b="1" u="sng" dirty="0" err="1" smtClean="0"/>
              <a:t>Queremos</a:t>
            </a:r>
            <a:r>
              <a:rPr lang="en-US" sz="3600" b="1" u="sng" dirty="0" smtClean="0"/>
              <a:t> </a:t>
            </a:r>
            <a:r>
              <a:rPr lang="en-US" sz="3600" b="1" u="sng" dirty="0" err="1" smtClean="0"/>
              <a:t>Llegar</a:t>
            </a:r>
            <a:endParaRPr lang="en-US" sz="3600" b="1" u="sng" dirty="0"/>
          </a:p>
        </p:txBody>
      </p:sp>
    </p:spTree>
    <p:extLst>
      <p:ext uri="{BB962C8B-B14F-4D97-AF65-F5344CB8AC3E}">
        <p14:creationId xmlns="" xmlns:p14="http://schemas.microsoft.com/office/powerpoint/2010/main" val="58499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Qué Tecnologías son Relevantes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MX" dirty="0" smtClean="0"/>
              <a:t>a) </a:t>
            </a:r>
            <a:r>
              <a:rPr lang="es-ES" dirty="0" smtClean="0"/>
              <a:t>Modelación, simulación, sistemas de información y procesamiento.</a:t>
            </a:r>
            <a:endParaRPr lang="en-US" dirty="0" smtClean="0"/>
          </a:p>
          <a:p>
            <a:pPr>
              <a:buNone/>
            </a:pPr>
            <a:r>
              <a:rPr lang="es-MX" dirty="0" smtClean="0"/>
              <a:t>b) </a:t>
            </a:r>
            <a:r>
              <a:rPr lang="es-ES" dirty="0" smtClean="0"/>
              <a:t>Materiales, estructuras, sistemas mecánicos y manufactura.</a:t>
            </a:r>
            <a:endParaRPr lang="en-US" dirty="0" smtClean="0"/>
          </a:p>
          <a:p>
            <a:pPr>
              <a:buNone/>
            </a:pPr>
            <a:r>
              <a:rPr lang="es-MX" dirty="0" smtClean="0"/>
              <a:t>c) </a:t>
            </a:r>
            <a:r>
              <a:rPr lang="es-ES" dirty="0" smtClean="0"/>
              <a:t>Comunicación y navegación.</a:t>
            </a:r>
            <a:endParaRPr lang="en-US" dirty="0" smtClean="0"/>
          </a:p>
          <a:p>
            <a:pPr>
              <a:buNone/>
            </a:pPr>
            <a:r>
              <a:rPr lang="es-MX" dirty="0" smtClean="0"/>
              <a:t>d) </a:t>
            </a:r>
            <a:r>
              <a:rPr lang="es-ES" dirty="0" smtClean="0"/>
              <a:t>Instrumentos científicos, observatorios y sistemas de sensores de percepción remota.</a:t>
            </a:r>
            <a:r>
              <a:rPr lang="es-MX" dirty="0" smtClean="0"/>
              <a:t> 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El Plan de Órbita 1.0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La Agencia Espacial Mexicana.</a:t>
            </a:r>
          </a:p>
          <a:p>
            <a:pPr>
              <a:buFont typeface="Wingdings" pitchFamily="2" charset="2"/>
              <a:buChar char="q"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Programa Nacional de Actividades Espaciales.</a:t>
            </a:r>
          </a:p>
          <a:p>
            <a:pPr>
              <a:buFont typeface="Wingdings" pitchFamily="2" charset="2"/>
              <a:buChar char="q"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 Plan de Órbita 1.0</a:t>
            </a:r>
          </a:p>
          <a:p>
            <a:pPr>
              <a:buFont typeface="Wingdings" pitchFamily="2" charset="2"/>
              <a:buChar char="q"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La Economía del Espacio </a:t>
            </a:r>
          </a:p>
          <a:p>
            <a:pPr>
              <a:buFont typeface="Wingdings" pitchFamily="2" charset="2"/>
              <a:buChar char="q"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El Mercado Global Satelital</a:t>
            </a:r>
          </a:p>
          <a:p>
            <a:pPr>
              <a:buFont typeface="Wingdings" pitchFamily="2" charset="2"/>
              <a:buChar char="q"/>
            </a:pPr>
            <a:r>
              <a:rPr lang="es-E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Conclusiones</a:t>
            </a:r>
          </a:p>
          <a:p>
            <a:pPr lvl="1">
              <a:buFont typeface="Wingdings" pitchFamily="2" charset="2"/>
              <a:buChar char="§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ítulo 1"/>
          <p:cNvSpPr>
            <a:spLocks noGrp="1"/>
          </p:cNvSpPr>
          <p:nvPr>
            <p:ph type="title"/>
          </p:nvPr>
        </p:nvSpPr>
        <p:spPr>
          <a:xfrm>
            <a:off x="233916" y="274638"/>
            <a:ext cx="8676168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Hitos Estratégicos Plan de Órbita 1.0 </a:t>
            </a:r>
            <a:br>
              <a:rPr lang="es-ES" dirty="0" smtClean="0"/>
            </a:br>
            <a:r>
              <a:rPr lang="es-ES" dirty="0" smtClean="0"/>
              <a:t>del Sector Espacial.</a:t>
            </a:r>
            <a:endParaRPr lang="es-MX" dirty="0" smtClean="0">
              <a:ea typeface="ＭＳ Ｐゴシック" pitchFamily="34" charset="-128"/>
            </a:endParaRPr>
          </a:p>
        </p:txBody>
      </p:sp>
      <p:graphicFrame>
        <p:nvGraphicFramePr>
          <p:cNvPr id="3" name="Diagrama 2"/>
          <p:cNvGraphicFramePr/>
          <p:nvPr/>
        </p:nvGraphicFramePr>
        <p:xfrm>
          <a:off x="495300" y="1864504"/>
          <a:ext cx="810326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3796" name="Marcador de número de diapositiva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D8B7E25-95FE-4570-B263-A4185FA069C4}" type="slidenum">
              <a:rPr lang="es-ES"/>
              <a:pPr/>
              <a:t>20</a:t>
            </a:fld>
            <a:endParaRPr lang="es-ES"/>
          </a:p>
        </p:txBody>
      </p:sp>
      <p:pic>
        <p:nvPicPr>
          <p:cNvPr id="33797" name="Imagen 6" descr="aem_banner_v4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6356350"/>
            <a:ext cx="3222625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Hitos Estratégicos del </a:t>
            </a:r>
            <a:r>
              <a:rPr lang="es-ES" dirty="0"/>
              <a:t>Plan de Órbita</a:t>
            </a:r>
            <a:endParaRPr lang="en-US" dirty="0"/>
          </a:p>
        </p:txBody>
      </p:sp>
      <p:pic>
        <p:nvPicPr>
          <p:cNvPr id="4" name="Imagen 4" descr="Captura de pantalla 2012-09-04 a la(s) 10.44.27.png"/>
          <p:cNvPicPr>
            <a:picLocks noGrp="1" noChangeAspect="1"/>
          </p:cNvPicPr>
          <p:nvPr>
            <p:ph idx="1"/>
          </p:nvPr>
        </p:nvPicPr>
        <p:blipFill>
          <a:blip r:embed="rId3">
            <a:lum contrast="29000"/>
          </a:blip>
          <a:stretch>
            <a:fillRect/>
          </a:stretch>
        </p:blipFill>
        <p:spPr>
          <a:xfrm>
            <a:off x="1257714" y="2121928"/>
            <a:ext cx="6628572" cy="3746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062058"/>
            <a:ext cx="7772400" cy="1362075"/>
          </a:xfrm>
        </p:spPr>
        <p:txBody>
          <a:bodyPr/>
          <a:lstStyle/>
          <a:p>
            <a:r>
              <a:rPr lang="en-US" dirty="0" err="1" smtClean="0"/>
              <a:t>Proyectos</a:t>
            </a:r>
            <a:r>
              <a:rPr lang="en-US" dirty="0" smtClean="0"/>
              <a:t> y </a:t>
            </a:r>
            <a:r>
              <a:rPr lang="en-US" dirty="0" err="1" smtClean="0"/>
              <a:t>Actividades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556354"/>
            <a:ext cx="7772400" cy="1500187"/>
          </a:xfrm>
        </p:spPr>
        <p:txBody>
          <a:bodyPr>
            <a:normAutofit/>
          </a:bodyPr>
          <a:lstStyle/>
          <a:p>
            <a:r>
              <a:rPr lang="en-US" sz="3600" b="1" u="sng" dirty="0" smtClean="0"/>
              <a:t>Parte 3: </a:t>
            </a:r>
            <a:r>
              <a:rPr lang="en-US" sz="3600" b="1" u="sng" dirty="0" err="1" smtClean="0"/>
              <a:t>Que</a:t>
            </a:r>
            <a:r>
              <a:rPr lang="en-US" sz="3600" b="1" u="sng" dirty="0" smtClean="0"/>
              <a:t> </a:t>
            </a:r>
            <a:r>
              <a:rPr lang="en-US" sz="3600" b="1" u="sng" dirty="0" err="1" smtClean="0"/>
              <a:t>Necesitamos</a:t>
            </a:r>
            <a:r>
              <a:rPr lang="en-US" sz="3600" b="1" u="sng" dirty="0" smtClean="0"/>
              <a:t> </a:t>
            </a:r>
            <a:r>
              <a:rPr lang="en-US" sz="3600" b="1" u="sng" dirty="0" err="1" smtClean="0"/>
              <a:t>Hacer</a:t>
            </a:r>
            <a:endParaRPr lang="en-US" sz="3600" b="1" u="sng" dirty="0"/>
          </a:p>
        </p:txBody>
      </p:sp>
    </p:spTree>
    <p:extLst>
      <p:ext uri="{BB962C8B-B14F-4D97-AF65-F5344CB8AC3E}">
        <p14:creationId xmlns="" xmlns:p14="http://schemas.microsoft.com/office/powerpoint/2010/main" val="58499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Hito 1 Proyectos y Actividades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MX" b="1" dirty="0" smtClean="0"/>
              <a:t>	</a:t>
            </a:r>
            <a:r>
              <a:rPr lang="es-MX" dirty="0" smtClean="0"/>
              <a:t>1.1 Reporte de estrategia corporativa y figura jurídica.</a:t>
            </a:r>
            <a:endParaRPr lang="en-US" dirty="0" smtClean="0"/>
          </a:p>
          <a:p>
            <a:r>
              <a:rPr lang="es-MX" dirty="0" smtClean="0"/>
              <a:t>	1.2 Estudio comparativo de la normatividad vigente internacional (Reporte 		técnico).</a:t>
            </a:r>
            <a:endParaRPr lang="en-US" dirty="0" smtClean="0"/>
          </a:p>
          <a:p>
            <a:r>
              <a:rPr lang="es-MX" dirty="0" smtClean="0"/>
              <a:t>	1.3 Estudio de mercado y modelo de negocio (Reporte técnico).</a:t>
            </a:r>
            <a:endParaRPr lang="en-US" dirty="0" smtClean="0"/>
          </a:p>
          <a:p>
            <a:r>
              <a:rPr lang="es-MX" dirty="0" smtClean="0"/>
              <a:t>	1.4 Reporte técnico y proyecto de normas.</a:t>
            </a:r>
            <a:endParaRPr lang="en-US" dirty="0" smtClean="0"/>
          </a:p>
          <a:p>
            <a:r>
              <a:rPr lang="es-MX" dirty="0" smtClean="0"/>
              <a:t>	1.5 Apertura de Organismos de Normalización y Acreditación (Reporte técnico).</a:t>
            </a:r>
            <a:endParaRPr lang="en-US" dirty="0" smtClean="0"/>
          </a:p>
          <a:p>
            <a:r>
              <a:rPr lang="es-MX" dirty="0" smtClean="0"/>
              <a:t>	1.6 Red de laboratorios de prueba de tecnologías espaciales (Reporte técnico).</a:t>
            </a:r>
            <a:endParaRPr lang="en-US" dirty="0" smtClean="0"/>
          </a:p>
          <a:p>
            <a:r>
              <a:rPr lang="es-MX" dirty="0" smtClean="0"/>
              <a:t>	1.7 Desarrollo de negocios y empresas en el área espacial (Reporte técnico).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Hito 2 Proyectos y Actividades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MX" dirty="0" smtClean="0"/>
              <a:t>2.1 Estudio de capacidades nacionales y nichos globales.</a:t>
            </a:r>
            <a:endParaRPr lang="en-US" dirty="0" smtClean="0"/>
          </a:p>
          <a:p>
            <a:pPr>
              <a:buNone/>
            </a:pPr>
            <a:r>
              <a:rPr lang="es-MX" dirty="0" smtClean="0"/>
              <a:t>2.2 Estructura jurídica y su estatuto orgánico. </a:t>
            </a:r>
            <a:endParaRPr lang="en-US" dirty="0" smtClean="0"/>
          </a:p>
          <a:p>
            <a:pPr>
              <a:buNone/>
            </a:pPr>
            <a:r>
              <a:rPr lang="es-MX" dirty="0" smtClean="0"/>
              <a:t>2.3 Plan de Negocios.</a:t>
            </a:r>
            <a:endParaRPr lang="en-US" dirty="0" smtClean="0"/>
          </a:p>
          <a:p>
            <a:pPr>
              <a:buNone/>
            </a:pPr>
            <a:r>
              <a:rPr lang="es-MX" dirty="0" smtClean="0"/>
              <a:t>2.4 Empresa formada y fondeo inicial.  </a:t>
            </a:r>
            <a:endParaRPr lang="en-US" dirty="0" smtClean="0"/>
          </a:p>
          <a:p>
            <a:pPr>
              <a:buNone/>
            </a:pPr>
            <a:r>
              <a:rPr lang="es-MX" dirty="0" smtClean="0"/>
              <a:t>2.5 Proyecto de infraestructura espacial en modelo APP    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Hito 3 Proyectos y Actividades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s-MX" dirty="0" smtClean="0"/>
              <a:t>3.1: Integrar el GTA.</a:t>
            </a:r>
          </a:p>
          <a:p>
            <a:pPr>
              <a:buNone/>
            </a:pPr>
            <a:r>
              <a:rPr lang="es-MX" dirty="0" smtClean="0"/>
              <a:t>3.2: Especificaciones y diseño de la plataforma satelital.</a:t>
            </a:r>
            <a:endParaRPr lang="en-US" dirty="0" smtClean="0"/>
          </a:p>
          <a:p>
            <a:pPr>
              <a:buNone/>
            </a:pPr>
            <a:r>
              <a:rPr lang="es-MX" dirty="0" smtClean="0"/>
              <a:t>3.3: Diseño preliminar, misión y financiamiento de una plataforma satelital</a:t>
            </a:r>
            <a:endParaRPr lang="en-US" dirty="0" smtClean="0"/>
          </a:p>
          <a:p>
            <a:pPr>
              <a:buNone/>
            </a:pPr>
            <a:r>
              <a:rPr lang="es-MX" dirty="0" smtClean="0"/>
              <a:t>3.4: Construcción y prueba del satélite de la 1ª Misión.</a:t>
            </a:r>
            <a:endParaRPr lang="en-US" dirty="0" smtClean="0"/>
          </a:p>
          <a:p>
            <a:pPr>
              <a:buNone/>
            </a:pPr>
            <a:r>
              <a:rPr lang="es-MX" dirty="0" smtClean="0"/>
              <a:t>3.5: Lanzamiento de la 1ª Misión del </a:t>
            </a:r>
            <a:r>
              <a:rPr lang="es-MX" dirty="0" err="1" smtClean="0"/>
              <a:t>microsatélite</a:t>
            </a:r>
            <a:r>
              <a:rPr lang="es-MX" dirty="0" smtClean="0"/>
              <a:t>. 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Hito 4 Proyectos y Actividades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_tradnl" b="1" dirty="0" smtClean="0"/>
              <a:t>	</a:t>
            </a:r>
            <a:r>
              <a:rPr lang="es-ES_tradnl" dirty="0" smtClean="0"/>
              <a:t>4.1: Diagnóstico de capacidades en materiales avanzados.</a:t>
            </a:r>
            <a:endParaRPr lang="en-US" dirty="0" smtClean="0"/>
          </a:p>
          <a:p>
            <a:r>
              <a:rPr lang="es-ES_tradnl" dirty="0" smtClean="0"/>
              <a:t>	4.2: Programa de fomento a la investigación en materiales avanzados.</a:t>
            </a:r>
            <a:endParaRPr lang="en-US" dirty="0" smtClean="0"/>
          </a:p>
          <a:p>
            <a:r>
              <a:rPr lang="es-ES_tradnl" dirty="0" smtClean="0"/>
              <a:t>	4.3: Demandas e inversiones para desarrollo de materiales avanzados.</a:t>
            </a:r>
            <a:endParaRPr lang="en-US" dirty="0" smtClean="0"/>
          </a:p>
          <a:p>
            <a:r>
              <a:rPr lang="es-ES_tradnl" dirty="0" smtClean="0"/>
              <a:t>	4.4: Investigación del estado del arte en materiales avanzados.</a:t>
            </a:r>
            <a:endParaRPr lang="en-US" dirty="0" smtClean="0"/>
          </a:p>
          <a:p>
            <a:r>
              <a:rPr lang="es-ES_tradnl" dirty="0" smtClean="0"/>
              <a:t>	4.5: Plan de negocios del Instituto.</a:t>
            </a:r>
            <a:endParaRPr lang="en-US" dirty="0" smtClean="0"/>
          </a:p>
          <a:p>
            <a:r>
              <a:rPr lang="es-ES_tradnl" dirty="0" smtClean="0"/>
              <a:t>	4.6: Plataforma de innovación abierta.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Hito 5 Proyectos y Actividades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_tradnl" dirty="0" smtClean="0"/>
              <a:t>5.1: Mapa de capacidades transversales existentes en México.</a:t>
            </a:r>
            <a:endParaRPr lang="en-US" dirty="0" smtClean="0"/>
          </a:p>
          <a:p>
            <a:pPr>
              <a:buNone/>
            </a:pPr>
            <a:r>
              <a:rPr lang="es-ES_tradnl" dirty="0" smtClean="0"/>
              <a:t>5.2: Informe de un foro de industria espacial.</a:t>
            </a:r>
            <a:endParaRPr lang="en-US" dirty="0" smtClean="0"/>
          </a:p>
          <a:p>
            <a:pPr>
              <a:buNone/>
            </a:pPr>
            <a:r>
              <a:rPr lang="es-ES_tradnl" dirty="0" smtClean="0"/>
              <a:t>5.3: Reporte de proyectos internacionales con potencial de negocio para la industria espacial mexicana.</a:t>
            </a:r>
            <a:endParaRPr lang="en-US" dirty="0" smtClean="0"/>
          </a:p>
          <a:p>
            <a:pPr>
              <a:buNone/>
            </a:pPr>
            <a:r>
              <a:rPr lang="es-ES_tradnl" dirty="0" smtClean="0"/>
              <a:t>5.4: Mapeo de integradores satelitales nacionales.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923829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Mercado Global (</a:t>
            </a:r>
            <a:r>
              <a:rPr lang="en-US" dirty="0" err="1" smtClean="0"/>
              <a:t>Satelital</a:t>
            </a:r>
            <a:r>
              <a:rPr lang="en-US" dirty="0" smtClean="0"/>
              <a:t> ) y</a:t>
            </a:r>
            <a:br>
              <a:rPr lang="en-US" dirty="0" smtClean="0"/>
            </a:br>
            <a:r>
              <a:rPr lang="en-US" dirty="0" err="1" smtClean="0"/>
              <a:t>Nichos</a:t>
            </a:r>
            <a:r>
              <a:rPr lang="en-US" dirty="0" smtClean="0"/>
              <a:t> de </a:t>
            </a:r>
            <a:r>
              <a:rPr lang="en-US" dirty="0" err="1" smtClean="0"/>
              <a:t>Oportunidad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407492"/>
            <a:ext cx="7772400" cy="1500187"/>
          </a:xfrm>
        </p:spPr>
        <p:txBody>
          <a:bodyPr>
            <a:normAutofit/>
          </a:bodyPr>
          <a:lstStyle/>
          <a:p>
            <a:r>
              <a:rPr lang="en-US" sz="3600" b="1" u="sng" dirty="0" err="1" smtClean="0"/>
              <a:t>Referentes</a:t>
            </a:r>
            <a:r>
              <a:rPr lang="en-US" sz="3600" b="1" u="sng" dirty="0" smtClean="0"/>
              <a:t>:</a:t>
            </a:r>
            <a:endParaRPr lang="en-US" sz="3600" b="1" u="sng" dirty="0"/>
          </a:p>
        </p:txBody>
      </p:sp>
    </p:spTree>
    <p:extLst>
      <p:ext uri="{BB962C8B-B14F-4D97-AF65-F5344CB8AC3E}">
        <p14:creationId xmlns="" xmlns:p14="http://schemas.microsoft.com/office/powerpoint/2010/main" val="58499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El Mercado Global en Cifras 2011</a:t>
            </a:r>
            <a:endParaRPr lang="en-US" dirty="0"/>
          </a:p>
        </p:txBody>
      </p:sp>
      <p:pic>
        <p:nvPicPr>
          <p:cNvPr id="1843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8993" y="1765002"/>
            <a:ext cx="7034020" cy="4104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062058"/>
            <a:ext cx="7772400" cy="1362075"/>
          </a:xfrm>
        </p:spPr>
        <p:txBody>
          <a:bodyPr/>
          <a:lstStyle/>
          <a:p>
            <a:r>
              <a:rPr lang="en-US" dirty="0" err="1" smtClean="0"/>
              <a:t>Antecedentes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556354"/>
            <a:ext cx="7772400" cy="1500187"/>
          </a:xfrm>
        </p:spPr>
        <p:txBody>
          <a:bodyPr>
            <a:normAutofit/>
          </a:bodyPr>
          <a:lstStyle/>
          <a:p>
            <a:r>
              <a:rPr lang="en-US" sz="3200" b="1" u="sng" dirty="0" err="1" smtClean="0"/>
              <a:t>Introducción</a:t>
            </a:r>
            <a:r>
              <a:rPr lang="en-US" sz="3200" b="1" u="sng" dirty="0" smtClean="0"/>
              <a:t>:</a:t>
            </a:r>
            <a:endParaRPr lang="en-US" sz="3200" b="1" u="sng" dirty="0"/>
          </a:p>
        </p:txBody>
      </p:sp>
    </p:spTree>
    <p:extLst>
      <p:ext uri="{BB962C8B-B14F-4D97-AF65-F5344CB8AC3E}">
        <p14:creationId xmlns="" xmlns:p14="http://schemas.microsoft.com/office/powerpoint/2010/main" val="364310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Segmentación </a:t>
            </a:r>
            <a:endParaRPr lang="en-US" dirty="0"/>
          </a:p>
        </p:txBody>
      </p:sp>
      <p:pic>
        <p:nvPicPr>
          <p:cNvPr id="5" name="Imagen 1" descr="Captura de pantalla 2012-10-18 a la(s) 17.12.55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37" y="1692038"/>
            <a:ext cx="6592185" cy="43917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ea typeface="ＭＳ Ｐゴシック" pitchFamily="34" charset="-128"/>
              </a:rPr>
              <a:t>Oportunidades</a:t>
            </a:r>
            <a:r>
              <a:rPr lang="en-US" dirty="0" smtClean="0">
                <a:ea typeface="ＭＳ Ｐゴシック" pitchFamily="34" charset="-128"/>
              </a:rPr>
              <a:t> 1</a:t>
            </a:r>
          </a:p>
        </p:txBody>
      </p:sp>
      <p:sp>
        <p:nvSpPr>
          <p:cNvPr id="45059" name="Marcador de número de diapositiva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DF095C6-C150-402D-A22D-7ED47C7B6039}" type="slidenum">
              <a:rPr lang="es-ES_tradnl">
                <a:solidFill>
                  <a:srgbClr val="898989"/>
                </a:solidFill>
              </a:rPr>
              <a:pPr/>
              <a:t>31</a:t>
            </a:fld>
            <a:endParaRPr lang="es-ES_tradnl">
              <a:solidFill>
                <a:srgbClr val="898989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700088" y="1790700"/>
          <a:ext cx="6096000" cy="3571875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Soporte Segmento Espacial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BA3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  Análisis de Misión e Ingeniería de Sistemas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27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  Sistemas de Guía, Navegación y Control (GNC)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27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  Autonomía y Robótica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27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  Simulación Satelital y de Misiones Espaciales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27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  Software A-bordo y Validación Independiente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27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ea typeface="ＭＳ Ｐゴシック" pitchFamily="34" charset="-128"/>
              </a:rPr>
              <a:t>Oportunidades</a:t>
            </a:r>
            <a:r>
              <a:rPr lang="en-US" dirty="0" smtClean="0">
                <a:ea typeface="ＭＳ Ｐゴシック" pitchFamily="34" charset="-128"/>
              </a:rPr>
              <a:t> 2</a:t>
            </a:r>
          </a:p>
        </p:txBody>
      </p:sp>
      <p:sp>
        <p:nvSpPr>
          <p:cNvPr id="47107" name="Marcador de número de diapositiva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1F2E267-D0DC-4593-B735-4F1A0B5F16EC}" type="slidenum">
              <a:rPr lang="es-ES_tradnl">
                <a:solidFill>
                  <a:srgbClr val="898989"/>
                </a:solidFill>
              </a:rPr>
              <a:pPr/>
              <a:t>32</a:t>
            </a:fld>
            <a:endParaRPr lang="es-ES_tradnl">
              <a:solidFill>
                <a:srgbClr val="898989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96913" y="1795463"/>
          <a:ext cx="6096000" cy="3571875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Sistemas de Navegación Satelital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  Ingeniería de Sistemas de Navegación Satelital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  Algoritmos e Navegación Satelital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  Instalaciones de Procesamiento Masivo de Navegación y</a:t>
                      </a:r>
                      <a:b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</a:b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      Generación e Señales Satelitales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  GNSS Herramientas de Desarrollo, Desarrollo de</a:t>
                      </a:r>
                      <a:b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</a:b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      Terminales, Aplicaciones de Posicionamiento Global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  Sistemas de Navegación para Interiores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ea typeface="ＭＳ Ｐゴシック" pitchFamily="34" charset="-128"/>
              </a:rPr>
              <a:t>Oportunidades</a:t>
            </a:r>
            <a:r>
              <a:rPr lang="en-US" dirty="0" smtClean="0">
                <a:ea typeface="ＭＳ Ｐゴシック" pitchFamily="34" charset="-128"/>
              </a:rPr>
              <a:t> 3</a:t>
            </a:r>
          </a:p>
        </p:txBody>
      </p:sp>
      <p:sp>
        <p:nvSpPr>
          <p:cNvPr id="49155" name="Marcador de número de diapositiva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3C39030-8315-4E32-8515-A7041442EDE4}" type="slidenum">
              <a:rPr lang="es-ES_tradnl">
                <a:solidFill>
                  <a:srgbClr val="898989"/>
                </a:solidFill>
              </a:rPr>
              <a:pPr/>
              <a:t>33</a:t>
            </a:fld>
            <a:endParaRPr lang="es-ES_tradnl">
              <a:solidFill>
                <a:srgbClr val="898989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700088" y="1798638"/>
          <a:ext cx="6096000" cy="361188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Segmento Terrestre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  Diseño e Integración del Estaciones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  Sistemas de Control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  Procesamiento de Cargas Útiles para </a:t>
                      </a:r>
                      <a:b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</a:b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      Observación de la Tierra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  Centros de Operación Científica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  Administración de Cargas Útiles para Telecom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  Sistemas de Control y Monitoreo de Estaciones Terrestres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  Sistemas de Análisis y Diseño de Dinámica de Vuelo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  Sistemas de Planeación de Misión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9178" name="Imagen 6" descr="aem_banner_v4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56350"/>
            <a:ext cx="3222625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ea typeface="ＭＳ Ｐゴシック" pitchFamily="34" charset="-128"/>
              </a:rPr>
              <a:t>Oportunidades</a:t>
            </a:r>
            <a:r>
              <a:rPr lang="en-US" dirty="0" smtClean="0">
                <a:ea typeface="ＭＳ Ｐゴシック" pitchFamily="34" charset="-128"/>
              </a:rPr>
              <a:t> 4</a:t>
            </a:r>
          </a:p>
        </p:txBody>
      </p:sp>
      <p:sp>
        <p:nvSpPr>
          <p:cNvPr id="51203" name="Marcador de número de diapositiva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C20D8B3-A493-4CAD-80C4-6428E27E4005}" type="slidenum">
              <a:rPr lang="es-ES_tradnl">
                <a:solidFill>
                  <a:srgbClr val="898989"/>
                </a:solidFill>
              </a:rPr>
              <a:pPr/>
              <a:t>34</a:t>
            </a:fld>
            <a:endParaRPr lang="es-ES_tradnl">
              <a:solidFill>
                <a:srgbClr val="898989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700088" y="1793875"/>
          <a:ext cx="6096000" cy="330327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Procesamiento de Información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  Procesadores e Instrumentos Prototipo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  Instalaciones para Procesamiento de Instrumentos en</a:t>
                      </a:r>
                      <a:b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</a:b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      Operación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  Sistemas de Calibración y Control de Calidad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  Procesamiento de Sistemas </a:t>
                      </a:r>
                      <a:r>
                        <a:rPr kumimoji="0" lang="es-E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Hosteados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  Procesamiento de Información Bajo Demanda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ea typeface="ＭＳ Ｐゴシック" pitchFamily="34" charset="-128"/>
              </a:rPr>
              <a:t>Oportunidades</a:t>
            </a:r>
            <a:r>
              <a:rPr lang="en-US" dirty="0" smtClean="0">
                <a:ea typeface="ＭＳ Ｐゴシック" pitchFamily="34" charset="-128"/>
              </a:rPr>
              <a:t> 5</a:t>
            </a:r>
          </a:p>
        </p:txBody>
      </p:sp>
      <p:sp>
        <p:nvSpPr>
          <p:cNvPr id="53251" name="Marcador de número de diapositiva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D3C483B-0248-46E2-89F2-98B3C1D72242}" type="slidenum">
              <a:rPr lang="es-ES_tradnl">
                <a:solidFill>
                  <a:srgbClr val="898989"/>
                </a:solidFill>
              </a:rPr>
              <a:pPr/>
              <a:t>35</a:t>
            </a:fld>
            <a:endParaRPr lang="es-ES_tradnl">
              <a:solidFill>
                <a:srgbClr val="898989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709613" y="1789113"/>
          <a:ext cx="6096000" cy="3571875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Segmento de Usuario y Aplicaciones Espaciales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  </a:t>
                      </a:r>
                      <a:r>
                        <a:rPr kumimoji="0" lang="es-E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Geolocalización</a:t>
                      </a: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y Monitoreo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  Optimización Logística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  Aplicaciones de Movilidad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  Seguridad Personal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  Otras de aplicación cotidiana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53268" name="Imagen 6" descr="aem_banner_v4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56350"/>
            <a:ext cx="3222625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Conclusiones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rgbClr val="CCFF99">
                  <a:shade val="30000"/>
                  <a:satMod val="115000"/>
                </a:srgbClr>
              </a:gs>
              <a:gs pos="50000">
                <a:srgbClr val="CCFF99">
                  <a:shade val="67500"/>
                  <a:satMod val="115000"/>
                </a:srgbClr>
              </a:gs>
              <a:gs pos="100000">
                <a:srgbClr val="CCFF99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rmAutofit fontScale="92500" lnSpcReduction="1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s-ES" dirty="0" smtClean="0"/>
              <a:t>Es fundamental aprovechar las vocaciones y desarrollar las capacidades regionales con el consenso de los actores la triple hélice y articular las redes regionales e internacionales de conocimiento, innovación y financiamiento con las que se realizarán alianzas estratégicas; se establecen las estructuras jurídicas de trabajo y se implementan los esquemas de fondeo necesarios para soportar los proyectos del Plan de Órbita.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427348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Conclusiones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rgbClr val="CCFF99">
                  <a:shade val="30000"/>
                  <a:satMod val="115000"/>
                </a:srgbClr>
              </a:gs>
              <a:gs pos="50000">
                <a:srgbClr val="CCFF99">
                  <a:shade val="67500"/>
                  <a:satMod val="115000"/>
                </a:srgbClr>
              </a:gs>
              <a:gs pos="100000">
                <a:srgbClr val="CCFF99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rmAutofit fontScale="92500" lnSpcReduction="10000"/>
          </a:bodyPr>
          <a:lstStyle/>
          <a:p>
            <a:pPr marL="514350" indent="-514350" algn="just">
              <a:buFont typeface="+mj-lt"/>
              <a:buAutoNum type="arabicPeriod" startAt="2"/>
            </a:pPr>
            <a:r>
              <a:rPr lang="es-ES" dirty="0" smtClean="0"/>
              <a:t>México está comprometido con el desarrollo del sector espacial, a generar espacios de colaboración, unir esfuerzos, comunicar actores, buscar inversiones y recursos necesarios, para posicionar a nuestro país en forma acelerada, como un atractivo polo de desarrollo espacial, reconocido, a nivel internacional, por su capacidad de coordinación y realización de trabajos de alto impacto socioeconómico, calidad e innovación. </a:t>
            </a:r>
            <a:endParaRPr lang="en-US" dirty="0" smtClean="0"/>
          </a:p>
          <a:p>
            <a:pPr>
              <a:buNone/>
            </a:pP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427348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Conclusiones </a:t>
            </a:r>
            <a:endParaRPr lang="es-E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rgbClr val="CCFF99">
                  <a:shade val="30000"/>
                  <a:satMod val="115000"/>
                </a:srgbClr>
              </a:gs>
              <a:gs pos="50000">
                <a:srgbClr val="CCFF99">
                  <a:shade val="67500"/>
                  <a:satMod val="115000"/>
                </a:srgbClr>
              </a:gs>
              <a:gs pos="100000">
                <a:srgbClr val="CCFF99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/>
          <a:lstStyle/>
          <a:p>
            <a:pPr algn="just">
              <a:buNone/>
            </a:pPr>
            <a:r>
              <a:rPr lang="es-ES" dirty="0" smtClean="0">
                <a:latin typeface="+mj-lt"/>
              </a:rPr>
              <a:t>3.</a:t>
            </a:r>
            <a:r>
              <a:rPr lang="es-ES_tradnl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es-ES_tradnl" dirty="0" smtClean="0">
                <a:latin typeface="+mj-lt"/>
              </a:rPr>
              <a:t>El espacio es un habilitador de soluciones a las necesidades sociales de nuestro país que permite detonar un vector estratégico de crecimiento económico; integrando el acervo científico, la tecnológica y las competencias regionales en un marco de innovación rápida y competitividad </a:t>
            </a:r>
            <a:r>
              <a:rPr lang="es-ES_tradnl" dirty="0" smtClean="0">
                <a:solidFill>
                  <a:srgbClr val="000000"/>
                </a:solidFill>
                <a:latin typeface="+mj-lt"/>
              </a:rPr>
              <a:t>global.</a:t>
            </a:r>
            <a:endParaRPr lang="en-US" b="1" dirty="0" smtClean="0">
              <a:solidFill>
                <a:srgbClr val="000000"/>
              </a:solidFill>
              <a:latin typeface="+mj-lt"/>
            </a:endParaRPr>
          </a:p>
          <a:p>
            <a:pPr>
              <a:buNone/>
            </a:pPr>
            <a:r>
              <a:rPr lang="es-ES" dirty="0" smtClean="0">
                <a:latin typeface="+mj-lt"/>
              </a:rPr>
              <a:t> 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320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Reflexión Final  </a:t>
            </a:r>
            <a:endParaRPr lang="es-E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/>
          <a:lstStyle/>
          <a:p>
            <a:pPr>
              <a:buNone/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La </a:t>
            </a:r>
            <a:r>
              <a:rPr lang="en-US" b="1" dirty="0" err="1" smtClean="0"/>
              <a:t>Innovación</a:t>
            </a:r>
            <a:r>
              <a:rPr lang="en-US" b="1" dirty="0" smtClean="0"/>
              <a:t> </a:t>
            </a:r>
            <a:r>
              <a:rPr lang="en-US" b="1" dirty="0" err="1" smtClean="0"/>
              <a:t>requiere</a:t>
            </a:r>
            <a:r>
              <a:rPr lang="en-US" b="1" dirty="0" smtClean="0"/>
              <a:t> </a:t>
            </a:r>
            <a:r>
              <a:rPr lang="en-US" b="1" dirty="0" err="1" smtClean="0"/>
              <a:t>tres</a:t>
            </a:r>
            <a:r>
              <a:rPr lang="en-US" b="1" dirty="0" smtClean="0"/>
              <a:t> </a:t>
            </a:r>
            <a:r>
              <a:rPr lang="en-US" b="1" dirty="0" err="1" smtClean="0"/>
              <a:t>actores</a:t>
            </a:r>
            <a:endParaRPr lang="en-US" b="1" dirty="0" smtClean="0"/>
          </a:p>
          <a:p>
            <a:pPr marL="514350" indent="-514350">
              <a:buAutoNum type="arabicPeriod"/>
            </a:pPr>
            <a:r>
              <a:rPr lang="en-US" dirty="0" smtClean="0"/>
              <a:t>El </a:t>
            </a:r>
            <a:r>
              <a:rPr lang="en-US" dirty="0" err="1" smtClean="0"/>
              <a:t>que</a:t>
            </a:r>
            <a:r>
              <a:rPr lang="en-US" dirty="0" smtClean="0"/>
              <a:t> la </a:t>
            </a:r>
            <a:r>
              <a:rPr lang="en-US" dirty="0" err="1" smtClean="0"/>
              <a:t>usa</a:t>
            </a:r>
            <a:r>
              <a:rPr lang="en-US" dirty="0" smtClean="0"/>
              <a:t> (</a:t>
            </a:r>
            <a:r>
              <a:rPr lang="en-US" dirty="0" err="1" smtClean="0"/>
              <a:t>Cliente</a:t>
            </a:r>
            <a:r>
              <a:rPr lang="en-US" dirty="0" smtClean="0"/>
              <a:t>)</a:t>
            </a:r>
          </a:p>
          <a:p>
            <a:pPr marL="514350" indent="-514350">
              <a:buAutoNum type="arabicPeriod"/>
            </a:pPr>
            <a:r>
              <a:rPr lang="en-US" dirty="0" smtClean="0"/>
              <a:t>El </a:t>
            </a:r>
            <a:r>
              <a:rPr lang="en-US" dirty="0" err="1" smtClean="0"/>
              <a:t>que</a:t>
            </a:r>
            <a:r>
              <a:rPr lang="en-US" dirty="0" smtClean="0"/>
              <a:t> la </a:t>
            </a:r>
            <a:r>
              <a:rPr lang="en-US" dirty="0" err="1" smtClean="0"/>
              <a:t>promueve</a:t>
            </a:r>
            <a:r>
              <a:rPr lang="en-US" dirty="0" smtClean="0"/>
              <a:t> (</a:t>
            </a:r>
            <a:r>
              <a:rPr lang="en-US" dirty="0" err="1" smtClean="0"/>
              <a:t>Inversionista</a:t>
            </a:r>
            <a:r>
              <a:rPr lang="en-US" dirty="0" smtClean="0"/>
              <a:t>/</a:t>
            </a:r>
            <a:r>
              <a:rPr lang="en-US" dirty="0" err="1" smtClean="0"/>
              <a:t>Facilitador</a:t>
            </a:r>
            <a:r>
              <a:rPr lang="en-US" dirty="0" smtClean="0"/>
              <a:t>)</a:t>
            </a:r>
          </a:p>
          <a:p>
            <a:pPr marL="514350" indent="-514350">
              <a:buAutoNum type="arabicPeriod"/>
            </a:pPr>
            <a:r>
              <a:rPr lang="en-US" dirty="0" smtClean="0"/>
              <a:t>El </a:t>
            </a:r>
            <a:r>
              <a:rPr lang="en-US" dirty="0" err="1" smtClean="0"/>
              <a:t>que</a:t>
            </a:r>
            <a:r>
              <a:rPr lang="en-US" dirty="0" smtClean="0"/>
              <a:t> la </a:t>
            </a:r>
            <a:r>
              <a:rPr lang="en-US" dirty="0" err="1" smtClean="0"/>
              <a:t>trabaja</a:t>
            </a:r>
            <a:r>
              <a:rPr lang="en-US" dirty="0" smtClean="0"/>
              <a:t> (</a:t>
            </a:r>
            <a:r>
              <a:rPr lang="en-US" dirty="0" err="1" smtClean="0"/>
              <a:t>Emprendedor</a:t>
            </a:r>
            <a:r>
              <a:rPr lang="en-US" dirty="0" smtClean="0"/>
              <a:t>/</a:t>
            </a:r>
            <a:r>
              <a:rPr lang="en-US" dirty="0" err="1" smtClean="0"/>
              <a:t>Innovador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829159"/>
            <a:ext cx="3700131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Fuente</a:t>
            </a:r>
            <a:r>
              <a:rPr lang="en-US" dirty="0" smtClean="0"/>
              <a:t>: Y TU…, </a:t>
            </a:r>
          </a:p>
          <a:p>
            <a:r>
              <a:rPr lang="en-US" dirty="0" smtClean="0"/>
              <a:t>INNOVAS O ABDICAS?</a:t>
            </a:r>
          </a:p>
          <a:p>
            <a:r>
              <a:rPr lang="en-US" sz="1200" dirty="0" smtClean="0"/>
              <a:t>COLABORANDO CON LA NUEVA NORMALIDAD</a:t>
            </a:r>
          </a:p>
          <a:p>
            <a:r>
              <a:rPr lang="en-US" dirty="0" smtClean="0"/>
              <a:t>Justo Nieto </a:t>
            </a:r>
            <a:r>
              <a:rPr lang="en-US" dirty="0" err="1" smtClean="0"/>
              <a:t>Nieto</a:t>
            </a:r>
            <a:endParaRPr lang="en-US" dirty="0" smtClean="0"/>
          </a:p>
          <a:p>
            <a:r>
              <a:rPr lang="en-US" sz="1100" dirty="0" err="1" smtClean="0"/>
              <a:t>Impresión</a:t>
            </a:r>
            <a:r>
              <a:rPr lang="en-US" sz="1100" dirty="0" smtClean="0"/>
              <a:t> especial CIATEC, A.C 2012  ISBN 978-968-6-62-59-2 </a:t>
            </a:r>
          </a:p>
        </p:txBody>
      </p:sp>
    </p:spTree>
    <p:extLst>
      <p:ext uri="{BB962C8B-B14F-4D97-AF65-F5344CB8AC3E}">
        <p14:creationId xmlns:p14="http://schemas.microsoft.com/office/powerpoint/2010/main" xmlns="" val="167320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AEM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Wingdings" pitchFamily="2" charset="2"/>
              <a:buChar char="q"/>
            </a:pPr>
            <a:r>
              <a:rPr lang="es-MX" b="1" dirty="0" smtClean="0">
                <a:ea typeface="ＭＳ Ｐゴシック" pitchFamily="34" charset="-128"/>
              </a:rPr>
              <a:t>Congreso</a:t>
            </a:r>
          </a:p>
          <a:p>
            <a:pPr marL="742950" lvl="2" indent="-342900">
              <a:buFont typeface="Wingdings" pitchFamily="2" charset="2"/>
              <a:buChar char="q"/>
            </a:pPr>
            <a:r>
              <a:rPr lang="es-MX" b="1" dirty="0" smtClean="0">
                <a:ea typeface="ＭＳ Ｐゴシック" pitchFamily="34" charset="-128"/>
              </a:rPr>
              <a:t>Ley de la AEM  30/</a:t>
            </a:r>
            <a:r>
              <a:rPr lang="es-MX" b="1" dirty="0" err="1" smtClean="0">
                <a:ea typeface="ＭＳ Ｐゴシック" pitchFamily="34" charset="-128"/>
              </a:rPr>
              <a:t>Jul</a:t>
            </a:r>
            <a:r>
              <a:rPr lang="es-MX" b="1" dirty="0" smtClean="0">
                <a:ea typeface="ＭＳ Ｐゴシック" pitchFamily="34" charset="-128"/>
              </a:rPr>
              <a:t>/2010 </a:t>
            </a:r>
          </a:p>
          <a:p>
            <a:pPr marL="342900" lvl="1" indent="-342900">
              <a:buFont typeface="Wingdings" pitchFamily="2" charset="2"/>
              <a:buChar char="q"/>
            </a:pPr>
            <a:r>
              <a:rPr lang="es-MX" b="1" dirty="0" smtClean="0">
                <a:ea typeface="ＭＳ Ｐゴシック" pitchFamily="34" charset="-128"/>
              </a:rPr>
              <a:t> Junta de Gobierno AEM</a:t>
            </a:r>
          </a:p>
          <a:p>
            <a:pPr marL="742950" lvl="2" indent="-342900">
              <a:buFont typeface="Wingdings" pitchFamily="2" charset="2"/>
              <a:buChar char="q"/>
            </a:pPr>
            <a:r>
              <a:rPr lang="es-MX" b="1" dirty="0" smtClean="0">
                <a:ea typeface="ＭＳ Ｐゴシック" pitchFamily="34" charset="-128"/>
              </a:rPr>
              <a:t>Foros de Consulta  16/</a:t>
            </a:r>
            <a:r>
              <a:rPr lang="es-MX" b="1" dirty="0" err="1" smtClean="0">
                <a:ea typeface="ＭＳ Ｐゴシック" pitchFamily="34" charset="-128"/>
              </a:rPr>
              <a:t>Nov</a:t>
            </a:r>
            <a:r>
              <a:rPr lang="es-MX" b="1" dirty="0" smtClean="0">
                <a:ea typeface="ＭＳ Ｐゴシック" pitchFamily="34" charset="-128"/>
              </a:rPr>
              <a:t>/2010 al 13/</a:t>
            </a:r>
            <a:r>
              <a:rPr lang="es-MX" b="1" dirty="0" err="1" smtClean="0">
                <a:ea typeface="ＭＳ Ｐゴシック" pitchFamily="34" charset="-128"/>
              </a:rPr>
              <a:t>Jun</a:t>
            </a:r>
            <a:r>
              <a:rPr lang="es-MX" b="1" dirty="0" smtClean="0">
                <a:ea typeface="ＭＳ Ｐゴシック" pitchFamily="34" charset="-128"/>
              </a:rPr>
              <a:t>/2011</a:t>
            </a:r>
          </a:p>
          <a:p>
            <a:pPr marL="742950" lvl="2" indent="-342900">
              <a:buFont typeface="Wingdings" pitchFamily="2" charset="2"/>
              <a:buChar char="q"/>
            </a:pPr>
            <a:r>
              <a:rPr lang="es-MX" b="1" dirty="0" smtClean="0">
                <a:ea typeface="ＭＳ Ｐゴシック" pitchFamily="34" charset="-128"/>
              </a:rPr>
              <a:t>Líneas Generales de Política Espacial 13/</a:t>
            </a:r>
            <a:r>
              <a:rPr lang="es-MX" b="1" dirty="0" err="1" smtClean="0">
                <a:ea typeface="ＭＳ Ｐゴシック" pitchFamily="34" charset="-128"/>
              </a:rPr>
              <a:t>Jul</a:t>
            </a:r>
            <a:r>
              <a:rPr lang="es-MX" b="1" dirty="0" smtClean="0">
                <a:ea typeface="ＭＳ Ｐゴシック" pitchFamily="34" charset="-128"/>
              </a:rPr>
              <a:t>/2011 </a:t>
            </a:r>
          </a:p>
          <a:p>
            <a:pPr marL="342900" lvl="1" indent="-342900">
              <a:buFont typeface="Wingdings" pitchFamily="2" charset="2"/>
              <a:buChar char="q"/>
            </a:pPr>
            <a:r>
              <a:rPr lang="es-MX" b="1" dirty="0" smtClean="0">
                <a:ea typeface="ＭＳ Ｐゴシック" pitchFamily="34" charset="-128"/>
              </a:rPr>
              <a:t> Dirección de la AEM 1/</a:t>
            </a:r>
            <a:r>
              <a:rPr lang="es-MX" b="1" dirty="0" err="1" smtClean="0">
                <a:ea typeface="ＭＳ Ｐゴシック" pitchFamily="34" charset="-128"/>
              </a:rPr>
              <a:t>Nov</a:t>
            </a:r>
            <a:r>
              <a:rPr lang="es-MX" b="1" dirty="0" smtClean="0">
                <a:ea typeface="ＭＳ Ｐゴシック" pitchFamily="34" charset="-128"/>
              </a:rPr>
              <a:t>/2011</a:t>
            </a:r>
          </a:p>
          <a:p>
            <a:pPr marL="742950" lvl="2" indent="-342900">
              <a:buFont typeface="Wingdings" pitchFamily="2" charset="2"/>
              <a:buChar char="q"/>
            </a:pPr>
            <a:r>
              <a:rPr lang="es-MX" b="1" dirty="0" smtClean="0">
                <a:ea typeface="ＭＳ Ｐゴシック" pitchFamily="34" charset="-128"/>
              </a:rPr>
              <a:t>Programa Nacional de Actividades Espaciales (PNAE)</a:t>
            </a:r>
          </a:p>
          <a:p>
            <a:pPr marL="742950" lvl="2" indent="-342900">
              <a:buFont typeface="Wingdings" pitchFamily="2" charset="2"/>
              <a:buChar char="q"/>
            </a:pPr>
            <a:r>
              <a:rPr lang="es-MX" b="1" dirty="0" smtClean="0">
                <a:ea typeface="ＭＳ Ｐゴシック" pitchFamily="34" charset="-128"/>
              </a:rPr>
              <a:t>Estatuto Orgánico</a:t>
            </a:r>
          </a:p>
          <a:p>
            <a:pPr marL="742950" lvl="2" indent="-342900">
              <a:buFont typeface="Wingdings" pitchFamily="2" charset="2"/>
              <a:buChar char="q"/>
            </a:pPr>
            <a:r>
              <a:rPr lang="es-MX" b="1" dirty="0" smtClean="0">
                <a:ea typeface="ＭＳ Ｐゴシック" pitchFamily="34" charset="-128"/>
              </a:rPr>
              <a:t>Reglamento Interno</a:t>
            </a:r>
          </a:p>
        </p:txBody>
      </p:sp>
    </p:spTree>
    <p:extLst>
      <p:ext uri="{BB962C8B-B14F-4D97-AF65-F5344CB8AC3E}">
        <p14:creationId xmlns="" xmlns:p14="http://schemas.microsoft.com/office/powerpoint/2010/main" val="213528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Contacto </a:t>
            </a:r>
            <a:endParaRPr lang="es-E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Jorge Sánchez Gómez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hlinkClick r:id="rId3"/>
              </a:rPr>
              <a:t>sanchez.jorge@aem.gob.mx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Tel. +5255=4881-2785</a:t>
            </a:r>
          </a:p>
          <a:p>
            <a:pPr>
              <a:buNone/>
            </a:pPr>
            <a:r>
              <a:rPr lang="en-US" dirty="0" smtClean="0"/>
              <a:t>	www.aem.gob.mx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7320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Misión de la AEM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61444" y="1788343"/>
            <a:ext cx="8458200" cy="4412786"/>
          </a:xfrm>
        </p:spPr>
        <p:txBody>
          <a:bodyPr anchor="t"/>
          <a:lstStyle/>
          <a:p>
            <a:pPr marL="0" indent="0" algn="just">
              <a:buNone/>
            </a:pPr>
            <a:r>
              <a:rPr lang="es-MX" dirty="0" smtClean="0">
                <a:solidFill>
                  <a:schemeClr val="dk1"/>
                </a:solidFill>
              </a:rPr>
              <a:t>Transformar a México en un país con actividades científicas y desarrollos tecnológicos espaciales de clase internacional, orientados a la atención de las necesidades sociales, y articulados a programas de industrialización y de servicios en tecnologías de frontera, que contribuyan a la competitividad del país.</a:t>
            </a:r>
            <a:endParaRPr lang="en-US" dirty="0" smtClean="0">
              <a:solidFill>
                <a:schemeClr val="dk1"/>
              </a:solidFill>
            </a:endParaRPr>
          </a:p>
          <a:p>
            <a:pPr>
              <a:buNone/>
            </a:pP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427348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Visión de la AEM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9548" y="1788343"/>
            <a:ext cx="8458200" cy="2459758"/>
          </a:xfrm>
        </p:spPr>
        <p:txBody>
          <a:bodyPr anchor="t"/>
          <a:lstStyle/>
          <a:p>
            <a:pPr marL="0" indent="0" algn="just">
              <a:buNone/>
            </a:pPr>
            <a:r>
              <a:rPr lang="es-ES_tradnl" dirty="0" smtClean="0">
                <a:solidFill>
                  <a:schemeClr val="dk1"/>
                </a:solidFill>
              </a:rPr>
              <a:t>Que México sea una nación líder en el desarrollo y uso de la ciencia y la tecnología espacial, para el mejoramiento de la calidad de vida de todos los mexicanos.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427348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PNAE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spcBef>
                <a:spcPct val="0"/>
              </a:spcBef>
              <a:buNone/>
            </a:pPr>
            <a:r>
              <a:rPr lang="es-ES" dirty="0" smtClean="0">
                <a:ea typeface="ＭＳ Ｐゴシック" pitchFamily="34" charset="-128"/>
                <a:cs typeface="Arial" charset="0"/>
              </a:rPr>
              <a:t>El </a:t>
            </a:r>
            <a:r>
              <a:rPr lang="es-ES" b="1" dirty="0" smtClean="0">
                <a:ea typeface="ＭＳ Ｐゴシック" pitchFamily="34" charset="-128"/>
                <a:cs typeface="Arial" charset="0"/>
              </a:rPr>
              <a:t>Programa Nacional de Actividades Espaciales</a:t>
            </a:r>
            <a:r>
              <a:rPr lang="es-ES" dirty="0" smtClean="0">
                <a:ea typeface="ＭＳ Ｐゴシック" pitchFamily="34" charset="-128"/>
                <a:cs typeface="Arial" charset="0"/>
              </a:rPr>
              <a:t> </a:t>
            </a:r>
          </a:p>
          <a:p>
            <a:pPr marL="0" indent="0" algn="just">
              <a:spcBef>
                <a:spcPct val="0"/>
              </a:spcBef>
              <a:buNone/>
            </a:pPr>
            <a:r>
              <a:rPr lang="es-ES" dirty="0" smtClean="0">
                <a:ea typeface="ＭＳ Ｐゴシック" pitchFamily="34" charset="-128"/>
                <a:cs typeface="Arial" charset="0"/>
              </a:rPr>
              <a:t>establece los Objetivos, Estrategias y Prioridades que rigen las acciones de la AEM para darle un Rumbo Firme y Dirección Clara en la Presente Administración. </a:t>
            </a:r>
            <a:endParaRPr lang="en-US" dirty="0" smtClean="0"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528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Pilares del PNAE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8952" y="1788343"/>
            <a:ext cx="8865414" cy="4412786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s-ES" b="1" dirty="0" smtClean="0">
                <a:ea typeface="ＭＳ Ｐゴシック" pitchFamily="34" charset="-128"/>
              </a:rPr>
              <a:t>El PNAE 2011-2015 se estructura en cinco Pilares:</a:t>
            </a:r>
            <a:r>
              <a:rPr lang="es-ES" dirty="0" smtClean="0">
                <a:ea typeface="ＭＳ Ｐゴシック" pitchFamily="34" charset="-128"/>
              </a:rPr>
              <a:t> </a:t>
            </a:r>
          </a:p>
          <a:p>
            <a:pPr marL="0" indent="0">
              <a:lnSpc>
                <a:spcPct val="90000"/>
              </a:lnSpc>
              <a:buNone/>
            </a:pPr>
            <a:endParaRPr lang="en-US" sz="1600" dirty="0" smtClean="0">
              <a:ea typeface="ＭＳ Ｐゴシック" pitchFamily="34" charset="-128"/>
            </a:endParaRP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s-MX" dirty="0" smtClean="0">
                <a:ea typeface="ＭＳ Ｐゴシック" pitchFamily="34" charset="-128"/>
              </a:rPr>
              <a:t>Educación y formación de capital humano.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s-MX" dirty="0" smtClean="0">
                <a:ea typeface="ＭＳ Ｐゴシック" pitchFamily="34" charset="-128"/>
              </a:rPr>
              <a:t>Investigación científica y desarrollo tecnológico.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s-MX" dirty="0" smtClean="0">
                <a:ea typeface="ＭＳ Ｐゴシック" pitchFamily="34" charset="-128"/>
              </a:rPr>
              <a:t>Desarrollo industrial y comercial.</a:t>
            </a:r>
            <a:endParaRPr lang="en-US" dirty="0" smtClean="0">
              <a:ea typeface="ＭＳ Ｐゴシック" pitchFamily="34" charset="-128"/>
            </a:endParaRP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s-MX" dirty="0" smtClean="0">
                <a:ea typeface="ＭＳ Ｐゴシック" pitchFamily="34" charset="-128"/>
              </a:rPr>
              <a:t>Normatividad y relaciones internacionales.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s-MX" dirty="0" smtClean="0">
                <a:ea typeface="ＭＳ Ｐゴシック" pitchFamily="34" charset="-128"/>
              </a:rPr>
              <a:t>Financiamiento, planeación y gestión.</a:t>
            </a:r>
            <a:endParaRPr 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528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Cómo nace el Plan de Órbita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8902" y="1788343"/>
            <a:ext cx="8686800" cy="4412786"/>
          </a:xfrm>
        </p:spPr>
        <p:txBody>
          <a:bodyPr anchor="ctr">
            <a:normAutofit lnSpcReduction="10000"/>
          </a:bodyPr>
          <a:lstStyle/>
          <a:p>
            <a:pPr marL="0" indent="-347663" algn="just">
              <a:buNone/>
            </a:pPr>
            <a:r>
              <a:rPr lang="es-MX" dirty="0" smtClean="0"/>
              <a:t>La Agencia Espacial Mexicana en colaboración con ProMéxico, promovió el desarrollo de un Mapa de Ruta para la Industria Espacial en México, mismo que ha sido denominado </a:t>
            </a:r>
            <a:r>
              <a:rPr lang="es-MX" b="1" dirty="0" smtClean="0"/>
              <a:t>Plan de Órbita. </a:t>
            </a:r>
            <a:r>
              <a:rPr lang="es-MX" dirty="0" smtClean="0"/>
              <a:t>Dicho proyecto se construyó a partir de una metodología que permitió integrar las ideas, opiniones y propuestas de un grupo multidisciplinario, integrado por la academia, la industria y el gobierno.</a:t>
            </a:r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427348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2587</TotalTime>
  <Words>1622</Words>
  <Application>Microsoft Office PowerPoint</Application>
  <PresentationFormat>On-screen Show (4:3)</PresentationFormat>
  <Paragraphs>259</Paragraphs>
  <Slides>40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Tema de Office</vt:lpstr>
      <vt:lpstr>El Plan  de Órbita 1.0</vt:lpstr>
      <vt:lpstr>El Plan de Órbita 1.0</vt:lpstr>
      <vt:lpstr>Antecedentes</vt:lpstr>
      <vt:lpstr>La AEM</vt:lpstr>
      <vt:lpstr>Misión de la AEM</vt:lpstr>
      <vt:lpstr>Visión de la AEM</vt:lpstr>
      <vt:lpstr>El PNAE</vt:lpstr>
      <vt:lpstr>Pilares del PNAE</vt:lpstr>
      <vt:lpstr>Cómo nace el Plan de Órbita</vt:lpstr>
      <vt:lpstr>Participantes en el proceso </vt:lpstr>
      <vt:lpstr>Qué es el Plan de Órbita</vt:lpstr>
      <vt:lpstr>Análisis FODA</vt:lpstr>
      <vt:lpstr>Análisis FODA: Plan de Órbita 1.0</vt:lpstr>
      <vt:lpstr>Fortalezas</vt:lpstr>
      <vt:lpstr>Oportunidades</vt:lpstr>
      <vt:lpstr>Debilidades</vt:lpstr>
      <vt:lpstr>Amenazas</vt:lpstr>
      <vt:lpstr>Hitos Estratégicos</vt:lpstr>
      <vt:lpstr>Qué Tecnologías son Relevantes</vt:lpstr>
      <vt:lpstr>Hitos Estratégicos Plan de Órbita 1.0  del Sector Espacial.</vt:lpstr>
      <vt:lpstr>Hitos Estratégicos del Plan de Órbita</vt:lpstr>
      <vt:lpstr>Proyectos y Actividades</vt:lpstr>
      <vt:lpstr>Hito 1 Proyectos y Actividades</vt:lpstr>
      <vt:lpstr>Hito 2 Proyectos y Actividades</vt:lpstr>
      <vt:lpstr>Hito 3 Proyectos y Actividades</vt:lpstr>
      <vt:lpstr>Hito 4 Proyectos y Actividades</vt:lpstr>
      <vt:lpstr>Hito 5 Proyectos y Actividades</vt:lpstr>
      <vt:lpstr>Mercado Global (Satelital ) y Nichos de Oportunidad </vt:lpstr>
      <vt:lpstr>El Mercado Global en Cifras 2011</vt:lpstr>
      <vt:lpstr>Segmentación </vt:lpstr>
      <vt:lpstr>Oportunidades 1</vt:lpstr>
      <vt:lpstr>Oportunidades 2</vt:lpstr>
      <vt:lpstr>Oportunidades 3</vt:lpstr>
      <vt:lpstr>Oportunidades 4</vt:lpstr>
      <vt:lpstr>Oportunidades 5</vt:lpstr>
      <vt:lpstr>Conclusiones </vt:lpstr>
      <vt:lpstr>Conclusiones </vt:lpstr>
      <vt:lpstr>Conclusiones </vt:lpstr>
      <vt:lpstr>Reflexión Final  </vt:lpstr>
      <vt:lpstr>Contacto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Bereniz Castañeda</dc:creator>
  <cp:lastModifiedBy>Vivetel</cp:lastModifiedBy>
  <cp:revision>131</cp:revision>
  <dcterms:created xsi:type="dcterms:W3CDTF">2012-09-06T00:11:09Z</dcterms:created>
  <dcterms:modified xsi:type="dcterms:W3CDTF">2012-11-13T13:30:14Z</dcterms:modified>
</cp:coreProperties>
</file>