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84" r:id="rId3"/>
    <p:sldId id="280" r:id="rId4"/>
    <p:sldId id="285" r:id="rId5"/>
    <p:sldId id="281" r:id="rId6"/>
    <p:sldId id="282" r:id="rId7"/>
    <p:sldId id="279" r:id="rId8"/>
    <p:sldId id="274" r:id="rId9"/>
    <p:sldId id="286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0" d="100"/>
          <a:sy n="60" d="100"/>
        </p:scale>
        <p:origin x="-109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A35E7-37CC-4067-868C-DEB10CE22659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B3C9C-A914-476E-872C-0EF4754732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556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3C9C-A914-476E-872C-0EF47547328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3935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UAULU%20SANCHEZ\Music\iTunes\iTunes%20Media\Music\Alexandre%20Desplat\Harry%20Potter%20And%20The%20Deathly%20Hallows,%20Pa\09%20Dobby.m4a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ud.gob.mx/" TargetMode="External"/><Relationship Id="rId7" Type="http://schemas.openxmlformats.org/officeDocument/2006/relationships/hyperlink" Target="http://www.hgm.salud.gob.mx/" TargetMode="External"/><Relationship Id="rId2" Type="http://schemas.openxmlformats.org/officeDocument/2006/relationships/hyperlink" Target="http://www.issste.gob.mx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spitalangelesmexico.com/" TargetMode="External"/><Relationship Id="rId5" Type="http://schemas.openxmlformats.org/officeDocument/2006/relationships/hyperlink" Target="http://www.csg.salud.gob.mx/" TargetMode="External"/><Relationship Id="rId4" Type="http://schemas.openxmlformats.org/officeDocument/2006/relationships/hyperlink" Target="http://www.imss.gob.mx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/>
              <a:t>HOSPITAL</a:t>
            </a:r>
            <a:br>
              <a:rPr lang="es-MX" dirty="0" smtClean="0"/>
            </a:br>
            <a:r>
              <a:rPr lang="es-MX" sz="2000" dirty="0" smtClean="0"/>
              <a:t>C.P. MARÍA GUADALUPE SÁNCHEZ CAZARES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967690" cy="2843218"/>
          </a:xfrm>
        </p:spPr>
        <p:txBody>
          <a:bodyPr>
            <a:noAutofit/>
          </a:bodyPr>
          <a:lstStyle/>
          <a:p>
            <a:pPr algn="l"/>
            <a:r>
              <a:rPr lang="es-MX" sz="2500" dirty="0" smtClean="0"/>
              <a:t>COMPETENCIA PARTICULAR: Procesa información contable y administrativa que se genera en hospitales y tiendas de autoservicio de acuerdo a la normatividad vigente.</a:t>
            </a:r>
            <a:br>
              <a:rPr lang="es-MX" sz="2500" dirty="0" smtClean="0"/>
            </a:br>
            <a:r>
              <a:rPr lang="es-MX" sz="2500" dirty="0" smtClean="0"/>
              <a:t/>
            </a:r>
            <a:br>
              <a:rPr lang="es-MX" sz="2500" dirty="0" smtClean="0"/>
            </a:br>
            <a:r>
              <a:rPr lang="es-MX" sz="2500" dirty="0" smtClean="0"/>
              <a:t/>
            </a:r>
            <a:br>
              <a:rPr lang="es-MX" sz="2500" dirty="0" smtClean="0"/>
            </a:br>
            <a:r>
              <a:rPr lang="es-MX" sz="2500" dirty="0" smtClean="0"/>
              <a:t>RAP 1: Contextualiza la información contable y administrativa que se genera en hospitales y tiendas de autoservicio de acuerdo a la normatividad vigente.</a:t>
            </a:r>
            <a:r>
              <a:rPr lang="es-ES" sz="2500" dirty="0" smtClean="0"/>
              <a:t/>
            </a:r>
            <a:br>
              <a:rPr lang="es-ES" sz="2500" dirty="0" smtClean="0"/>
            </a:br>
            <a:endParaRPr lang="es-MX" sz="2500" dirty="0"/>
          </a:p>
        </p:txBody>
      </p:sp>
      <p:pic>
        <p:nvPicPr>
          <p:cNvPr id="3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 cstate="print"/>
          <a:stretch>
            <a:fillRect/>
          </a:stretch>
        </p:blipFill>
        <p:spPr>
          <a:xfrm>
            <a:off x="7668344" y="573325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122" y="4384129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ctr"/>
            <a:r>
              <a:rPr lang="es-MX" dirty="0" smtClean="0"/>
              <a:t>Definición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2403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dirty="0" smtClean="0"/>
              <a:t>Un </a:t>
            </a:r>
            <a:r>
              <a:rPr lang="es-MX" dirty="0"/>
              <a:t>hospital es el lugar en donde se atiende a los enfermos, para proporcionar el diagnóstico y tratamiento que necesitan. Existen diferentes tipos de hospitales, según el tipo de patologías que atienden, y dentro de estos existen las diferentes ramas de medicina como son; los otorrinos, oftalmólogos, cardiólogos, odontólogos, neumólogos, urólogos, neurólogos, internistas, </a:t>
            </a:r>
            <a:r>
              <a:rPr lang="es-MX" dirty="0" smtClean="0"/>
              <a:t>ginecólogos, </a:t>
            </a:r>
            <a:r>
              <a:rPr lang="es-MX" dirty="0"/>
              <a:t>cirujanos, pediatras, etc</a:t>
            </a:r>
            <a:r>
              <a:rPr lang="es-MX" dirty="0" smtClean="0"/>
              <a:t>. 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71806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38" y="5492874"/>
            <a:ext cx="2895600" cy="132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718065"/>
            <a:ext cx="2024781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75624" y="4996707"/>
            <a:ext cx="2509389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8" cstate="print"/>
          <a:stretch>
            <a:fillRect/>
          </a:stretch>
        </p:blipFill>
        <p:spPr>
          <a:xfrm>
            <a:off x="8028384" y="3326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4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5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41146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MX" dirty="0" smtClean="0"/>
              <a:t>Estructura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La estructura de un hospital esta especialmente diseñada para cumplir las funciones de prevención, diagnóstico y tratamiento de enfermedades.</a:t>
            </a:r>
          </a:p>
          <a:p>
            <a:pPr marL="0" indent="0">
              <a:buNone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Sin embargo muchos hospitales modernos poseen la modalidad y estructura denominada Cuidados Progresivos. </a:t>
            </a:r>
          </a:p>
          <a:p>
            <a:pPr marL="0" indent="0">
              <a:buNone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En este tipo de hospitales, no hay salas divididas por especialidades médicas como en los hospitales clásicos, sino que el cuidado del enfermo se logra en forma progresiva, según su gravedad y complejidad.</a:t>
            </a:r>
          </a:p>
          <a:p>
            <a:pPr marL="0" indent="0">
              <a:buNone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En este tipo de hospital de cuidados intensivos, otra de Cuidados Intermedios, y por último Cuidados Mínimos y Autocuidados.</a:t>
            </a:r>
          </a:p>
          <a:p>
            <a:pPr marL="0" indent="0">
              <a:buNone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El paciente ingresa a una u otra área según su gravedad.</a:t>
            </a:r>
          </a:p>
          <a:p>
            <a:pPr marL="0" indent="0">
              <a:buNone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Un paciente gravemente enfermo y con riesgo de perder la vida, ingresará seguramente a Cuidados Intensivos, y luego al mejorar (salir de su estado crítico), se trasladará a Cuidados Intermedios, luego a Mínimos y así sucesivamente hasta dar el alta médica.</a:t>
            </a: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  <p:pic>
        <p:nvPicPr>
          <p:cNvPr id="5" name="09 Dobby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883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Clasificación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 Hospitales Federales de Referencia</a:t>
            </a:r>
          </a:p>
          <a:p>
            <a:r>
              <a:rPr lang="es-MX" dirty="0"/>
              <a:t> </a:t>
            </a:r>
            <a:r>
              <a:rPr lang="es-MX" dirty="0" smtClean="0"/>
              <a:t>Hospitales </a:t>
            </a:r>
            <a:r>
              <a:rPr lang="es-MX" dirty="0"/>
              <a:t>Regionales de Alta Especialidad</a:t>
            </a:r>
          </a:p>
          <a:p>
            <a:r>
              <a:rPr lang="es-MX" dirty="0"/>
              <a:t> </a:t>
            </a:r>
            <a:r>
              <a:rPr lang="es-MX" dirty="0" smtClean="0"/>
              <a:t>Hospitales Psiquiátricos</a:t>
            </a:r>
          </a:p>
          <a:p>
            <a:r>
              <a:rPr lang="es-MX" dirty="0" smtClean="0"/>
              <a:t> Primer Nivel</a:t>
            </a:r>
          </a:p>
          <a:p>
            <a:r>
              <a:rPr lang="es-MX" dirty="0" smtClean="0"/>
              <a:t> Segundo Nivel</a:t>
            </a:r>
          </a:p>
          <a:p>
            <a:r>
              <a:rPr lang="es-MX" dirty="0" smtClean="0"/>
              <a:t> Tercer Nivel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56554"/>
            <a:ext cx="1728192" cy="137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9052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005" y="34290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56554"/>
            <a:ext cx="216024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10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292" y="486053"/>
            <a:ext cx="8075240" cy="48405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dirty="0">
                <a:latin typeface="Arial" pitchFamily="34" charset="0"/>
                <a:cs typeface="Arial" pitchFamily="34" charset="0"/>
              </a:rPr>
              <a:t>Funciones: En el pasado el Hospital cumplía con la función de albergue y apoyo espiritual, siendo también un lugar destinado a la recuperación de enfermos, pero limitada en ese entonces por el escaso conocimiento científico y con altos índices de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morbi</a:t>
            </a:r>
            <a:r>
              <a:rPr lang="es-MX" dirty="0">
                <a:latin typeface="Arial" pitchFamily="34" charset="0"/>
                <a:cs typeface="Arial" pitchFamily="34" charset="0"/>
              </a:rPr>
              <a:t>-mortalidad. Actualmente las funciones se dividen en tres categorías esenciales: </a:t>
            </a:r>
          </a:p>
          <a:p>
            <a:pPr algn="just"/>
            <a:endParaRPr lang="es-MX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>
                <a:latin typeface="Arial" pitchFamily="34" charset="0"/>
                <a:cs typeface="Arial" pitchFamily="34" charset="0"/>
              </a:rPr>
              <a:t>Atención Médica (promoción de la salud, prevención de enfermedades, recuperación de la salud y rehabilitación del paciente). </a:t>
            </a:r>
          </a:p>
          <a:p>
            <a:pPr algn="just"/>
            <a:endParaRPr lang="es-MX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>
                <a:latin typeface="Arial" pitchFamily="34" charset="0"/>
                <a:cs typeface="Arial" pitchFamily="34" charset="0"/>
              </a:rPr>
              <a:t>Educación de su propio personal, de la comunidad en general y de la universitaria. </a:t>
            </a:r>
          </a:p>
          <a:p>
            <a:pPr algn="just"/>
            <a:endParaRPr lang="es-MX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>
                <a:latin typeface="Arial" pitchFamily="34" charset="0"/>
                <a:cs typeface="Arial" pitchFamily="34" charset="0"/>
              </a:rPr>
              <a:t>Investigación médica y administrativa</a:t>
            </a:r>
          </a:p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29200"/>
            <a:ext cx="2116701" cy="142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9987" y="5232754"/>
            <a:ext cx="2609850" cy="124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2535" y="4352649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7177" y="4352649"/>
            <a:ext cx="1872208" cy="230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33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3537" y="4462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 smtClean="0"/>
              <a:t>Tramites y permisos gubernamentales y fiscales</a:t>
            </a:r>
          </a:p>
          <a:p>
            <a:pPr marL="0" indent="0">
              <a:buNone/>
            </a:pPr>
            <a:endParaRPr lang="es-MX" sz="2400" dirty="0" smtClean="0"/>
          </a:p>
          <a:p>
            <a:r>
              <a:rPr lang="es-MX" sz="2400" dirty="0" smtClean="0"/>
              <a:t>Secretaria de Hacienda y Crédito Publico (SHCP).</a:t>
            </a:r>
          </a:p>
          <a:p>
            <a:pPr lvl="1"/>
            <a:r>
              <a:rPr lang="es-MX" sz="2200" dirty="0" smtClean="0"/>
              <a:t>Registro federal de causantes.</a:t>
            </a:r>
          </a:p>
          <a:p>
            <a:r>
              <a:rPr lang="es-MX" sz="2400" dirty="0" smtClean="0"/>
              <a:t>Secretaria de Salud.</a:t>
            </a:r>
          </a:p>
          <a:p>
            <a:pPr lvl="1"/>
            <a:r>
              <a:rPr lang="es-MX" sz="2200" dirty="0" smtClean="0"/>
              <a:t>Licencia sanitaria.</a:t>
            </a:r>
          </a:p>
          <a:p>
            <a:r>
              <a:rPr lang="es-MX" sz="2400" dirty="0" smtClean="0"/>
              <a:t>Delegación o Municipio correspondiente.</a:t>
            </a:r>
          </a:p>
          <a:p>
            <a:pPr lvl="1"/>
            <a:r>
              <a:rPr lang="es-MX" sz="2200" dirty="0" smtClean="0"/>
              <a:t>Registro publico de propiedad y licencia de funcionamiento.</a:t>
            </a:r>
          </a:p>
          <a:p>
            <a:r>
              <a:rPr lang="es-MX" sz="2400" dirty="0" smtClean="0"/>
              <a:t>Cámara de Comercio.</a:t>
            </a:r>
          </a:p>
          <a:p>
            <a:pPr lvl="1"/>
            <a:r>
              <a:rPr lang="es-MX" sz="2200" dirty="0" smtClean="0"/>
              <a:t>Cedula (credencial de registro, socio).</a:t>
            </a:r>
          </a:p>
          <a:p>
            <a:r>
              <a:rPr lang="es-MX" sz="2400" dirty="0" smtClean="0"/>
              <a:t>Secretaria de desarrollo urbano y ecología.</a:t>
            </a:r>
          </a:p>
          <a:p>
            <a:pPr lvl="1"/>
            <a:r>
              <a:rPr lang="es-MX" sz="2200" dirty="0" smtClean="0"/>
              <a:t>Licencia de uso de suelo (solo en casos en que el uso de suelo sea restringido, de lo contrario lo puede proporcionar la delegación correspondiente).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400" b="1" dirty="0" smtClean="0"/>
              <a:t>Organismo y / o dependencias gubernamentales ante las cuales deben tramitarse las afiliaciones y registros para la apertura de un Hospital (en lo referente al recurso humano)</a:t>
            </a:r>
            <a:endParaRPr lang="es-MX" sz="2400" dirty="0" smtClean="0"/>
          </a:p>
          <a:p>
            <a:r>
              <a:rPr lang="es-MX" sz="2400" dirty="0" smtClean="0"/>
              <a:t>Instituto Mexicano del Seguro Social (IMSS).</a:t>
            </a:r>
          </a:p>
          <a:p>
            <a:r>
              <a:rPr lang="es-MX" sz="2400" dirty="0" smtClean="0"/>
              <a:t>Afiliación ISSSTE</a:t>
            </a:r>
          </a:p>
          <a:p>
            <a:r>
              <a:rPr lang="es-MX" sz="2400" dirty="0" smtClean="0"/>
              <a:t>Numero de inscripción al sistema del IMSS.</a:t>
            </a:r>
          </a:p>
          <a:p>
            <a:r>
              <a:rPr lang="es-MX" sz="2400" dirty="0" smtClean="0"/>
              <a:t>Instituto del Fondo Nacional de Vivienda para los trabajadores (INFONAVIT).</a:t>
            </a:r>
          </a:p>
          <a:p>
            <a:r>
              <a:rPr lang="es-MX" sz="2400" dirty="0" smtClean="0"/>
              <a:t>Numero de inscripción al sistema y crédito y derecho a vivienda del instituto por cada empleado de la agencia de viajes.</a:t>
            </a:r>
          </a:p>
          <a:p>
            <a:r>
              <a:rPr lang="es-MX" sz="2400" dirty="0" smtClean="0"/>
              <a:t>Secretaria de Hacienda y Crédito Publico (SHCP).</a:t>
            </a:r>
          </a:p>
          <a:p>
            <a:r>
              <a:rPr lang="es-MX" sz="2400" dirty="0" smtClean="0"/>
              <a:t>Registro federal de causantes por cada empleado de la agencia de viajes.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72816"/>
            <a:ext cx="102488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4273" y="3068960"/>
            <a:ext cx="159474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0542" y="1772816"/>
            <a:ext cx="96848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REFERENCIAS DE INTERNET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www.issemym.gob.mx</a:t>
            </a:r>
          </a:p>
          <a:p>
            <a:r>
              <a:rPr lang="es-MX" dirty="0">
                <a:hlinkClick r:id="rId2"/>
              </a:rPr>
              <a:t>www.issste.gob.mx</a:t>
            </a:r>
            <a:endParaRPr lang="es-MX" dirty="0"/>
          </a:p>
          <a:p>
            <a:r>
              <a:rPr lang="es-MX" dirty="0">
                <a:hlinkClick r:id="rId3"/>
              </a:rPr>
              <a:t>www.salud.gob.mx</a:t>
            </a:r>
            <a:endParaRPr lang="es-MX" dirty="0"/>
          </a:p>
          <a:p>
            <a:r>
              <a:rPr lang="es-MX" dirty="0" smtClean="0">
                <a:hlinkClick r:id="rId4"/>
              </a:rPr>
              <a:t>www.imss.gob.mx</a:t>
            </a:r>
            <a:endParaRPr lang="es-MX" dirty="0" smtClean="0"/>
          </a:p>
          <a:p>
            <a:r>
              <a:rPr lang="es-MX" dirty="0" smtClean="0">
                <a:hlinkClick r:id="rId5"/>
              </a:rPr>
              <a:t>www.csg.salud.gob.mx</a:t>
            </a:r>
            <a:endParaRPr lang="es-MX" dirty="0" smtClean="0"/>
          </a:p>
          <a:p>
            <a:r>
              <a:rPr lang="es-MX" dirty="0" smtClean="0"/>
              <a:t>es.wikipedia.org/wiki/Hospital</a:t>
            </a:r>
          </a:p>
          <a:p>
            <a:r>
              <a:rPr lang="es-MX" dirty="0">
                <a:hlinkClick r:id="rId6"/>
              </a:rPr>
              <a:t>www.hospitalangelesmexico.com</a:t>
            </a:r>
            <a:r>
              <a:rPr lang="es-MX" dirty="0" smtClean="0">
                <a:hlinkClick r:id="rId6"/>
              </a:rPr>
              <a:t>/</a:t>
            </a:r>
            <a:endParaRPr lang="es-MX" dirty="0" smtClean="0"/>
          </a:p>
          <a:p>
            <a:r>
              <a:rPr lang="es-MX" dirty="0">
                <a:hlinkClick r:id="rId7"/>
              </a:rPr>
              <a:t>www.hgm.salud.gob.mx</a:t>
            </a:r>
            <a:r>
              <a:rPr lang="es-MX" dirty="0" smtClean="0">
                <a:hlinkClick r:id="rId7"/>
              </a:rPr>
              <a:t>/</a:t>
            </a:r>
            <a:endParaRPr lang="es-MX" dirty="0" smtClean="0"/>
          </a:p>
          <a:p>
            <a:r>
              <a:rPr lang="es-MX" dirty="0"/>
              <a:t>www.shcp.gob.mx/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5502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435</TotalTime>
  <Words>581</Words>
  <Application>Microsoft Office PowerPoint</Application>
  <PresentationFormat>Presentación en pantalla (4:3)</PresentationFormat>
  <Paragraphs>62</Paragraphs>
  <Slides>9</Slides>
  <Notes>1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Flujo</vt:lpstr>
      <vt:lpstr>HOSPITAL C.P. MARÍA GUADALUPE SÁNCHEZ CAZARES</vt:lpstr>
      <vt:lpstr>COMPETENCIA PARTICULAR: Procesa información contable y administrativa que se genera en hospitales y tiendas de autoservicio de acuerdo a la normatividad vigente.   RAP 1: Contextualiza la información contable y administrativa que se genera en hospitales y tiendas de autoservicio de acuerdo a la normatividad vigente. </vt:lpstr>
      <vt:lpstr>Definición</vt:lpstr>
      <vt:lpstr>Estructura</vt:lpstr>
      <vt:lpstr>Clasificación</vt:lpstr>
      <vt:lpstr>Diapositiva 6</vt:lpstr>
      <vt:lpstr>Diapositiva 7</vt:lpstr>
      <vt:lpstr>Diapositiva 8</vt:lpstr>
      <vt:lpstr>REFERENCIAS DE INTERNET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AGENCIA DE VIAJES</dc:title>
  <dc:creator>GUAULU SANCHEZ</dc:creator>
  <cp:lastModifiedBy>GUAULU SANCHEZ</cp:lastModifiedBy>
  <cp:revision>38</cp:revision>
  <dcterms:created xsi:type="dcterms:W3CDTF">2011-08-24T01:06:44Z</dcterms:created>
  <dcterms:modified xsi:type="dcterms:W3CDTF">2012-12-13T05:03:26Z</dcterms:modified>
</cp:coreProperties>
</file>