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4"/>
  </p:notesMasterIdLst>
  <p:sldIdLst>
    <p:sldId id="256" r:id="rId3"/>
    <p:sldId id="286" r:id="rId4"/>
    <p:sldId id="287" r:id="rId5"/>
    <p:sldId id="288" r:id="rId6"/>
    <p:sldId id="289" r:id="rId7"/>
    <p:sldId id="290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58" r:id="rId20"/>
    <p:sldId id="266" r:id="rId21"/>
    <p:sldId id="267" r:id="rId22"/>
    <p:sldId id="272" r:id="rId23"/>
    <p:sldId id="271" r:id="rId24"/>
    <p:sldId id="270" r:id="rId25"/>
    <p:sldId id="268" r:id="rId26"/>
    <p:sldId id="261" r:id="rId27"/>
    <p:sldId id="262" r:id="rId28"/>
    <p:sldId id="263" r:id="rId29"/>
    <p:sldId id="264" r:id="rId30"/>
    <p:sldId id="275" r:id="rId31"/>
    <p:sldId id="273" r:id="rId32"/>
    <p:sldId id="259" r:id="rId33"/>
    <p:sldId id="260" r:id="rId34"/>
    <p:sldId id="276" r:id="rId35"/>
    <p:sldId id="277" r:id="rId36"/>
    <p:sldId id="279" r:id="rId37"/>
    <p:sldId id="278" r:id="rId38"/>
    <p:sldId id="281" r:id="rId39"/>
    <p:sldId id="280" r:id="rId40"/>
    <p:sldId id="282" r:id="rId41"/>
    <p:sldId id="283" r:id="rId42"/>
    <p:sldId id="284" r:id="rId4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65469-79C8-4D9F-AC92-04B525EBB3B3}" type="datetimeFigureOut">
              <a:rPr lang="es-MX" smtClean="0"/>
              <a:pPr/>
              <a:t>20/05/2013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8AC82-63E8-4E41-BB50-8A7E8FAC552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071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79E9-6253-4E07-8CD5-37E83DDA8F0C}" type="datetime1">
              <a:rPr lang="es-MX" smtClean="0"/>
              <a:pPr/>
              <a:t>20/05/2013</a:t>
            </a:fld>
            <a:endParaRPr lang="es-MX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01FC03-6AB2-4348-98D9-EB5A46B5F1F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868A-B6B6-4BD1-B145-91D91023731F}" type="datetime1">
              <a:rPr lang="es-MX" smtClean="0"/>
              <a:pPr/>
              <a:t>20/05/2013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AF5A-D648-4C3E-A5B3-30D23CB5E2B3}" type="datetime1">
              <a:rPr lang="es-MX" smtClean="0"/>
              <a:pPr/>
              <a:t>20/05/2013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68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70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81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82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84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85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86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88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89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90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91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92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93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94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95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98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299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1300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301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11302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113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</a:p>
        </p:txBody>
      </p:sp>
      <p:sp>
        <p:nvSpPr>
          <p:cNvPr id="11305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01392A-62CE-47FD-A4E6-989EA8F7061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24A5D-E85E-43C3-8114-8A60A27FCF08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58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8BEA2-93A8-4602-9CEF-5DF3F4A36C6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54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464B-1044-4623-BB99-2B9CBD1BEC1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6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F0F36-E5F9-4D8A-AA48-FBA7FA50593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E4866-1110-40FE-82C8-310E0E9B085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42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8ADC4-B70A-44FB-B7B7-7F491037575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82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81991-1B3F-40FD-A8A3-BAEEBE66351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1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9353-EAFC-416A-AE4F-8A6C7456143C}" type="datetime1">
              <a:rPr lang="es-MX" smtClean="0"/>
              <a:pPr/>
              <a:t>20/05/2013</a:t>
            </a:fld>
            <a:endParaRPr lang="es-MX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01FC03-6AB2-4348-98D9-EB5A46B5F1F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63B59-C3E2-4917-9711-B2E1929D45A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1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A45B2-CDB7-4D21-B647-C5C0DBEAA8C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19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49032-274E-4C9C-B7F4-69145B8648D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0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E887-1FC9-4610-9E46-F7D8DA635B80}" type="datetime1">
              <a:rPr lang="es-MX" smtClean="0"/>
              <a:pPr/>
              <a:t>20/05/2013</a:t>
            </a:fld>
            <a:endParaRPr lang="es-MX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C94F-0A3E-40ED-A7EF-3359B5222697}" type="datetime1">
              <a:rPr lang="es-MX" smtClean="0"/>
              <a:pPr/>
              <a:t>20/05/2013</a:t>
            </a:fld>
            <a:endParaRPr lang="es-MX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85E7-5BE2-4CD1-A58D-CDA7AF22AC3B}" type="datetime1">
              <a:rPr lang="es-MX" smtClean="0"/>
              <a:pPr/>
              <a:t>20/05/2013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01FC03-6AB2-4348-98D9-EB5A46B5F1F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E0BD-35EF-43DD-8094-6FFD4CDD474C}" type="datetime1">
              <a:rPr lang="es-MX" smtClean="0"/>
              <a:pPr/>
              <a:t>20/05/2013</a:t>
            </a:fld>
            <a:endParaRPr lang="es-MX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D2CE-9214-4B79-8976-11EDB3AE70A4}" type="datetime1">
              <a:rPr lang="es-MX" smtClean="0"/>
              <a:pPr/>
              <a:t>20/05/2013</a:t>
            </a:fld>
            <a:endParaRPr lang="es-MX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116-73A2-413D-9B1D-37C1377C54D4}" type="datetime1">
              <a:rPr lang="es-MX" smtClean="0"/>
              <a:pPr/>
              <a:t>20/05/2013</a:t>
            </a:fld>
            <a:endParaRPr lang="es-MX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8479-263D-4ACC-91F6-2CF819C762CE}" type="datetime1">
              <a:rPr lang="es-MX" smtClean="0"/>
              <a:pPr/>
              <a:t>20/05/2013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374804-4C91-4981-B227-2C831CBED30A}" type="datetime1">
              <a:rPr lang="es-MX" smtClean="0"/>
              <a:pPr/>
              <a:t>20/05/2013</a:t>
            </a:fld>
            <a:endParaRPr lang="es-MX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01FC03-6AB2-4348-98D9-EB5A46B5F1F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  <p:sp>
          <p:nvSpPr>
            <p:cNvPr id="102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MX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FAA70F-925E-46EE-BEBD-82465AF3504E}" type="slidenum">
              <a:rPr 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616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wmf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wmf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wmf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4005065"/>
            <a:ext cx="8458200" cy="207072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MX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COMPETITIVIDAD EN LOS NEGOCIOS INTERNACIONALES (4 pasos para exportar y las 5 C</a:t>
            </a:r>
            <a:r>
              <a:rPr lang="es-MX" sz="31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s-MX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 la exportación</a:t>
            </a:r>
            <a:endParaRPr lang="es-MX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1000" y="2996952"/>
            <a:ext cx="8458200" cy="720080"/>
          </a:xfrm>
        </p:spPr>
        <p:txBody>
          <a:bodyPr/>
          <a:lstStyle/>
          <a:p>
            <a:r>
              <a:rPr lang="es-MX" dirty="0" smtClean="0"/>
              <a:t>ALEJANDRO E. LERMA KIRCHNER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023367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201612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157788"/>
            <a:ext cx="1008062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81525"/>
            <a:ext cx="935038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941888"/>
            <a:ext cx="1008062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941888"/>
            <a:ext cx="1152525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65625"/>
            <a:ext cx="1149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8" descr="j019865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65400"/>
            <a:ext cx="1295400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827088" y="598488"/>
            <a:ext cx="810101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3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Después de algún tiempo, cuando un mono iba a subir la escalera, los otros lo agarraban a madrazos.</a:t>
            </a:r>
            <a:endParaRPr lang="es-ES" sz="4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4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j023367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429000"/>
            <a:ext cx="201612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7788"/>
            <a:ext cx="1008063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941888"/>
            <a:ext cx="935038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05263"/>
            <a:ext cx="1008063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84763"/>
            <a:ext cx="1152525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114935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8" descr="j019865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65400"/>
            <a:ext cx="1295400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95288" y="404813"/>
            <a:ext cx="83518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Pasado algún tiempo más, ningún mono subía la escalera, a pesar de la tentación de las bananas.</a:t>
            </a:r>
          </a:p>
        </p:txBody>
      </p:sp>
    </p:spTree>
    <p:extLst>
      <p:ext uri="{BB962C8B-B14F-4D97-AF65-F5344CB8AC3E}">
        <p14:creationId xmlns:p14="http://schemas.microsoft.com/office/powerpoint/2010/main" val="33578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j023367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84588"/>
            <a:ext cx="2016125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41888"/>
            <a:ext cx="1008063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24400"/>
            <a:ext cx="1008063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157788"/>
            <a:ext cx="1152525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92600"/>
            <a:ext cx="114935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 descr="j019865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54313"/>
            <a:ext cx="1295400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50825" y="260350"/>
            <a:ext cx="87137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Entonces, los científicos sustituyeron uno de los monos. La primera cosa que hizo fue subir la escalera, siendo rápidamente bajado por los otros, quienes le acomodaron tremenda chinga.</a:t>
            </a:r>
          </a:p>
        </p:txBody>
      </p:sp>
      <p:pic>
        <p:nvPicPr>
          <p:cNvPr id="25611" name="Picture 11" descr="j007892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157788"/>
            <a:ext cx="949325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4679950" y="3068638"/>
            <a:ext cx="446405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</a:rPr>
              <a:t>Después de algunas madrizas, el nuevo integrante del grupo ya no subió más la escalera. (De pendejo... aunque nunca supo por qué lo madrearon).</a:t>
            </a:r>
          </a:p>
        </p:txBody>
      </p:sp>
    </p:spTree>
    <p:extLst>
      <p:ext uri="{BB962C8B-B14F-4D97-AF65-F5344CB8AC3E}">
        <p14:creationId xmlns:p14="http://schemas.microsoft.com/office/powerpoint/2010/main" val="25314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j023367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84588"/>
            <a:ext cx="2016125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j019865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54313"/>
            <a:ext cx="1295400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j007892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589588"/>
            <a:ext cx="949325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50825" y="260350"/>
            <a:ext cx="86423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</a:rPr>
              <a:t>Un segundo mono fue sustituido, y ocurrió lo mismo.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</a:rPr>
              <a:t>El primer sustituto participó con entusiasmo de la madriza al novato.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</a:rPr>
              <a:t>Un tercero fue cambiado, y se repitió el hecho, lo volvieron a madrear.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</a:rPr>
              <a:t>El cuarto y, finalmente,el último de los veteranos fue sustituido.</a:t>
            </a:r>
          </a:p>
        </p:txBody>
      </p:sp>
      <p:pic>
        <p:nvPicPr>
          <p:cNvPr id="26636" name="Picture 12" descr="j007892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61025"/>
            <a:ext cx="94932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 descr="j007892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734050"/>
            <a:ext cx="94932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j007892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734050"/>
            <a:ext cx="94932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9" name="Picture 15" descr="j007892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734050"/>
            <a:ext cx="94932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j019224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1400175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j019224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97425"/>
            <a:ext cx="15843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j019224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37063"/>
            <a:ext cx="1152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j019224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941888"/>
            <a:ext cx="161607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j019224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724400"/>
            <a:ext cx="1512887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j023367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29000"/>
            <a:ext cx="201612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j019865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5400"/>
            <a:ext cx="1295400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14313" y="333375"/>
            <a:ext cx="87137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</a:rPr>
              <a:t>Los científicos quedaron, entonces, con un grupo de cinco monos que, aún cuando nunca recibieron un baño de agua fría, continuaban golpeando a aquel que intentase llegar a las bananas.</a:t>
            </a:r>
          </a:p>
        </p:txBody>
      </p:sp>
    </p:spTree>
    <p:extLst>
      <p:ext uri="{BB962C8B-B14F-4D97-AF65-F5344CB8AC3E}">
        <p14:creationId xmlns:p14="http://schemas.microsoft.com/office/powerpoint/2010/main" val="6288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j019224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1400175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j019224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97425"/>
            <a:ext cx="15843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j019224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37063"/>
            <a:ext cx="1152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j019224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941888"/>
            <a:ext cx="161607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j019224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724400"/>
            <a:ext cx="1512887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j023367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29000"/>
            <a:ext cx="201612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j019865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5400"/>
            <a:ext cx="1295400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14313" y="333375"/>
            <a:ext cx="8713787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</a:rPr>
              <a:t>Si fuese posible preguntar a algunos de ellos por qué le pegaban a quien intentaban subir la escalera, con certeza la respuesta sería: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smtClean="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</a:rPr>
              <a:t>No sé, las cosas ¡siempre se han hecho así, aquí!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sz="2800" smtClean="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3200" smtClean="0">
                <a:solidFill>
                  <a:srgbClr val="FFFFFF"/>
                </a:solidFill>
              </a:rPr>
              <a:t>¿Te suena conocido?</a:t>
            </a:r>
          </a:p>
        </p:txBody>
      </p:sp>
    </p:spTree>
    <p:extLst>
      <p:ext uri="{BB962C8B-B14F-4D97-AF65-F5344CB8AC3E}">
        <p14:creationId xmlns:p14="http://schemas.microsoft.com/office/powerpoint/2010/main" val="38519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16338"/>
            <a:ext cx="17605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0825" y="476250"/>
            <a:ext cx="86423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</a:rPr>
              <a:t>No pierdas la oportunidad de pasar esta historia a tus amigos, para que, de una o de otra manera, se pregunten por qué están golpeando... y, por qué estamos haciendo las cosas de una manera, si tal vez las podemos hacer de otra.</a:t>
            </a:r>
          </a:p>
        </p:txBody>
      </p:sp>
      <p:pic>
        <p:nvPicPr>
          <p:cNvPr id="18439" name="Picture 7" descr="j019224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149725"/>
            <a:ext cx="2411412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j007892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8082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an02320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52738"/>
            <a:ext cx="1728788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5288" y="1295400"/>
            <a:ext cx="8424862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smtClean="0">
                <a:solidFill>
                  <a:srgbClr val="FFFFFF"/>
                </a:solidFill>
              </a:rPr>
              <a:t>“Solo hay dos cosas infinitas en el mundo: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320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smtClean="0">
                <a:solidFill>
                  <a:srgbClr val="FFFFFF"/>
                </a:solidFill>
              </a:rPr>
              <a:t>el universo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320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200" smtClean="0">
                <a:solidFill>
                  <a:srgbClr val="FFFFFF"/>
                </a:solidFill>
              </a:rPr>
              <a:t>y la estupidez humana......“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FFFFFF"/>
                </a:solidFill>
              </a:rPr>
              <a:t/>
            </a:r>
            <a:br>
              <a:rPr lang="es-ES" smtClean="0">
                <a:solidFill>
                  <a:srgbClr val="FFFFFF"/>
                </a:solidFill>
              </a:rPr>
            </a:br>
            <a:r>
              <a:rPr lang="es-ES" sz="2400" smtClean="0">
                <a:solidFill>
                  <a:srgbClr val="FFFFFF"/>
                </a:solidFill>
              </a:rPr>
              <a:t>Albert Einstein</a:t>
            </a:r>
            <a:r>
              <a:rPr lang="es-ES" smtClean="0">
                <a:solidFill>
                  <a:srgbClr val="FFFFFF"/>
                </a:solidFill>
              </a:rPr>
              <a:t/>
            </a:r>
            <a:br>
              <a:rPr lang="es-ES" smtClean="0">
                <a:solidFill>
                  <a:srgbClr val="FFFFFF"/>
                </a:solidFill>
              </a:rPr>
            </a:br>
            <a:endParaRPr lang="es-E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15370" cy="393935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TEMÁTICA:</a:t>
            </a:r>
            <a:b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s-MX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MX" sz="31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¿Qué es la competitividad?.</a:t>
            </a:r>
            <a:br>
              <a:rPr lang="es-MX" sz="31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MX" sz="31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¿Qué son los negocios internacionales?. </a:t>
            </a:r>
            <a:r>
              <a:rPr lang="es-MX" sz="31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s-MX" sz="31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MX" sz="31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¿Qué es la COMPETITIVIDAD EN LOS NEGOCIOS INTERNACIONALES?</a:t>
            </a:r>
            <a:br>
              <a:rPr lang="es-MX" sz="31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MX" sz="31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¿Cómo ser más competitivo en los negocios internacionales?</a:t>
            </a:r>
            <a:endParaRPr lang="es-ES" sz="31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28662" y="4500570"/>
            <a:ext cx="7072362" cy="1138230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ALEJANDRO E. LERMA KIRCHNER</a:t>
            </a:r>
            <a:endParaRPr lang="es-E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19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la competitividad?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BREVE CURRICULUM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967432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es-ES_tradnl" sz="3300" b="1" dirty="0" smtClean="0"/>
              <a:t>PROFESOR UNIVERSITARIO A NIVEL POSTGRADO Y LICENCIATURA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r>
              <a:rPr lang="es-ES_tradnl" sz="3300" dirty="0"/>
              <a:t>Licenciado en Relaciones </a:t>
            </a:r>
            <a:r>
              <a:rPr lang="es-ES_tradnl" sz="3300" dirty="0" smtClean="0"/>
              <a:t>Industriales;</a:t>
            </a:r>
          </a:p>
          <a:p>
            <a:endParaRPr lang="es-ES_tradnl" sz="3300" dirty="0"/>
          </a:p>
          <a:p>
            <a:r>
              <a:rPr lang="es-ES_tradnl" sz="3300" dirty="0" smtClean="0"/>
              <a:t>Maestro </a:t>
            </a:r>
            <a:r>
              <a:rPr lang="es-ES_tradnl" sz="3300" dirty="0"/>
              <a:t>en </a:t>
            </a:r>
            <a:r>
              <a:rPr lang="es-ES_tradnl" sz="3300" dirty="0" smtClean="0"/>
              <a:t>Administración; </a:t>
            </a:r>
          </a:p>
          <a:p>
            <a:endParaRPr lang="es-ES_tradnl" sz="3300" dirty="0"/>
          </a:p>
          <a:p>
            <a:r>
              <a:rPr lang="es-ES_tradnl" sz="3300" dirty="0"/>
              <a:t>Estudios de Especialidad en Administración de Instituciones de Educación Superior, Sistemas de Información, Comercio Internacional; </a:t>
            </a:r>
            <a:endParaRPr lang="es-ES_tradnl" sz="3300" dirty="0" smtClean="0"/>
          </a:p>
          <a:p>
            <a:endParaRPr lang="es-ES_tradnl" sz="3300" dirty="0"/>
          </a:p>
          <a:p>
            <a:r>
              <a:rPr lang="es-ES_tradnl" sz="3300" dirty="0"/>
              <a:t>Diplomado en Relaciones </a:t>
            </a:r>
            <a:r>
              <a:rPr lang="es-ES_tradnl" sz="3300" dirty="0" smtClean="0"/>
              <a:t>México-Estados/Unidos-Canadá;</a:t>
            </a:r>
          </a:p>
          <a:p>
            <a:endParaRPr lang="es-ES_tradnl" sz="3300" dirty="0"/>
          </a:p>
          <a:p>
            <a:r>
              <a:rPr lang="es-ES_tradnl" sz="3300" dirty="0"/>
              <a:t>Estudios en Demografía; </a:t>
            </a:r>
            <a:endParaRPr lang="es-ES_tradnl" sz="3300" dirty="0" smtClean="0"/>
          </a:p>
          <a:p>
            <a:pPr marL="118872" indent="0">
              <a:buNone/>
            </a:pPr>
            <a:endParaRPr lang="es-ES_tradnl" sz="3300" dirty="0"/>
          </a:p>
          <a:p>
            <a:r>
              <a:rPr lang="es-ES_tradnl" sz="3300" dirty="0"/>
              <a:t>Experiencia en sistemas computacionales, recursos </a:t>
            </a:r>
            <a:r>
              <a:rPr lang="es-ES_tradnl" sz="3300" dirty="0" smtClean="0"/>
              <a:t>humanos.</a:t>
            </a:r>
            <a:endParaRPr lang="es-MX" sz="3300" dirty="0"/>
          </a:p>
          <a:p>
            <a:endParaRPr lang="es-ES_tradnl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es-ES_tradnl" sz="3300" b="1" dirty="0" smtClean="0"/>
              <a:t>AUTOR DE DIVERSAS OBRAS EN EL CAMPO DE:</a:t>
            </a:r>
          </a:p>
          <a:p>
            <a:pPr lvl="1"/>
            <a:r>
              <a:rPr lang="es-ES_tradnl" sz="3300" dirty="0" smtClean="0"/>
              <a:t>Administración</a:t>
            </a:r>
            <a:r>
              <a:rPr lang="es-ES_tradnl" sz="3300" dirty="0"/>
              <a:t>, Mercadotecnia, Comercio Internacional, Informática y Política, </a:t>
            </a:r>
            <a:endParaRPr lang="es-ES_tradnl" sz="3300" dirty="0" smtClean="0"/>
          </a:p>
          <a:p>
            <a:pPr marL="457200" lvl="1" indent="0">
              <a:buNone/>
            </a:pPr>
            <a:endParaRPr lang="es-ES_tradnl" sz="3300" dirty="0" smtClean="0"/>
          </a:p>
          <a:p>
            <a:pPr lvl="1"/>
            <a:endParaRPr lang="es-ES_tradnl" dirty="0" smtClean="0"/>
          </a:p>
          <a:p>
            <a:pPr marL="118872" indent="0">
              <a:buNone/>
            </a:pPr>
            <a:r>
              <a:rPr lang="es-ES_tradnl" sz="3300" b="1" dirty="0" smtClean="0"/>
              <a:t>CONSULTOR EN</a:t>
            </a:r>
            <a:r>
              <a:rPr lang="es-ES_tradnl" sz="3300" dirty="0" smtClean="0"/>
              <a:t>:</a:t>
            </a:r>
          </a:p>
          <a:p>
            <a:pPr lvl="1"/>
            <a:r>
              <a:rPr lang="es-ES_tradnl" sz="3300" dirty="0" smtClean="0"/>
              <a:t>Administración</a:t>
            </a:r>
            <a:r>
              <a:rPr lang="es-ES_tradnl" sz="3300" dirty="0"/>
              <a:t>, </a:t>
            </a:r>
            <a:endParaRPr lang="es-ES_tradnl" sz="3300" dirty="0" smtClean="0"/>
          </a:p>
          <a:p>
            <a:pPr lvl="1"/>
            <a:r>
              <a:rPr lang="es-ES_tradnl" sz="3300" dirty="0" smtClean="0"/>
              <a:t>Comercio </a:t>
            </a:r>
            <a:r>
              <a:rPr lang="es-ES_tradnl" sz="3300" dirty="0"/>
              <a:t>Internacional e Informática, y </a:t>
            </a:r>
            <a:endParaRPr lang="es-ES_tradnl" sz="3300" dirty="0" smtClean="0"/>
          </a:p>
          <a:p>
            <a:pPr lvl="1"/>
            <a:r>
              <a:rPr lang="es-ES_tradnl" sz="3300" dirty="0" smtClean="0"/>
              <a:t>Diversas </a:t>
            </a:r>
            <a:r>
              <a:rPr lang="es-ES_tradnl" sz="3300" dirty="0"/>
              <a:t>materias relacionadas con Mercadotecnia y  Comercio Exterior.</a:t>
            </a:r>
            <a:endParaRPr lang="es-MX" sz="3300" dirty="0"/>
          </a:p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C2A8-BDCB-4463-8119-90ADA419E506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1026" name="Picture 2" descr="alejandro Lerma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1975" y="0"/>
            <a:ext cx="9620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05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COMPETITIVIDAD ES: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b="1" dirty="0" smtClean="0"/>
              <a:t>LA CAPACIDAD DE VENCER A LOS ADVERSARIOS, DADA LA POSESIÓN DE DETERMINADAS CUALIDADES  COYUNTURALES O ESTRUCTURALES, QUE FACILITEN SUPERARLOS OBTENIENDO LO QUE SE DESEA Y DISPUTA.</a:t>
            </a:r>
          </a:p>
          <a:p>
            <a:endParaRPr lang="es-MX" dirty="0"/>
          </a:p>
          <a:p>
            <a:pPr>
              <a:buNone/>
            </a:pPr>
            <a:r>
              <a:rPr lang="es-MX" dirty="0" smtClean="0"/>
              <a:t>SOBREVIVIR Y CRECER </a:t>
            </a:r>
            <a:endParaRPr lang="es-MX" dirty="0"/>
          </a:p>
        </p:txBody>
      </p:sp>
      <p:pic>
        <p:nvPicPr>
          <p:cNvPr id="3077" name="Picture 5" descr="C:\Users\ALK\AppData\Local\Microsoft\Windows\Temporary Internet Files\Content.IE5\M4QPMW6U\MP90042309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0" y="1196752"/>
            <a:ext cx="3151138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1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20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¿PARA QUÉ ANALIZAR LA COMPETITIVIDAD?</a:t>
            </a:r>
            <a:endParaRPr lang="es-MX" sz="32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9632" y="1412776"/>
            <a:ext cx="4023077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21</a:t>
            </a:fld>
            <a:endParaRPr lang="es-MX" dirty="0"/>
          </a:p>
        </p:txBody>
      </p:sp>
      <p:pic>
        <p:nvPicPr>
          <p:cNvPr id="6149" name="Picture 5" descr="C:\Users\ALK\AppData\Local\Microsoft\Windows\Temporary Internet Files\Content.IE5\VLTX6IJU\MP900442939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4141" y="1700808"/>
            <a:ext cx="254728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22</a:t>
            </a:fld>
            <a:endParaRPr lang="es-MX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 COMPETITIVIDAD EN LAS EMPRESAS</a:t>
            </a:r>
            <a:br>
              <a:rPr lang="es-MX" dirty="0" smtClean="0"/>
            </a:br>
            <a:r>
              <a:rPr lang="es-MX" dirty="0" smtClean="0"/>
              <a:t>con relación al país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76672"/>
            <a:ext cx="8229600" cy="552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23</a:t>
            </a:fld>
            <a:endParaRPr lang="es-MX" dirty="0"/>
          </a:p>
        </p:txBody>
      </p:sp>
      <p:pic>
        <p:nvPicPr>
          <p:cNvPr id="5123" name="Picture 3" descr="C:\Users\ALK\AppData\Local\Microsoft\Windows\Temporary Internet Files\Content.IE5\VLTX6IJU\MP9004280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398" y="0"/>
            <a:ext cx="1205602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32656"/>
            <a:ext cx="7920880" cy="589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24</a:t>
            </a:fld>
            <a:endParaRPr lang="es-MX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2051720" cy="136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25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son los negocios internacionales?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NEGOCIO ES: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LA NEGACIÓN DEL OCIO, ES DECIR; HACER ALGO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CON EL PROPÓSITO DE OBTENER UN BENEFICIO.</a:t>
            </a:r>
            <a:endParaRPr lang="es-MX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26</a:t>
            </a:fld>
            <a:endParaRPr lang="es-MX" dirty="0"/>
          </a:p>
        </p:txBody>
      </p:sp>
      <p:pic>
        <p:nvPicPr>
          <p:cNvPr id="1027" name="Picture 3" descr="C:\Users\ALK\AppData\Local\Microsoft\Windows\Temporary Internet Files\Content.IE5\M4QPMW6U\MP9004427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21088"/>
            <a:ext cx="2587752" cy="172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ALK\AppData\Local\Microsoft\Windows\Temporary Internet Files\Content.IE5\PVLD1TEQ\MC9000551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2924269" cy="219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NEGOCIO INTERNACIONAL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ES AQUELLA ACTIVIDAD QUE SE HACE EN MÁS DE UN PAÍS, CON EL FIN DE OBTENER UNA GANANCIA.  </a:t>
            </a:r>
            <a:endParaRPr lang="es-MX" dirty="0"/>
          </a:p>
        </p:txBody>
      </p:sp>
      <p:pic>
        <p:nvPicPr>
          <p:cNvPr id="2051" name="Picture 3" descr="C:\Users\ALK\AppData\Local\Microsoft\Windows\Temporary Internet Files\Content.IE5\OBH4WZE8\MP90043113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87466" y="1600200"/>
            <a:ext cx="3464868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27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500" y="500063"/>
            <a:ext cx="8072466" cy="585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8A70A-69EC-4A8A-B9BB-DBEE65F99A02}" type="slidenum">
              <a:rPr lang="es-ES"/>
              <a:pPr>
                <a:defRPr/>
              </a:pPr>
              <a:t>28</a:t>
            </a:fld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32656"/>
            <a:ext cx="82296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21" name="2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29</a:t>
            </a:fld>
            <a:endParaRPr lang="es-MX" dirty="0"/>
          </a:p>
        </p:txBody>
      </p:sp>
      <p:pic>
        <p:nvPicPr>
          <p:cNvPr id="7184" name="Picture 16" descr="C:\Users\ALK\AppData\Local\Microsoft\Windows\Temporary Internet Files\Content.IE5\VLTX6IJU\MP9004226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5004048" cy="333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85" name="Picture 17" descr="C:\Users\ALK\AppData\Local\Microsoft\Windows\Temporary Internet Files\Content.IE5\M4QPMW6U\MP90042225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96952"/>
            <a:ext cx="33123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PRODUCCIÓN EDITORIAL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C2A8-BDCB-4463-8119-90ADA419E506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5" name="4 Imagen" descr="MARKETING POLITIC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22209"/>
            <a:ext cx="1694944" cy="26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OMERCIO Y MARKETING INTERNACIONAL / 4 ED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22209"/>
            <a:ext cx="1694944" cy="26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DESARROLLO DE NUEVOS PRODUCTOS. UNA VISION INTEGRAL / 4 ED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1694944" cy="248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gFicha" descr="LIBROS - GUIA PARA EL DESARROLLO DE PRODUCTOS: UN ENFOQUE PRACTICO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556792"/>
            <a:ext cx="18002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Liderazgo emprendedor. Cómo ser un emprendedor de éxito y no morir en el intent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24837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bro comercio internacion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483768" y="4221088"/>
            <a:ext cx="1728192" cy="2232248"/>
          </a:xfrm>
          <a:prstGeom prst="rect">
            <a:avLst/>
          </a:prstGeom>
          <a:noFill/>
        </p:spPr>
      </p:pic>
      <p:pic>
        <p:nvPicPr>
          <p:cNvPr id="11" name="Picture 5" descr="libro inteligencia comerci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221088"/>
            <a:ext cx="1728192" cy="22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Imagen 3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149080"/>
            <a:ext cx="1728192" cy="23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492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30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COMPETITIVIDAD EN EL COMERCIO INTERNACIONAL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" y="214290"/>
            <a:ext cx="7743825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31</a:t>
            </a:fld>
            <a:endParaRPr lang="es-MX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04825"/>
            <a:ext cx="8072494" cy="584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32</a:t>
            </a:fld>
            <a:endParaRPr lang="es-MX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33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COMPETITIVIDAD EN EL TURISMO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FACTORES DE COMPETITIVIDAD EN EL TURISMO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NATURALEZA.</a:t>
            </a:r>
          </a:p>
          <a:p>
            <a:r>
              <a:rPr lang="es-MX" dirty="0" smtClean="0"/>
              <a:t>INFRAESTRUCTURA (FÍSICA Y HUMANA).</a:t>
            </a:r>
          </a:p>
          <a:p>
            <a:r>
              <a:rPr lang="es-MX" dirty="0" smtClean="0"/>
              <a:t>SERVICIO.</a:t>
            </a:r>
          </a:p>
          <a:p>
            <a:r>
              <a:rPr lang="es-MX" dirty="0" smtClean="0"/>
              <a:t>PRECIO.</a:t>
            </a:r>
          </a:p>
          <a:p>
            <a:r>
              <a:rPr lang="es-MX" dirty="0" smtClean="0"/>
              <a:t>PROMOCIÓN.</a:t>
            </a:r>
          </a:p>
          <a:p>
            <a:r>
              <a:rPr lang="es-MX" dirty="0" smtClean="0"/>
              <a:t>ACCESIBILIDAD.</a:t>
            </a:r>
          </a:p>
          <a:p>
            <a:r>
              <a:rPr lang="es-MX" dirty="0" smtClean="0"/>
              <a:t>ORIGINALIDAD.</a:t>
            </a:r>
          </a:p>
          <a:p>
            <a:r>
              <a:rPr lang="es-MX" dirty="0" smtClean="0"/>
              <a:t>SEGURIDAD.</a:t>
            </a:r>
            <a:endParaRPr lang="es-MX" dirty="0"/>
          </a:p>
        </p:txBody>
      </p:sp>
      <p:pic>
        <p:nvPicPr>
          <p:cNvPr id="8200" name="Picture 8" descr="C:\Users\ALK\AppData\Local\Microsoft\Windows\Temporary Internet Files\Content.IE5\PVLD1TEQ\MP90044444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8800"/>
            <a:ext cx="2849211" cy="4268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1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34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35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COMPETITIVIDAD EN LA MAQUILA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FACTORES DE COMPETITIVIDAD EN LA MAQUILA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PERSONAL (DISPONIBILIDAD Y CAPACIDAD).</a:t>
            </a:r>
          </a:p>
          <a:p>
            <a:r>
              <a:rPr lang="es-MX" dirty="0" smtClean="0"/>
              <a:t>INFRAESTRUCTURA.</a:t>
            </a:r>
          </a:p>
          <a:p>
            <a:r>
              <a:rPr lang="es-MX" dirty="0" smtClean="0"/>
              <a:t>COSTOS.</a:t>
            </a:r>
          </a:p>
          <a:p>
            <a:r>
              <a:rPr lang="es-MX" dirty="0" smtClean="0"/>
              <a:t>NORMATIVIDAD.</a:t>
            </a:r>
          </a:p>
          <a:p>
            <a:r>
              <a:rPr lang="es-MX" dirty="0" smtClean="0"/>
              <a:t>SEGURIDAD.</a:t>
            </a:r>
          </a:p>
          <a:p>
            <a:r>
              <a:rPr lang="es-MX" dirty="0" smtClean="0"/>
              <a:t>INSUMOS.</a:t>
            </a:r>
            <a:endParaRPr lang="es-MX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36</a:t>
            </a:fld>
            <a:endParaRPr lang="es-MX" dirty="0"/>
          </a:p>
        </p:txBody>
      </p:sp>
      <p:pic>
        <p:nvPicPr>
          <p:cNvPr id="9221" name="Picture 5" descr="C:\Users\ALK\AppData\Local\Microsoft\Windows\Temporary Internet Files\Content.IE5\PVLD1TEQ\MC90043387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48880"/>
            <a:ext cx="2952328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37</a:t>
            </a:fld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COMPETITIVIDAD EN el franquiciamiento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FACTORES DE COMPETITIVIDAD EN EL FRANQUICIAMIENTO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POSICIONAMIENTO.</a:t>
            </a:r>
          </a:p>
          <a:p>
            <a:r>
              <a:rPr lang="es-MX" dirty="0" smtClean="0"/>
              <a:t>RECURSOS.</a:t>
            </a:r>
          </a:p>
          <a:p>
            <a:r>
              <a:rPr lang="es-MX" dirty="0" smtClean="0"/>
              <a:t>APOYO DEL FRANQUICIANTE.</a:t>
            </a:r>
          </a:p>
          <a:p>
            <a:r>
              <a:rPr lang="es-MX" dirty="0" smtClean="0"/>
              <a:t>CONDICIONES ECONÓMICAS Y NO ECONÓMICAS.</a:t>
            </a:r>
          </a:p>
          <a:p>
            <a:r>
              <a:rPr lang="es-MX" dirty="0" smtClean="0"/>
              <a:t>DEMANDA.</a:t>
            </a:r>
            <a:endParaRPr lang="es-MX" dirty="0"/>
          </a:p>
        </p:txBody>
      </p:sp>
      <p:pic>
        <p:nvPicPr>
          <p:cNvPr id="10243" name="Picture 3" descr="C:\Users\ALK\AppData\Local\Microsoft\Windows\Temporary Internet Files\Content.IE5\M4QPMW6U\MP90040962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8200" y="1790700"/>
            <a:ext cx="4343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38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39</a:t>
            </a:fld>
            <a:endParaRPr lang="es-MX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Competitividad en las inversiones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7" descr="libro comercio y mercadotecnia internac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0" y="1556792"/>
            <a:ext cx="160824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Imagen 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3" y="1556792"/>
            <a:ext cx="174114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Imagen 3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5" y="1556792"/>
            <a:ext cx="1656184" cy="217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 descr="planes de direcció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1" y="4221088"/>
            <a:ext cx="166331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planes estrategicos de mercadotecn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3" y="4221088"/>
            <a:ext cx="161643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Libro Tecnologí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5" y="1556792"/>
            <a:ext cx="17208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Mercadotecnia política y organización de campañ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5" y="4149080"/>
            <a:ext cx="1584176" cy="239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ALK\Documents\2012_10_26\LIBRO DE LAS IDEAS AL LIB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149080"/>
            <a:ext cx="1872208" cy="2547722"/>
          </a:xfrm>
          <a:prstGeom prst="rect">
            <a:avLst/>
          </a:prstGeom>
          <a:noFill/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PRODUCCIÓN EDITORIAL</a:t>
            </a:r>
            <a:endParaRPr lang="es-MX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9774-9D57-4A5A-867D-DFF4ACC91E9B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9602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FACTORES DE COMPETITIVIDAD EN LAS INVERSIONES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RENTABILIDAD.</a:t>
            </a:r>
          </a:p>
          <a:p>
            <a:r>
              <a:rPr lang="es-MX" dirty="0" smtClean="0"/>
              <a:t>SEGURIDAD.</a:t>
            </a:r>
          </a:p>
          <a:p>
            <a:r>
              <a:rPr lang="es-MX" dirty="0" smtClean="0"/>
              <a:t>LIQUIDEZ.</a:t>
            </a:r>
          </a:p>
          <a:p>
            <a:r>
              <a:rPr lang="es-MX" dirty="0" smtClean="0"/>
              <a:t>INFORMACIÓN.</a:t>
            </a:r>
          </a:p>
          <a:p>
            <a:r>
              <a:rPr lang="es-MX" dirty="0" smtClean="0"/>
              <a:t>FLEXIBILIDAD.</a:t>
            </a:r>
            <a:endParaRPr lang="es-MX" dirty="0"/>
          </a:p>
        </p:txBody>
      </p:sp>
      <p:pic>
        <p:nvPicPr>
          <p:cNvPr id="11266" name="Picture 2" descr="C:\Users\ALK\AppData\Local\Microsoft\Windows\Temporary Internet Files\Content.IE5\OBH4WZE8\MP90031686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00808"/>
            <a:ext cx="2736304" cy="417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ALEJANDRO E. LERMA KIRCHNER</a:t>
            </a:r>
            <a:endParaRPr lang="es-MX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FC03-6AB2-4348-98D9-EB5A46B5F1FA}" type="slidenum">
              <a:rPr lang="es-MX" smtClean="0"/>
              <a:pPr/>
              <a:t>40</a:t>
            </a:fld>
            <a:endParaRPr lang="es-MX" dirty="0"/>
          </a:p>
        </p:txBody>
      </p:sp>
      <p:pic>
        <p:nvPicPr>
          <p:cNvPr id="11267" name="Picture 3" descr="C:\Users\ALK\AppData\Local\Microsoft\Windows\Temporary Internet Files\Content.IE5\M4QPMW6U\MP90044414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653136"/>
            <a:ext cx="1861575" cy="122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C:\Users\ALK\AppData\Local\Microsoft\Windows\Temporary Internet Files\Content.IE5\PVLD1TEQ\MP90040556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00808"/>
            <a:ext cx="1976648" cy="132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852936"/>
            <a:ext cx="1474787" cy="181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8000" dirty="0" smtClean="0"/>
              <a:t>FIN</a:t>
            </a:r>
            <a:endParaRPr lang="es-MX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Mercadotecnia. Publicidad y relaciones públ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3"/>
            <a:ext cx="1589409" cy="233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 rojo mercado tec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87200"/>
            <a:ext cx="1692146" cy="248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7" descr="2 amarillo mercado tec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551965"/>
            <a:ext cx="1692146" cy="238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8" descr="3 azul mercado tecn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587200"/>
            <a:ext cx="1692146" cy="248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9" descr="4 morado mercado tecn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609957"/>
            <a:ext cx="1644743" cy="246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LK\Documents\2012_10_26\DE LAS IDEAS AL LIBRO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3" y="4123283"/>
            <a:ext cx="1821609" cy="2330053"/>
          </a:xfrm>
          <a:prstGeom prst="rect">
            <a:avLst/>
          </a:prstGeom>
          <a:noFill/>
        </p:spPr>
      </p:pic>
      <p:pic>
        <p:nvPicPr>
          <p:cNvPr id="1028" name="Picture 4" descr="C:\Users\ALK\Documents\2012_10_26\ADMINISTRACIÓN AREAS FUNCIONAL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123284"/>
            <a:ext cx="1568261" cy="2330052"/>
          </a:xfrm>
          <a:prstGeom prst="rect">
            <a:avLst/>
          </a:prstGeom>
          <a:noFill/>
        </p:spPr>
      </p:pic>
      <p:pic>
        <p:nvPicPr>
          <p:cNvPr id="1026" name="Picture 2" descr="C:\Users\ALK\Documents\2012_10_26\comercio internacional 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149080"/>
            <a:ext cx="1743782" cy="2304256"/>
          </a:xfrm>
          <a:prstGeom prst="rect">
            <a:avLst/>
          </a:prstGeom>
          <a:noFill/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PRODUCCIÓN EDITORIAL</a:t>
            </a:r>
            <a:endParaRPr lang="es-MX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9774-9D57-4A5A-867D-DFF4ACC91E9B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2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091-77D8-4CD9-B85C-F21B5A277872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1026" name="Picture 2" descr="http://www.gandhi.com.mx/Gandhi/imgBank/libros/Xdl4rg3r/9786077075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1656184" cy="225617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87129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01203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25488" y="1341438"/>
            <a:ext cx="7440612" cy="46656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8800" smtClean="0">
                <a:solidFill>
                  <a:srgbClr val="F8A5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655"/>
                    </a:outerShdw>
                  </a:cont>
                  <a:cont type="tree" name="">
                    <a:effect ref="fillLine"/>
                    <a:outerShdw dist="38100" dir="2700000" algn="tl">
                      <a:srgbClr val="946200"/>
                    </a:outerShdw>
                  </a:cont>
                  <a:effect ref="fillLine"/>
                </a:effectDag>
                <a:latin typeface="Comic Sans MS" pitchFamily="66" charset="0"/>
              </a:rPr>
              <a:t>¿Sabes Cómo Nace un Paradigma ?</a:t>
            </a:r>
            <a:r>
              <a:rPr lang="es-ES" sz="3600" smtClean="0">
                <a:solidFill>
                  <a:srgbClr val="F8A5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655"/>
                    </a:outerShdw>
                  </a:cont>
                  <a:cont type="tree" name="">
                    <a:effect ref="fillLine"/>
                    <a:outerShdw dist="38100" dir="2700000" algn="tl">
                      <a:srgbClr val="946200"/>
                    </a:outerShdw>
                  </a:cont>
                  <a:effect ref="fillLine"/>
                </a:effectDag>
                <a:latin typeface="Comic Sans MS" pitchFamily="66" charset="0"/>
              </a:rPr>
              <a:t/>
            </a:r>
            <a:br>
              <a:rPr lang="es-ES" sz="3600" smtClean="0">
                <a:solidFill>
                  <a:srgbClr val="F8A5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C655"/>
                    </a:outerShdw>
                  </a:cont>
                  <a:cont type="tree" name="">
                    <a:effect ref="fillLine"/>
                    <a:outerShdw dist="38100" dir="2700000" algn="tl">
                      <a:srgbClr val="946200"/>
                    </a:outerShdw>
                  </a:cont>
                  <a:effect ref="fillLine"/>
                </a:effectDag>
                <a:latin typeface="Comic Sans MS" pitchFamily="66" charset="0"/>
              </a:rPr>
            </a:br>
            <a:endParaRPr lang="es-ES" sz="3600" smtClean="0">
              <a:solidFill>
                <a:srgbClr val="F8A500"/>
              </a:solidFill>
              <a:effectDag name="">
                <a:cont type="tree" name="">
                  <a:effect ref="fillLine"/>
                  <a:outerShdw dist="38100" dir="13500000" algn="br">
                    <a:srgbClr val="FFC655"/>
                  </a:outerShdw>
                </a:cont>
                <a:cont type="tree" name="">
                  <a:effect ref="fillLine"/>
                  <a:outerShdw dist="38100" dir="2700000" algn="tl">
                    <a:srgbClr val="946200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55650" y="115888"/>
            <a:ext cx="8101013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3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grupo de científicos colocó cinco monos en una jaula, en cuyo centro colocaron una escalera y, sobre ella, un montón de bananas.</a:t>
            </a:r>
            <a:br>
              <a:rPr lang="es-ES" sz="3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" sz="32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64" name="Picture 8" descr="j023367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29000"/>
            <a:ext cx="201612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4050"/>
            <a:ext cx="1008062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589588"/>
            <a:ext cx="935037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868863"/>
            <a:ext cx="1008062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41888"/>
            <a:ext cx="1008062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89588"/>
            <a:ext cx="114935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16" descr="j019865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1295400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j023367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429000"/>
            <a:ext cx="201612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34050"/>
            <a:ext cx="1008062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589588"/>
            <a:ext cx="935037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08500"/>
            <a:ext cx="1008062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084763"/>
            <a:ext cx="1152525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05263"/>
            <a:ext cx="114935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 descr="j019865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65400"/>
            <a:ext cx="1295400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827088" y="476250"/>
            <a:ext cx="81010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Cuando un mono subía la escalera para agarrar las bananas, los científicos lanzaban un chorro de agua fría sobre los que quedaban en el suelo.</a:t>
            </a:r>
            <a:br>
              <a:rPr lang="es-E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" sz="2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41" name="Picture 13" descr="j035135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76700"/>
            <a:ext cx="180975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DIGMA - copia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</TotalTime>
  <Words>839</Words>
  <Application>Microsoft Office PowerPoint</Application>
  <PresentationFormat>Presentación en pantalla (4:3)</PresentationFormat>
  <Paragraphs>153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Viajes</vt:lpstr>
      <vt:lpstr>PARADIGMA - copia</vt:lpstr>
      <vt:lpstr>COMPETITIVIDAD EN LOS NEGOCIOS INTERNACIONALES (4 pasos para exportar y las 5 Cs de la exportación</vt:lpstr>
      <vt:lpstr>BREVE CURRICULUM</vt:lpstr>
      <vt:lpstr>PRODUCCIÓN EDITORIAL</vt:lpstr>
      <vt:lpstr>PRODUCCIÓN EDITORIAL</vt:lpstr>
      <vt:lpstr>PRODUCCIÓN EDITORIAL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TEMÁTICA:  ¿Qué es la competitividad?. ¿Qué son los negocios internacionales?.  ¿Qué es la COMPETITIVIDAD EN LOS NEGOCIOS INTERNACIONALES? ¿Cómo ser más competitivo en los negocios internacionales?</vt:lpstr>
      <vt:lpstr>¿Qué es la competitividad?</vt:lpstr>
      <vt:lpstr>LA COMPETITIVIDAD ES:</vt:lpstr>
      <vt:lpstr>¿PARA QUÉ ANALIZAR LA COMPETITIVIDAD?</vt:lpstr>
      <vt:lpstr>LA COMPETITIVIDAD EN LAS EMPRESAS con relación al país</vt:lpstr>
      <vt:lpstr>Presentación de PowerPoint</vt:lpstr>
      <vt:lpstr>Presentación de PowerPoint</vt:lpstr>
      <vt:lpstr>¿qué son los negocios internacionales?</vt:lpstr>
      <vt:lpstr>NEGOCIO ES:</vt:lpstr>
      <vt:lpstr>NEGOCIO INTERNACIONAL</vt:lpstr>
      <vt:lpstr>Presentación de PowerPoint</vt:lpstr>
      <vt:lpstr>Presentación de PowerPoint</vt:lpstr>
      <vt:lpstr>COMPETITIVIDAD EN EL COMERCIO INTERNACIONAL</vt:lpstr>
      <vt:lpstr>Presentación de PowerPoint</vt:lpstr>
      <vt:lpstr>Presentación de PowerPoint</vt:lpstr>
      <vt:lpstr>COMPETITIVIDAD EN EL TURISMO</vt:lpstr>
      <vt:lpstr>FACTORES DE COMPETITIVIDAD EN EL TURISMO</vt:lpstr>
      <vt:lpstr>COMPETITIVIDAD EN LA MAQUILA</vt:lpstr>
      <vt:lpstr>FACTORES DE COMPETITIVIDAD EN LA MAQUILA</vt:lpstr>
      <vt:lpstr>COMPETITIVIDAD EN el franquiciamiento</vt:lpstr>
      <vt:lpstr>FACTORES DE COMPETITIVIDAD EN EL FRANQUICIAMIENTO</vt:lpstr>
      <vt:lpstr>Competitividad en las inversiones</vt:lpstr>
      <vt:lpstr>FACTORES DE COMPETITIVIDAD EN LAS INVERSIONES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COMPETITIVIDAD EN LOS NEGOCIOS INTERNACIONALES</dc:title>
  <dc:creator>ALK</dc:creator>
  <cp:lastModifiedBy>HP4</cp:lastModifiedBy>
  <cp:revision>23</cp:revision>
  <dcterms:created xsi:type="dcterms:W3CDTF">2011-10-27T01:36:24Z</dcterms:created>
  <dcterms:modified xsi:type="dcterms:W3CDTF">2013-05-20T22:03:10Z</dcterms:modified>
</cp:coreProperties>
</file>