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  <p:sldMasterId id="2147483710" r:id="rId4"/>
  </p:sldMasterIdLst>
  <p:notesMasterIdLst>
    <p:notesMasterId r:id="rId6"/>
  </p:notesMasterIdLst>
  <p:sldIdLst>
    <p:sldId id="267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33"/>
    <a:srgbClr val="73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4660"/>
  </p:normalViewPr>
  <p:slideViewPr>
    <p:cSldViewPr>
      <p:cViewPr varScale="1">
        <p:scale>
          <a:sx n="122" d="100"/>
          <a:sy n="122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Libro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20" baseline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s-MX" sz="1200" dirty="0">
                <a:solidFill>
                  <a:srgbClr val="800000"/>
                </a:solidFill>
                <a:latin typeface="Calibri" panose="020F0502020204030204" pitchFamily="34" charset="0"/>
              </a:rPr>
              <a:t>CENTRO DE DESARROLLO AEROESPACIAL (CDA)</a:t>
            </a:r>
          </a:p>
        </c:rich>
      </c:tx>
      <c:layout>
        <c:manualLayout>
          <c:xMode val="edge"/>
          <c:yMode val="edge"/>
          <c:x val="0.33462439423422535"/>
          <c:y val="2.0959023876574102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0"/>
      <c:rotY val="20"/>
      <c:rAngAx val="0"/>
    </c:view3D>
    <c:floor>
      <c:thickness val="0"/>
      <c:spPr>
        <a:gradFill flip="none" rotWithShape="1">
          <a:gsLst>
            <a:gs pos="100000">
              <a:sysClr val="window" lastClr="FFFFFF">
                <a:lumMod val="0"/>
                <a:lumOff val="100000"/>
              </a:sysClr>
            </a:gs>
            <a:gs pos="100000">
              <a:sysClr val="window" lastClr="FFFFFF">
                <a:lumMod val="75000"/>
              </a:sysClr>
            </a:gs>
          </a:gsLst>
          <a:lin ang="16200000" scaled="1"/>
          <a:tileRect/>
        </a:gra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210376442690342"/>
          <c:y val="7.0363709587823578E-2"/>
          <c:w val="0.7665664181932067"/>
          <c:h val="0.908239450150414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Hoja1!$B$16</c:f>
              <c:strCache>
                <c:ptCount val="1"/>
                <c:pt idx="0">
                  <c:v>CENTRO DE DESARROLLO AEROESPACIAL (CDA)</c:v>
                </c:pt>
              </c:strCache>
            </c:strRef>
          </c:tx>
          <c:spPr>
            <a:gradFill rotWithShape="1">
              <a:gsLst>
                <a:gs pos="89000">
                  <a:srgbClr val="800000"/>
                </a:gs>
                <a:gs pos="27000">
                  <a:sysClr val="window" lastClr="FFFFFF"/>
                </a:gs>
              </a:gsLst>
              <a:lin ang="9600000" scaled="0"/>
            </a:gradFill>
            <a:ln w="9525" cap="flat" cmpd="sng" algn="ctr">
              <a:noFill/>
              <a:round/>
            </a:ln>
            <a:effectLst>
              <a:outerShdw blurRad="444500" dist="647700" dir="5400000" rotWithShape="0">
                <a:srgbClr val="000000">
                  <a:alpha val="38000"/>
                </a:srgbClr>
              </a:outerShdw>
            </a:effectLst>
            <a:sp3d/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B89-4353-9120-173A64BCBC0C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B89-4353-9120-173A64BCBC0C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B89-4353-9120-173A64BCBC0C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9B89-4353-9120-173A64BCBC0C}"/>
              </c:ext>
            </c:extLst>
          </c:dPt>
          <c:dLbls>
            <c:dLbl>
              <c:idx val="0"/>
              <c:layout>
                <c:manualLayout>
                  <c:x val="1.62372032938765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B89-4353-9120-173A64BCB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8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Hoja1!$C$2:$X$2</c:f>
              <c:strCache>
                <c:ptCount val="22"/>
                <c:pt idx="0">
                  <c:v>38. Adaptable al entorno</c:v>
                </c:pt>
                <c:pt idx="1">
                  <c:v>39.  Adaptable al Ciudadano</c:v>
                </c:pt>
                <c:pt idx="2">
                  <c:v>40. Colaborativa</c:v>
                </c:pt>
                <c:pt idx="3">
                  <c:v>41.   Eficiente</c:v>
                </c:pt>
                <c:pt idx="4">
                  <c:v>42.  Equilibrada</c:v>
                </c:pt>
                <c:pt idx="5">
                  <c:v>46.   Inclusiva</c:v>
                </c:pt>
                <c:pt idx="6">
                  <c:v>47.   Motivada</c:v>
                </c:pt>
                <c:pt idx="7">
                  <c:v>48.  Organizada</c:v>
                </c:pt>
                <c:pt idx="8">
                  <c:v>49.  Íntegra</c:v>
                </c:pt>
                <c:pt idx="9">
                  <c:v>50.  Profesional</c:v>
                </c:pt>
                <c:pt idx="10">
                  <c:v>52.  Liderazgo integral</c:v>
                </c:pt>
                <c:pt idx="11">
                  <c:v>53.   Cooperación</c:v>
                </c:pt>
                <c:pt idx="12">
                  <c:v>54.  Entorno Cultural y Ecológico</c:v>
                </c:pt>
                <c:pt idx="13">
                  <c:v>55.   Equidad de género</c:v>
                </c:pt>
                <c:pt idx="14">
                  <c:v>56.  Igualdad y no discriminación</c:v>
                </c:pt>
                <c:pt idx="15">
                  <c:v>57.  Integridad</c:v>
                </c:pt>
                <c:pt idx="16">
                  <c:v>58.   Interés Público</c:v>
                </c:pt>
                <c:pt idx="17">
                  <c:v>59.  Liderazgo</c:v>
                </c:pt>
                <c:pt idx="18">
                  <c:v>60.   Rendición de Cuentas</c:v>
                </c:pt>
                <c:pt idx="19">
                  <c:v>61.   Respeto</c:v>
                </c:pt>
                <c:pt idx="20">
                  <c:v> 62.  Respeto a los Derechos Humanos</c:v>
                </c:pt>
                <c:pt idx="21">
                  <c:v>63.   Transparencia</c:v>
                </c:pt>
              </c:strCache>
            </c:strRef>
          </c:cat>
          <c:val>
            <c:numRef>
              <c:f>Hoja1!$C$16:$X$16</c:f>
              <c:numCache>
                <c:formatCode>0</c:formatCode>
                <c:ptCount val="22"/>
                <c:pt idx="0">
                  <c:v>82.44</c:v>
                </c:pt>
                <c:pt idx="1">
                  <c:v>77.319999999999993</c:v>
                </c:pt>
                <c:pt idx="2">
                  <c:v>83.68</c:v>
                </c:pt>
                <c:pt idx="3">
                  <c:v>80.61</c:v>
                </c:pt>
                <c:pt idx="4">
                  <c:v>83.4</c:v>
                </c:pt>
                <c:pt idx="5">
                  <c:v>81.33</c:v>
                </c:pt>
                <c:pt idx="6">
                  <c:v>77.2</c:v>
                </c:pt>
                <c:pt idx="7">
                  <c:v>82.79</c:v>
                </c:pt>
                <c:pt idx="8">
                  <c:v>86.09</c:v>
                </c:pt>
                <c:pt idx="9">
                  <c:v>76.790000000000006</c:v>
                </c:pt>
                <c:pt idx="10">
                  <c:v>86.64</c:v>
                </c:pt>
                <c:pt idx="11">
                  <c:v>81.33</c:v>
                </c:pt>
                <c:pt idx="12">
                  <c:v>76.8</c:v>
                </c:pt>
                <c:pt idx="13">
                  <c:v>82.06</c:v>
                </c:pt>
                <c:pt idx="14">
                  <c:v>80.61</c:v>
                </c:pt>
                <c:pt idx="15">
                  <c:v>84</c:v>
                </c:pt>
                <c:pt idx="16">
                  <c:v>77.319999999999993</c:v>
                </c:pt>
                <c:pt idx="17">
                  <c:v>88.92</c:v>
                </c:pt>
                <c:pt idx="18">
                  <c:v>83.01</c:v>
                </c:pt>
                <c:pt idx="19">
                  <c:v>86.13</c:v>
                </c:pt>
                <c:pt idx="20">
                  <c:v>81.33</c:v>
                </c:pt>
                <c:pt idx="21">
                  <c:v>90.13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5-9B89-4353-9120-173A64BCBC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1"/>
        <c:gapDepth val="180"/>
        <c:shape val="box"/>
        <c:axId val="1239354112"/>
        <c:axId val="1239354656"/>
        <c:axId val="0"/>
      </c:bar3DChart>
      <c:catAx>
        <c:axId val="1239354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s-MX"/>
          </a:p>
        </c:txPr>
        <c:crossAx val="1239354656"/>
        <c:crosses val="autoZero"/>
        <c:auto val="1"/>
        <c:lblAlgn val="ctr"/>
        <c:lblOffset val="100"/>
        <c:noMultiLvlLbl val="0"/>
      </c:catAx>
      <c:valAx>
        <c:axId val="123935465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9354112"/>
        <c:crosses val="autoZero"/>
        <c:crossBetween val="between"/>
      </c:valAx>
      <c:spPr>
        <a:noFill/>
        <a:ln>
          <a:noFill/>
        </a:ln>
        <a:effectLst>
          <a:outerShdw blurRad="50800" dist="50800" dir="3000000" algn="ctr" rotWithShape="0">
            <a:srgbClr val="000000">
              <a:alpha val="43137"/>
            </a:srgbClr>
          </a:outerShdw>
        </a:effectLst>
      </c:spPr>
    </c:plotArea>
    <c:plotVisOnly val="1"/>
    <c:dispBlanksAs val="gap"/>
    <c:showDLblsOverMax val="0"/>
  </c:chart>
  <c:spPr>
    <a:noFill/>
    <a:ln>
      <a:noFill/>
    </a:ln>
    <a:effectLst>
      <a:glow rad="50800">
        <a:srgbClr val="990033">
          <a:alpha val="40000"/>
        </a:srgbClr>
      </a:glow>
    </a:effectLst>
  </c:spPr>
  <c:txPr>
    <a:bodyPr/>
    <a:lstStyle/>
    <a:p>
      <a:pPr>
        <a:defRPr/>
      </a:pPr>
      <a:endParaRPr lang="es-MX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0.45673</cdr:x>
      <cdr:y>0.33282</cdr:y>
    </cdr:from>
    <cdr:to>
      <cdr:x>0.49858</cdr:x>
      <cdr:y>0.38717</cdr:y>
    </cdr:to>
    <cdr:sp macro="" textlink="">
      <cdr:nvSpPr>
        <cdr:cNvPr id="5" name="Elipse 4"/>
        <cdr:cNvSpPr/>
      </cdr:nvSpPr>
      <cdr:spPr>
        <a:xfrm xmlns:a="http://schemas.openxmlformats.org/drawingml/2006/main">
          <a:off x="4012394" y="2204864"/>
          <a:ext cx="367624" cy="36004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s-MX"/>
        </a:p>
      </cdr:txBody>
    </cdr:sp>
  </cdr:relSizeAnchor>
  <cdr:relSizeAnchor xmlns:cdr="http://schemas.openxmlformats.org/drawingml/2006/chartDrawing">
    <cdr:from>
      <cdr:x>0.44678</cdr:x>
      <cdr:y>0.44186</cdr:y>
    </cdr:from>
    <cdr:to>
      <cdr:x>0.48863</cdr:x>
      <cdr:y>0.49621</cdr:y>
    </cdr:to>
    <cdr:sp macro="" textlink="">
      <cdr:nvSpPr>
        <cdr:cNvPr id="6" name="Elipse 5"/>
        <cdr:cNvSpPr/>
      </cdr:nvSpPr>
      <cdr:spPr>
        <a:xfrm xmlns:a="http://schemas.openxmlformats.org/drawingml/2006/main">
          <a:off x="3924944" y="2927192"/>
          <a:ext cx="367624" cy="36004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s-MX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36C402-8D83-42CA-B53E-1C22C57A6D72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86CC84-F22C-41D6-918C-62DA63FD31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47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444FA04C-D7CF-4861-95F0-3F5ACF508755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9681021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0D6BC42F-EA91-460E-9436-9A6C9B1CB0C6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1607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4350-0632-4F67-B357-AFC21C62564D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323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1A35-803D-44FA-BA88-E6B5FB347587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9409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6CED-B3EE-49D9-9922-CBB48E543356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53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37B0-CC05-45CB-9D8E-44851499E325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1715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1777-83B6-4CFA-89A1-52400FB2059F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5717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A2A1-C9A8-42DC-AF5F-29D58FE3A81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73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28B6-2144-4760-B3DF-18C646FA52B1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855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38EA-B09F-4C97-9264-D1353869D1EA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03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38EA-B09F-4C97-9264-D1353869D1EA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8653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38EA-B09F-4C97-9264-D1353869D1EA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706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38EA-B09F-4C97-9264-D1353869D1EA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452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38EA-B09F-4C97-9264-D1353869D1EA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922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38EA-B09F-4C97-9264-D1353869D1EA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73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4B-F41A-4540-8EEC-C29B4F79802D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1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989E-5397-49EE-B0F5-E72D9FFD7EC0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3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1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transition>
    <p:fade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xmlns="" id="{B2CBB5E2-69A0-4D86-9887-CC1D9C8155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251582"/>
              </p:ext>
            </p:extLst>
          </p:nvPr>
        </p:nvGraphicFramePr>
        <p:xfrm>
          <a:off x="344989" y="0"/>
          <a:ext cx="8784976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623" y="4941168"/>
            <a:ext cx="377985" cy="32921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949280"/>
            <a:ext cx="377985" cy="329213"/>
          </a:xfrm>
          <a:prstGeom prst="rect">
            <a:avLst/>
          </a:prstGeom>
        </p:spPr>
      </p:pic>
      <p:sp>
        <p:nvSpPr>
          <p:cNvPr id="4" name="Elipse 3"/>
          <p:cNvSpPr/>
          <p:nvPr/>
        </p:nvSpPr>
        <p:spPr>
          <a:xfrm>
            <a:off x="4387505" y="980728"/>
            <a:ext cx="36762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/>
          <p:cNvSpPr/>
          <p:nvPr/>
        </p:nvSpPr>
        <p:spPr>
          <a:xfrm>
            <a:off x="4283968" y="3717032"/>
            <a:ext cx="36762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426799"/>
      </p:ext>
    </p:extLst>
  </p:cSld>
  <p:clrMapOvr>
    <a:masterClrMapping/>
  </p:clrMapOvr>
  <p:transition>
    <p:fade/>
  </p:transition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1_Textured template_Green Segoe_TP10286782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Parallax">
  <a:themeElements>
    <a:clrScheme name="Personalizado 2">
      <a:dk1>
        <a:sysClr val="windowText" lastClr="000000"/>
      </a:dk1>
      <a:lt1>
        <a:sysClr val="window" lastClr="FFFFFF"/>
      </a:lt1>
      <a:dk2>
        <a:srgbClr val="731F43"/>
      </a:dk2>
      <a:lt2>
        <a:srgbClr val="EBEBEB"/>
      </a:lt2>
      <a:accent1>
        <a:srgbClr val="990033"/>
      </a:accent1>
      <a:accent2>
        <a:srgbClr val="A50021"/>
      </a:accent2>
      <a:accent3>
        <a:srgbClr val="D46394"/>
      </a:accent3>
      <a:accent4>
        <a:srgbClr val="731F43"/>
      </a:accent4>
      <a:accent5>
        <a:srgbClr val="8D2753"/>
      </a:accent5>
      <a:accent6>
        <a:srgbClr val="BC80E0"/>
      </a:accent6>
      <a:hlink>
        <a:srgbClr val="EF5285"/>
      </a:hlink>
      <a:folHlink>
        <a:srgbClr val="F77F9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o 2">
    <a:dk1>
      <a:sysClr val="windowText" lastClr="000000"/>
    </a:dk1>
    <a:lt1>
      <a:sysClr val="window" lastClr="FFFFFF"/>
    </a:lt1>
    <a:dk2>
      <a:srgbClr val="731F43"/>
    </a:dk2>
    <a:lt2>
      <a:srgbClr val="EBEBEB"/>
    </a:lt2>
    <a:accent1>
      <a:srgbClr val="990033"/>
    </a:accent1>
    <a:accent2>
      <a:srgbClr val="A50021"/>
    </a:accent2>
    <a:accent3>
      <a:srgbClr val="D46394"/>
    </a:accent3>
    <a:accent4>
      <a:srgbClr val="731F43"/>
    </a:accent4>
    <a:accent5>
      <a:srgbClr val="8D2753"/>
    </a:accent5>
    <a:accent6>
      <a:srgbClr val="BC80E0"/>
    </a:accent6>
    <a:hlink>
      <a:srgbClr val="EF5285"/>
    </a:hlink>
    <a:folHlink>
      <a:srgbClr val="F77F90"/>
    </a:folHlink>
  </a:clrScheme>
  <a:fontScheme name="Parallax">
    <a:maj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rallax">
    <a:fillStyleLst>
      <a:solidFill>
        <a:schemeClr val="phClr"/>
      </a:solidFill>
      <a:gradFill rotWithShape="1">
        <a:gsLst>
          <a:gs pos="0">
            <a:schemeClr val="phClr">
              <a:tint val="60000"/>
              <a:lumMod val="104000"/>
            </a:schemeClr>
          </a:gs>
          <a:gs pos="100000">
            <a:schemeClr val="phClr">
              <a:tint val="84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2000"/>
            </a:schemeClr>
          </a:gs>
          <a:gs pos="100000">
            <a:schemeClr val="phClr">
              <a:shade val="88000"/>
              <a:lumMod val="94000"/>
            </a:schemeClr>
          </a:gs>
        </a:gsLst>
        <a:path path="circle">
          <a:fillToRect l="50000" t="100000" r="100000" b="50000"/>
        </a:path>
      </a:gradFill>
    </a:fillStyleLst>
    <a:lnStyleLst>
      <a:ln w="9525" cap="rnd" cmpd="sng" algn="ctr">
        <a:solidFill>
          <a:schemeClr val="phClr">
            <a:tint val="6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reflection blurRad="12700" stA="26000" endPos="32000" dist="12700" dir="5400000" sy="-100000" rotWithShape="0"/>
        </a:effectLst>
      </a:effectStyle>
      <a:effectStyle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64000"/>
              <a:lumMod val="98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76000"/>
              <a:satMod val="180000"/>
            </a:schemeClr>
            <a:schemeClr val="phClr">
              <a:tint val="80000"/>
              <a:satMod val="120000"/>
              <a:lumMod val="180000"/>
            </a:schemeClr>
          </a:duotone>
        </a:blip>
        <a:stretch/>
      </a:blip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4E977C5-63A6-4EC4-A60E-4684181F70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 presentación de muestra (diseño con textura en verde)</Template>
  <TotalTime>909</TotalTime>
  <Words>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Corbel</vt:lpstr>
      <vt:lpstr>Courier New</vt:lpstr>
      <vt:lpstr>Wingdings</vt:lpstr>
      <vt:lpstr>1_Textured template_Green Segoe_TP10286782</vt:lpstr>
      <vt:lpstr>White with Courier font for code slides</vt:lpstr>
      <vt:lpstr>Parallax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Edgar Ramses Chavarria Noguez</dc:creator>
  <cp:keywords/>
  <cp:lastModifiedBy>Alejandra Miranda Resendiz</cp:lastModifiedBy>
  <cp:revision>81</cp:revision>
  <cp:lastPrinted>2017-05-23T16:26:05Z</cp:lastPrinted>
  <dcterms:created xsi:type="dcterms:W3CDTF">2017-03-30T03:04:26Z</dcterms:created>
  <dcterms:modified xsi:type="dcterms:W3CDTF">2017-05-23T16:28:11Z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TC102867829990</vt:lpwstr>
  </property>
</Properties>
</file>