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A32F-06A9-48A1-9FC1-AD94C6844F95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567B5-B16F-4F7A-9C75-D8D7A9BE11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66624-789E-47CB-837F-1887B97AB8DC}" type="slidenum">
              <a:rPr lang="es-MX" smtClean="0">
                <a:latin typeface="Arial" pitchFamily="34" charset="0"/>
                <a:ea typeface="MS PGothic" pitchFamily="34" charset="-128"/>
              </a:rPr>
              <a:pPr/>
              <a:t>27</a:t>
            </a:fld>
            <a:endParaRPr lang="es-MX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24D3-22E4-4E25-A1AF-7D4E39B735EE}" type="datetimeFigureOut">
              <a:rPr lang="es-MX" smtClean="0"/>
              <a:pPr/>
              <a:t>14/06/2012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FA82-483E-4939-A3BD-F9D30F439F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259682"/>
          </a:xfrm>
        </p:spPr>
        <p:txBody>
          <a:bodyPr>
            <a:normAutofit/>
          </a:bodyPr>
          <a:lstStyle/>
          <a:p>
            <a:r>
              <a:rPr lang="es-MX" dirty="0" smtClean="0"/>
              <a:t>Plato del bien Comer:</a:t>
            </a:r>
            <a:br>
              <a:rPr lang="es-MX" dirty="0" smtClean="0"/>
            </a:br>
            <a:r>
              <a:rPr lang="es-MX" dirty="0" smtClean="0"/>
              <a:t>Herramienta </a:t>
            </a:r>
            <a:r>
              <a:rPr lang="es-MX" dirty="0"/>
              <a:t>ú</a:t>
            </a:r>
            <a:r>
              <a:rPr lang="es-MX" dirty="0" smtClean="0"/>
              <a:t>til para una alimentación correcta.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60512"/>
          </a:xfrm>
        </p:spPr>
        <p:txBody>
          <a:bodyPr/>
          <a:lstStyle/>
          <a:p>
            <a:r>
              <a:rPr lang="es-MX" dirty="0" smtClean="0"/>
              <a:t>Lic. Nut. EDC </a:t>
            </a:r>
            <a:r>
              <a:rPr lang="es-MX" smtClean="0"/>
              <a:t>Jalil López </a:t>
            </a:r>
            <a:r>
              <a:rPr lang="es-MX" dirty="0" smtClean="0"/>
              <a:t>Orozco</a:t>
            </a:r>
            <a:endParaRPr lang="es-MX" dirty="0"/>
          </a:p>
        </p:txBody>
      </p:sp>
      <p:pic>
        <p:nvPicPr>
          <p:cNvPr id="1026" name="Picture 2" descr="E:\IMAGENES\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3018656" cy="2395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Verduras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b="1" dirty="0" smtClean="0"/>
              <a:t>Selección y compra:</a:t>
            </a:r>
          </a:p>
          <a:p>
            <a:r>
              <a:rPr lang="es-MX" dirty="0" smtClean="0"/>
              <a:t>Consumir al menos tres porciones diarias de verduras crudas o cocidas.</a:t>
            </a:r>
          </a:p>
          <a:p>
            <a:r>
              <a:rPr lang="es-MX" dirty="0" smtClean="0"/>
              <a:t>Incluir en el diseño del menú al menos 4 veces por semanas hojas verdes (acelgas, espinacas)</a:t>
            </a:r>
          </a:p>
        </p:txBody>
      </p:sp>
      <p:pic>
        <p:nvPicPr>
          <p:cNvPr id="5122" name="Picture 2" descr="C:\Users\Jalil\Pictures\academico\ejemplo de alimentos\aliment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643" y="2132856"/>
            <a:ext cx="3390911" cy="276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Verduras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Los platillos fuertes de desayuno o cena elaborados con cereales, carnes, quesos o leguminosas, acompañarlos con pequeñas cantidades de verduras.</a:t>
            </a:r>
          </a:p>
          <a:p>
            <a:r>
              <a:rPr lang="es-MX" dirty="0" smtClean="0"/>
              <a:t>Al consumir poca cantidad de verduras enlatadas mas de una vez al día</a:t>
            </a:r>
            <a:r>
              <a:rPr lang="es-MX" dirty="0"/>
              <a:t>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7170" name="Picture 2" descr="E:\IMAGENES\imagesCAEEN2J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2581275" cy="1771650"/>
          </a:xfrm>
          <a:prstGeom prst="rect">
            <a:avLst/>
          </a:prstGeom>
          <a:noFill/>
        </p:spPr>
      </p:pic>
      <p:pic>
        <p:nvPicPr>
          <p:cNvPr id="7171" name="Picture 3" descr="E:\IMAGENES\imagesCANLF8Q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2238747" cy="2238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Verduras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Preparación </a:t>
            </a:r>
          </a:p>
          <a:p>
            <a:r>
              <a:rPr lang="es-MX" dirty="0" smtClean="0"/>
              <a:t>Consumir crudas una de las tres porciones diarias</a:t>
            </a:r>
          </a:p>
          <a:p>
            <a:r>
              <a:rPr lang="es-MX" dirty="0" smtClean="0"/>
              <a:t>Bien lavada</a:t>
            </a:r>
          </a:p>
          <a:p>
            <a:r>
              <a:rPr lang="es-MX" dirty="0"/>
              <a:t>D</a:t>
            </a:r>
            <a:r>
              <a:rPr lang="es-MX" dirty="0" smtClean="0"/>
              <a:t>esinfectada </a:t>
            </a:r>
            <a:endParaRPr lang="es-MX" dirty="0"/>
          </a:p>
        </p:txBody>
      </p:sp>
      <p:pic>
        <p:nvPicPr>
          <p:cNvPr id="6146" name="Picture 2" descr="C:\Users\Jalil\Pictures\academico\ejemplo de alimentos\c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Verduras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Preparación</a:t>
            </a:r>
            <a:r>
              <a:rPr lang="es-MX" dirty="0" smtClean="0"/>
              <a:t> </a:t>
            </a:r>
          </a:p>
          <a:p>
            <a:r>
              <a:rPr lang="es-MX" dirty="0" smtClean="0"/>
              <a:t>Cocer lo mínimo posible</a:t>
            </a:r>
          </a:p>
          <a:p>
            <a:r>
              <a:rPr lang="es-MX" dirty="0" smtClean="0"/>
              <a:t>Moderar el uso de aceite en sus preparaciones</a:t>
            </a:r>
          </a:p>
          <a:p>
            <a:r>
              <a:rPr lang="es-MX" dirty="0" smtClean="0"/>
              <a:t>Usar poca sal</a:t>
            </a:r>
          </a:p>
          <a:p>
            <a:r>
              <a:rPr lang="es-MX" dirty="0" smtClean="0"/>
              <a:t>No adicionar sal a verduras enlatadas</a:t>
            </a:r>
            <a:endParaRPr lang="es-MX" dirty="0"/>
          </a:p>
        </p:txBody>
      </p:sp>
      <p:pic>
        <p:nvPicPr>
          <p:cNvPr id="8194" name="Picture 2" descr="C:\Users\Jalil\Pictures\academico\ejemplo de alimentos\c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¿Aderezos?</a:t>
            </a:r>
          </a:p>
          <a:p>
            <a:r>
              <a:rPr lang="es-MX" dirty="0" smtClean="0"/>
              <a:t>Preferir vinagreta casera con aceite vegetal y vinagre</a:t>
            </a:r>
          </a:p>
          <a:p>
            <a:endParaRPr lang="es-MX" dirty="0" smtClean="0"/>
          </a:p>
          <a:p>
            <a:r>
              <a:rPr lang="es-MX" dirty="0" smtClean="0"/>
              <a:t>En lugar de aderezos cremosos</a:t>
            </a:r>
            <a:endParaRPr lang="es-MX" dirty="0"/>
          </a:p>
        </p:txBody>
      </p:sp>
      <p:pic>
        <p:nvPicPr>
          <p:cNvPr id="8194" name="Picture 2" descr="E:\IMAGENES\untitled VINAFRETA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1904762" cy="1771429"/>
          </a:xfrm>
          <a:prstGeom prst="rect">
            <a:avLst/>
          </a:prstGeom>
          <a:noFill/>
        </p:spPr>
      </p:pic>
      <p:pic>
        <p:nvPicPr>
          <p:cNvPr id="8195" name="Picture 3" descr="E:\IMAGENES\imagesCAJZLV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Frutas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Selección y compra </a:t>
            </a:r>
          </a:p>
          <a:p>
            <a:r>
              <a:rPr lang="es-MX" dirty="0" smtClean="0"/>
              <a:t>Las frutas de estación son mas baratas y las que están en mejor estado</a:t>
            </a:r>
          </a:p>
          <a:p>
            <a:r>
              <a:rPr lang="es-MX" dirty="0" smtClean="0"/>
              <a:t>Consumir al menos 2 porciones diarias</a:t>
            </a:r>
            <a:endParaRPr lang="es-MX" dirty="0"/>
          </a:p>
        </p:txBody>
      </p:sp>
      <p:pic>
        <p:nvPicPr>
          <p:cNvPr id="9218" name="Picture 2" descr="E:\IMAGENES\untitled FRUTAS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957611" cy="2957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Frutas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Preparación</a:t>
            </a:r>
          </a:p>
          <a:p>
            <a:r>
              <a:rPr lang="es-MX" dirty="0" smtClean="0"/>
              <a:t>Consumirla entera (según el caso), gajos, trozos, cascara</a:t>
            </a:r>
          </a:p>
          <a:p>
            <a:r>
              <a:rPr lang="es-MX" dirty="0" smtClean="0"/>
              <a:t>Limitar la adición de azúcar</a:t>
            </a:r>
          </a:p>
          <a:p>
            <a:r>
              <a:rPr lang="es-MX" dirty="0" smtClean="0"/>
              <a:t>Limitar en consumo de almibares</a:t>
            </a:r>
          </a:p>
          <a:p>
            <a:r>
              <a:rPr lang="es-MX" dirty="0" smtClean="0"/>
              <a:t>Darlas de refrigerio</a:t>
            </a:r>
          </a:p>
          <a:p>
            <a:endParaRPr lang="es-MX" dirty="0"/>
          </a:p>
        </p:txBody>
      </p:sp>
      <p:pic>
        <p:nvPicPr>
          <p:cNvPr id="10242" name="Picture 2" descr="E:\IMAGENES\imagesCA0TBG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131521" cy="2903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Cereales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Selección y compra</a:t>
            </a:r>
          </a:p>
          <a:p>
            <a:r>
              <a:rPr lang="es-MX" dirty="0" smtClean="0"/>
              <a:t>Seleccionar productos con fibra (tortilla, panes integrales)</a:t>
            </a:r>
          </a:p>
          <a:p>
            <a:r>
              <a:rPr lang="es-MX" dirty="0" smtClean="0"/>
              <a:t>Panes dulces horneados, no fritos</a:t>
            </a:r>
          </a:p>
          <a:p>
            <a:r>
              <a:rPr lang="es-MX" dirty="0" smtClean="0"/>
              <a:t>Dar bolillo, telera y hojaldra si hay limitante de </a:t>
            </a:r>
            <a:r>
              <a:rPr lang="es-MX" dirty="0" err="1" smtClean="0"/>
              <a:t>azucar</a:t>
            </a:r>
            <a:endParaRPr lang="es-MX" dirty="0"/>
          </a:p>
        </p:txBody>
      </p:sp>
      <p:pic>
        <p:nvPicPr>
          <p:cNvPr id="7170" name="Picture 2" descr="C:\Users\Jalil\Pictures\academico\ejemplo de alimentos\cerea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489690" cy="246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Cereales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Preparación</a:t>
            </a:r>
          </a:p>
          <a:p>
            <a:r>
              <a:rPr lang="es-MX" dirty="0" smtClean="0"/>
              <a:t>Dorar las tortillas en el horno o comal, no freírlas</a:t>
            </a:r>
          </a:p>
          <a:p>
            <a:r>
              <a:rPr lang="es-MX" dirty="0" smtClean="0"/>
              <a:t>Calentar al horno, barnizando con aceite alimentos que normalmente se fríen</a:t>
            </a:r>
          </a:p>
          <a:p>
            <a:pPr>
              <a:buNone/>
            </a:pPr>
            <a:r>
              <a:rPr lang="es-MX" dirty="0" smtClean="0"/>
              <a:t>   (tlacoyos)</a:t>
            </a:r>
            <a:endParaRPr lang="es-MX" dirty="0"/>
          </a:p>
        </p:txBody>
      </p:sp>
      <p:pic>
        <p:nvPicPr>
          <p:cNvPr id="11266" name="Picture 2" descr="E:\IMAGENES\imagesCA09WP6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891820" cy="2165623"/>
          </a:xfrm>
          <a:prstGeom prst="rect">
            <a:avLst/>
          </a:prstGeom>
          <a:noFill/>
        </p:spPr>
      </p:pic>
      <p:pic>
        <p:nvPicPr>
          <p:cNvPr id="11267" name="Picture 3" descr="E:\IMAGENES\imagesCA1AIJ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2682999" cy="2009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Leguminosas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Selección y compra</a:t>
            </a:r>
          </a:p>
          <a:p>
            <a:r>
              <a:rPr lang="es-MX" dirty="0" smtClean="0"/>
              <a:t>Por semana de 5 a 7 porciones</a:t>
            </a:r>
          </a:p>
          <a:p>
            <a:r>
              <a:rPr lang="es-MX" dirty="0" smtClean="0"/>
              <a:t>Variar el tipo de leguminosas al menos una vez a la semana</a:t>
            </a:r>
          </a:p>
          <a:p>
            <a:r>
              <a:rPr lang="es-MX" dirty="0" smtClean="0"/>
              <a:t>Evitar lo enlatado</a:t>
            </a:r>
            <a:endParaRPr lang="es-MX" dirty="0"/>
          </a:p>
        </p:txBody>
      </p:sp>
      <p:pic>
        <p:nvPicPr>
          <p:cNvPr id="13314" name="Picture 2" descr="E:\IMAGENES\imagesCAZD2V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24232" cy="301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La orientación alimentaria: estrategia educativa.</a:t>
            </a:r>
          </a:p>
          <a:p>
            <a:endParaRPr lang="es-MX" dirty="0" smtClean="0"/>
          </a:p>
          <a:p>
            <a:r>
              <a:rPr lang="es-MX" dirty="0" smtClean="0"/>
              <a:t>Antes del 2006</a:t>
            </a:r>
          </a:p>
          <a:p>
            <a:endParaRPr lang="es-MX" dirty="0" smtClean="0"/>
          </a:p>
          <a:p>
            <a:r>
              <a:rPr lang="es-MX" dirty="0" smtClean="0"/>
              <a:t>Publicación de la Norma Oficial Mexicana para la Orientación Alimentaria( </a:t>
            </a:r>
            <a:r>
              <a:rPr lang="es-MX" dirty="0" err="1" smtClean="0"/>
              <a:t>Nom</a:t>
            </a:r>
            <a:r>
              <a:rPr lang="es-MX" dirty="0" smtClean="0"/>
              <a:t> 043)</a:t>
            </a:r>
          </a:p>
          <a:p>
            <a:endParaRPr lang="es-MX" dirty="0"/>
          </a:p>
        </p:txBody>
      </p:sp>
      <p:pic>
        <p:nvPicPr>
          <p:cNvPr id="1026" name="Picture 2" descr="C:\Users\Jalil\Pictures\CICS\gen 35\DSC064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011" y="1484784"/>
            <a:ext cx="2784309" cy="2088232"/>
          </a:xfrm>
          <a:prstGeom prst="rect">
            <a:avLst/>
          </a:prstGeom>
          <a:noFill/>
        </p:spPr>
      </p:pic>
      <p:pic>
        <p:nvPicPr>
          <p:cNvPr id="1027" name="Picture 3" descr="C:\Users\Jalil\Pictures\CICS\gen 35\practica educ gen 35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2786875" cy="20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Leguminosas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Preparación</a:t>
            </a:r>
          </a:p>
          <a:p>
            <a:r>
              <a:rPr lang="es-MX" dirty="0" smtClean="0"/>
              <a:t>Remojar, tirar el agua y poner agua nueva para cocer</a:t>
            </a:r>
          </a:p>
          <a:p>
            <a:r>
              <a:rPr lang="es-MX" dirty="0" smtClean="0"/>
              <a:t>Preferir cocido que frito</a:t>
            </a:r>
            <a:endParaRPr lang="es-MX" dirty="0"/>
          </a:p>
        </p:txBody>
      </p:sp>
      <p:pic>
        <p:nvPicPr>
          <p:cNvPr id="12290" name="Picture 2" descr="E:\IMAGENES\untitled FR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1838095" cy="1828572"/>
          </a:xfrm>
          <a:prstGeom prst="rect">
            <a:avLst/>
          </a:prstGeom>
          <a:noFill/>
        </p:spPr>
      </p:pic>
      <p:pic>
        <p:nvPicPr>
          <p:cNvPr id="12291" name="Picture 3" descr="E:\IMAGENES\imagesCA3DN3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2124075" cy="159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Alimentos de origen animal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b="1" dirty="0" smtClean="0"/>
              <a:t>Selección y compra</a:t>
            </a:r>
          </a:p>
          <a:p>
            <a:r>
              <a:rPr lang="es-MX" dirty="0" smtClean="0"/>
              <a:t>Incluir pescado1 o 2 veces por semana (atún, sardina, trucha, huachinango)</a:t>
            </a:r>
          </a:p>
          <a:p>
            <a:r>
              <a:rPr lang="es-MX" dirty="0" smtClean="0"/>
              <a:t>Seleccionar cortes de carne magras (bola, chambarete, </a:t>
            </a:r>
            <a:r>
              <a:rPr lang="es-MX" dirty="0" err="1" smtClean="0"/>
              <a:t>aguayón</a:t>
            </a:r>
            <a:r>
              <a:rPr lang="es-MX" dirty="0" smtClean="0"/>
              <a:t>, lomo, maciza, filete, puntas)</a:t>
            </a:r>
            <a:endParaRPr lang="es-MX" dirty="0"/>
          </a:p>
        </p:txBody>
      </p:sp>
      <p:pic>
        <p:nvPicPr>
          <p:cNvPr id="5" name="Picture 2" descr="C:\Users\TOSHIBA\Pictures\Visceras%20y%20Despoj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08921"/>
            <a:ext cx="4038600" cy="20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Alimentos de </a:t>
            </a:r>
            <a:r>
              <a:rPr lang="es-MX" dirty="0"/>
              <a:t>O</a:t>
            </a:r>
            <a:r>
              <a:rPr lang="es-MX" dirty="0" smtClean="0"/>
              <a:t>rigen Animal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Preferir quesos frescos (requesón, panela, cottage)</a:t>
            </a:r>
          </a:p>
          <a:p>
            <a:r>
              <a:rPr lang="es-MX" dirty="0" smtClean="0"/>
              <a:t>Disminuir los quesos añejos (americano, cheddar. Chihuahua, cotija)</a:t>
            </a:r>
          </a:p>
          <a:p>
            <a:r>
              <a:rPr lang="es-MX" dirty="0" smtClean="0"/>
              <a:t>Disminuir quesos cremosos (queso crema, camembert, queso fundido)</a:t>
            </a:r>
            <a:endParaRPr lang="es-MX" dirty="0"/>
          </a:p>
        </p:txBody>
      </p:sp>
      <p:pic>
        <p:nvPicPr>
          <p:cNvPr id="8" name="Picture 3" descr="C:\Users\Jalil\Pictures\academico\ejemplo de alimentos\carnehuevospescad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2758055" cy="2093615"/>
          </a:xfrm>
          <a:prstGeom prst="rect">
            <a:avLst/>
          </a:prstGeom>
          <a:noFill/>
        </p:spPr>
      </p:pic>
      <p:pic>
        <p:nvPicPr>
          <p:cNvPr id="9" name="Content Placeholder 10" descr="lacteos y deriv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2474912" cy="2187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Alimentos de Origen Animal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Preferir leche descremada a leche entera</a:t>
            </a:r>
          </a:p>
          <a:p>
            <a:endParaRPr lang="es-MX" dirty="0" smtClean="0"/>
          </a:p>
          <a:p>
            <a:r>
              <a:rPr lang="es-MX" dirty="0" smtClean="0"/>
              <a:t>Analizar la etiquetas de productos con menos aportes de grasa y colesterol</a:t>
            </a:r>
            <a:endParaRPr lang="es-MX" dirty="0"/>
          </a:p>
        </p:txBody>
      </p:sp>
      <p:pic>
        <p:nvPicPr>
          <p:cNvPr id="4098" name="Picture 2" descr="C:\Users\Jalil\Pictures\academico\ejemplo de alimentos\c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2790229" cy="2092672"/>
          </a:xfrm>
          <a:prstGeom prst="rect">
            <a:avLst/>
          </a:prstGeom>
          <a:noFill/>
        </p:spPr>
      </p:pic>
      <p:pic>
        <p:nvPicPr>
          <p:cNvPr id="6" name="Content Placeholder 8" descr="Etiqueta-de-informacion-n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521075" cy="2185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Alimentos de Origen Animal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Preparación</a:t>
            </a:r>
          </a:p>
          <a:p>
            <a:r>
              <a:rPr lang="es-MX" dirty="0"/>
              <a:t>A</a:t>
            </a:r>
            <a:r>
              <a:rPr lang="es-MX" dirty="0" smtClean="0"/>
              <a:t>sar , hornear, cocer las carnes</a:t>
            </a:r>
          </a:p>
          <a:p>
            <a:r>
              <a:rPr lang="es-MX" dirty="0" smtClean="0"/>
              <a:t>Guisar con la menos cantidad de grasa e incluir verduras y salsas de verduras</a:t>
            </a:r>
          </a:p>
          <a:p>
            <a:endParaRPr lang="es-MX" dirty="0"/>
          </a:p>
        </p:txBody>
      </p:sp>
      <p:pic>
        <p:nvPicPr>
          <p:cNvPr id="2050" name="Picture 2" descr="C:\Users\Jalil\Pictures\academico\ejemplo de alimentos\Carne_asa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Eliminar la piel y grasa visible de las aves</a:t>
            </a:r>
          </a:p>
          <a:p>
            <a:r>
              <a:rPr lang="es-MX" dirty="0" smtClean="0"/>
              <a:t>Moderar consumo de quesos maduros y cremosos</a:t>
            </a:r>
          </a:p>
          <a:p>
            <a:r>
              <a:rPr lang="es-MX" dirty="0" smtClean="0"/>
              <a:t>Preferir salsas clara, elaboradas con caldo, vino, cerveza en vez de las </a:t>
            </a:r>
            <a:r>
              <a:rPr lang="es-MX" dirty="0" err="1" smtClean="0"/>
              <a:t>las</a:t>
            </a:r>
            <a:r>
              <a:rPr lang="es-MX" dirty="0" smtClean="0"/>
              <a:t> cremosas, mantequillas, etc.</a:t>
            </a:r>
            <a:endParaRPr lang="es-MX" dirty="0"/>
          </a:p>
        </p:txBody>
      </p:sp>
      <p:pic>
        <p:nvPicPr>
          <p:cNvPr id="5" name="Content Placeholder 10" descr="lacteos y derivad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2459831"/>
            <a:ext cx="3175000" cy="28067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Dejar enfriar el consomé y caldos para desgrasarlos.</a:t>
            </a:r>
          </a:p>
          <a:p>
            <a:endParaRPr lang="es-MX" dirty="0" smtClean="0"/>
          </a:p>
          <a:p>
            <a:r>
              <a:rPr lang="es-MX" dirty="0" smtClean="0"/>
              <a:t>Buscar opciones con menos grasa para cocinar.</a:t>
            </a:r>
            <a:endParaRPr lang="es-MX" dirty="0"/>
          </a:p>
        </p:txBody>
      </p:sp>
      <p:pic>
        <p:nvPicPr>
          <p:cNvPr id="3074" name="Picture 2" descr="C:\Users\Jalil\Pictures\academico\ejemplo de alimentos\caldo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482056"/>
            <a:ext cx="333375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mtClean="0"/>
              <a:t>Gracias </a:t>
            </a:r>
          </a:p>
        </p:txBody>
      </p:sp>
      <p:pic>
        <p:nvPicPr>
          <p:cNvPr id="49155" name="Content Placeholder 5" descr="ja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Existía poca información para orientación alimentaria</a:t>
            </a:r>
          </a:p>
          <a:p>
            <a:r>
              <a:rPr lang="es-MX" dirty="0" smtClean="0"/>
              <a:t>No había recomendaciones practicas y creíbles</a:t>
            </a:r>
          </a:p>
          <a:p>
            <a:r>
              <a:rPr lang="es-MX" dirty="0" smtClean="0"/>
              <a:t>Esto originó </a:t>
            </a:r>
            <a:r>
              <a:rPr lang="es-MX" i="1" dirty="0"/>
              <a:t>E</a:t>
            </a:r>
            <a:r>
              <a:rPr lang="es-MX" i="1" dirty="0" smtClean="0"/>
              <a:t>l Plato del </a:t>
            </a:r>
            <a:r>
              <a:rPr lang="es-MX" i="1" dirty="0"/>
              <a:t>B</a:t>
            </a:r>
            <a:r>
              <a:rPr lang="es-MX" i="1" dirty="0" smtClean="0"/>
              <a:t>ien Comer</a:t>
            </a:r>
            <a:endParaRPr lang="es-MX" i="1" dirty="0"/>
          </a:p>
        </p:txBody>
      </p:sp>
      <p:pic>
        <p:nvPicPr>
          <p:cNvPr id="3074" name="Picture 2" descr="E:\IMAGENES\Pla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2026568" cy="1608205"/>
          </a:xfrm>
          <a:prstGeom prst="rect">
            <a:avLst/>
          </a:prstGeom>
          <a:noFill/>
        </p:spPr>
      </p:pic>
      <p:pic>
        <p:nvPicPr>
          <p:cNvPr id="3075" name="Picture 3" descr="E:\IMAGENES\`PIRAMID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84784"/>
            <a:ext cx="2026717" cy="1230800"/>
          </a:xfrm>
          <a:prstGeom prst="rect">
            <a:avLst/>
          </a:prstGeom>
          <a:noFill/>
        </p:spPr>
      </p:pic>
      <p:pic>
        <p:nvPicPr>
          <p:cNvPr id="3076" name="Picture 4" descr="E:\IMAGENES\HO,ER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1876425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Plato del </a:t>
            </a:r>
            <a:r>
              <a:rPr lang="es-MX" dirty="0"/>
              <a:t>B</a:t>
            </a:r>
            <a:r>
              <a:rPr lang="es-MX" dirty="0" smtClean="0"/>
              <a:t>ien Comer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Ilustra de manera grafica la agrupación de los tres grupos de alimentos:</a:t>
            </a:r>
          </a:p>
          <a:p>
            <a:endParaRPr lang="es-MX" dirty="0" smtClean="0"/>
          </a:p>
          <a:p>
            <a:r>
              <a:rPr lang="es-MX" dirty="0" smtClean="0"/>
              <a:t>Verduras y frutas</a:t>
            </a:r>
          </a:p>
          <a:p>
            <a:r>
              <a:rPr lang="es-MX" dirty="0" smtClean="0"/>
              <a:t>Cereales y tubérculos</a:t>
            </a:r>
          </a:p>
          <a:p>
            <a:r>
              <a:rPr lang="es-MX" dirty="0" smtClean="0"/>
              <a:t>Productos de Origen Animal y Leguminosas</a:t>
            </a:r>
            <a:endParaRPr lang="es-MX" dirty="0"/>
          </a:p>
        </p:txBody>
      </p:sp>
      <p:pic>
        <p:nvPicPr>
          <p:cNvPr id="2052" name="Picture 4" descr="E:\IMAGENES\imagesCA4DT7H0GRRR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049" y="1628800"/>
            <a:ext cx="3801359" cy="381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Invita a imaginarse un plato de comida el cual esta integrado por los tres grupos de alimentos.</a:t>
            </a:r>
          </a:p>
          <a:p>
            <a:endParaRPr lang="es-MX" dirty="0" smtClean="0"/>
          </a:p>
          <a:p>
            <a:r>
              <a:rPr lang="es-MX" dirty="0" smtClean="0"/>
              <a:t>Fomenta la combinación y variación de los mismos</a:t>
            </a:r>
            <a:endParaRPr lang="es-MX" dirty="0"/>
          </a:p>
        </p:txBody>
      </p:sp>
      <p:pic>
        <p:nvPicPr>
          <p:cNvPr id="4098" name="Picture 2" descr="E:\IMAGENES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2813595" cy="2813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aconseja en cada tiempo de comida implementarlos</a:t>
            </a:r>
          </a:p>
          <a:p>
            <a:endParaRPr lang="es-MX" dirty="0" smtClean="0"/>
          </a:p>
          <a:p>
            <a:r>
              <a:rPr lang="es-MX" dirty="0" smtClean="0"/>
              <a:t>Incluir un alimento de cada tipo en desayuno, comida y cena</a:t>
            </a:r>
            <a:endParaRPr lang="es-MX" dirty="0"/>
          </a:p>
        </p:txBody>
      </p:sp>
      <p:pic>
        <p:nvPicPr>
          <p:cNvPr id="6146" name="Picture 2" descr="E:\IMAGENES\imagesCAMN9I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2143125" cy="2133600"/>
          </a:xfrm>
          <a:prstGeom prst="rect">
            <a:avLst/>
          </a:prstGeom>
          <a:noFill/>
        </p:spPr>
      </p:pic>
      <p:pic>
        <p:nvPicPr>
          <p:cNvPr id="6147" name="Picture 3" descr="E:\IMAGENES\imagesCANQWK5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2552700" cy="1790700"/>
          </a:xfrm>
          <a:prstGeom prst="rect">
            <a:avLst/>
          </a:prstGeom>
          <a:noFill/>
        </p:spPr>
      </p:pic>
      <p:pic>
        <p:nvPicPr>
          <p:cNvPr id="6148" name="Picture 4" descr="E:\IMAGENES\imagesCAKY3Q1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33056"/>
            <a:ext cx="137160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Procurar que la mayor proporción sea de frutas y verduras</a:t>
            </a:r>
          </a:p>
          <a:p>
            <a:r>
              <a:rPr lang="es-MX" dirty="0" smtClean="0"/>
              <a:t>Menor cantidad en cereales y tubérculos</a:t>
            </a:r>
          </a:p>
          <a:p>
            <a:r>
              <a:rPr lang="es-MX" dirty="0" smtClean="0"/>
              <a:t>Un espacio pequeño para los productos de origen animal y leguminosas</a:t>
            </a:r>
            <a:endParaRPr lang="es-MX" dirty="0"/>
          </a:p>
        </p:txBody>
      </p:sp>
      <p:pic>
        <p:nvPicPr>
          <p:cNvPr id="5122" name="Picture 2" descr="E:\IMAGENES\untitled CON FOTOS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93443"/>
            <a:ext cx="3384376" cy="336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Combinar leguminosas y cereales (Arroz y cereales)</a:t>
            </a:r>
          </a:p>
          <a:p>
            <a:endParaRPr lang="es-MX" dirty="0"/>
          </a:p>
          <a:p>
            <a:r>
              <a:rPr lang="es-MX" dirty="0" smtClean="0"/>
              <a:t>Consumir lo menos posible grasas, aceites, azúcar y sal</a:t>
            </a:r>
            <a:endParaRPr lang="es-MX" dirty="0"/>
          </a:p>
        </p:txBody>
      </p:sp>
      <p:pic>
        <p:nvPicPr>
          <p:cNvPr id="14338" name="Picture 2" descr="E:\IMAGENES\untitled COMB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564768" cy="2669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Nunca olvidar las características de la alimentación:</a:t>
            </a:r>
          </a:p>
          <a:p>
            <a:pPr lvl="1"/>
            <a:r>
              <a:rPr lang="es-MX" dirty="0" smtClean="0"/>
              <a:t>Suficiente</a:t>
            </a:r>
          </a:p>
          <a:p>
            <a:pPr lvl="1"/>
            <a:r>
              <a:rPr lang="es-MX" dirty="0" smtClean="0"/>
              <a:t>Variada</a:t>
            </a:r>
          </a:p>
          <a:p>
            <a:pPr lvl="1"/>
            <a:r>
              <a:rPr lang="es-MX" dirty="0" smtClean="0"/>
              <a:t>Equilibrada</a:t>
            </a:r>
          </a:p>
          <a:p>
            <a:pPr lvl="1"/>
            <a:r>
              <a:rPr lang="es-MX" dirty="0" smtClean="0"/>
              <a:t>Inocua</a:t>
            </a:r>
          </a:p>
          <a:p>
            <a:pPr lvl="1"/>
            <a:r>
              <a:rPr lang="es-MX" dirty="0" smtClean="0"/>
              <a:t>Adecuada</a:t>
            </a:r>
          </a:p>
          <a:p>
            <a:pPr lvl="1"/>
            <a:r>
              <a:rPr lang="es-MX" dirty="0" smtClean="0"/>
              <a:t>Completa </a:t>
            </a:r>
            <a:endParaRPr lang="es-MX" dirty="0"/>
          </a:p>
        </p:txBody>
      </p:sp>
      <p:pic>
        <p:nvPicPr>
          <p:cNvPr id="15362" name="Picture 2" descr="E:\IMAGENES\imagesCA3YXOQ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5568287" cy="2099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661</Words>
  <Application>Microsoft Office PowerPoint</Application>
  <PresentationFormat>Presentación en pantalla (4:3)</PresentationFormat>
  <Paragraphs>110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Plato del bien Comer: Herramienta útil para una alimentación correcta.</vt:lpstr>
      <vt:lpstr>Diapositiva 2</vt:lpstr>
      <vt:lpstr>Diapositiva 3</vt:lpstr>
      <vt:lpstr>El Plato del Bien Comer</vt:lpstr>
      <vt:lpstr>Diapositiva 5</vt:lpstr>
      <vt:lpstr>Diapositiva 6</vt:lpstr>
      <vt:lpstr>Diapositiva 7</vt:lpstr>
      <vt:lpstr>Diapositiva 8</vt:lpstr>
      <vt:lpstr>Diapositiva 9</vt:lpstr>
      <vt:lpstr>Verduras </vt:lpstr>
      <vt:lpstr>Verduras </vt:lpstr>
      <vt:lpstr>Verduras </vt:lpstr>
      <vt:lpstr>Verduras </vt:lpstr>
      <vt:lpstr>Diapositiva 14</vt:lpstr>
      <vt:lpstr>Frutas</vt:lpstr>
      <vt:lpstr>Frutas</vt:lpstr>
      <vt:lpstr>Cereales </vt:lpstr>
      <vt:lpstr>Cereales </vt:lpstr>
      <vt:lpstr>Leguminosas</vt:lpstr>
      <vt:lpstr>Leguminosas </vt:lpstr>
      <vt:lpstr>Alimentos de origen animal</vt:lpstr>
      <vt:lpstr>Alimentos de Origen Animal</vt:lpstr>
      <vt:lpstr>Alimentos de Origen Animal</vt:lpstr>
      <vt:lpstr>Alimentos de Origen Animal</vt:lpstr>
      <vt:lpstr>Diapositiva 25</vt:lpstr>
      <vt:lpstr>Diapositiva 26</vt:lpstr>
      <vt:lpstr>Gracias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Jalil Lopez O</dc:creator>
  <cp:lastModifiedBy>Jalil Lopez O</cp:lastModifiedBy>
  <cp:revision>21</cp:revision>
  <dcterms:created xsi:type="dcterms:W3CDTF">2010-11-08T14:36:02Z</dcterms:created>
  <dcterms:modified xsi:type="dcterms:W3CDTF">2012-06-14T19:23:15Z</dcterms:modified>
</cp:coreProperties>
</file>