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341" r:id="rId5"/>
    <p:sldId id="259" r:id="rId6"/>
    <p:sldId id="260" r:id="rId7"/>
    <p:sldId id="261" r:id="rId8"/>
    <p:sldId id="262" r:id="rId9"/>
    <p:sldId id="263" r:id="rId10"/>
    <p:sldId id="340" r:id="rId11"/>
    <p:sldId id="342" r:id="rId12"/>
    <p:sldId id="265" r:id="rId13"/>
    <p:sldId id="266" r:id="rId14"/>
    <p:sldId id="343" r:id="rId15"/>
    <p:sldId id="344" r:id="rId16"/>
    <p:sldId id="267" r:id="rId17"/>
    <p:sldId id="268" r:id="rId18"/>
    <p:sldId id="345" r:id="rId19"/>
    <p:sldId id="269" r:id="rId20"/>
    <p:sldId id="270" r:id="rId21"/>
    <p:sldId id="271" r:id="rId22"/>
    <p:sldId id="346" r:id="rId23"/>
    <p:sldId id="272" r:id="rId24"/>
    <p:sldId id="273" r:id="rId25"/>
    <p:sldId id="274" r:id="rId26"/>
    <p:sldId id="347" r:id="rId27"/>
    <p:sldId id="282" r:id="rId28"/>
    <p:sldId id="357" r:id="rId29"/>
    <p:sldId id="348" r:id="rId30"/>
    <p:sldId id="351" r:id="rId31"/>
    <p:sldId id="349" r:id="rId32"/>
    <p:sldId id="355" r:id="rId33"/>
    <p:sldId id="350" r:id="rId34"/>
    <p:sldId id="354" r:id="rId35"/>
    <p:sldId id="353" r:id="rId36"/>
    <p:sldId id="358" r:id="rId37"/>
    <p:sldId id="363" r:id="rId38"/>
    <p:sldId id="364" r:id="rId39"/>
    <p:sldId id="359" r:id="rId40"/>
    <p:sldId id="360" r:id="rId41"/>
    <p:sldId id="361" r:id="rId42"/>
    <p:sldId id="278" r:id="rId43"/>
    <p:sldId id="279" r:id="rId44"/>
    <p:sldId id="280" r:id="rId45"/>
    <p:sldId id="362" r:id="rId46"/>
    <p:sldId id="284" r:id="rId47"/>
    <p:sldId id="365" r:id="rId48"/>
    <p:sldId id="314" r:id="rId49"/>
    <p:sldId id="315" r:id="rId50"/>
    <p:sldId id="316" r:id="rId51"/>
    <p:sldId id="319" r:id="rId52"/>
    <p:sldId id="321" r:id="rId53"/>
    <p:sldId id="317" r:id="rId54"/>
    <p:sldId id="318" r:id="rId55"/>
    <p:sldId id="322" r:id="rId56"/>
    <p:sldId id="320" r:id="rId57"/>
    <p:sldId id="323" r:id="rId58"/>
    <p:sldId id="325" r:id="rId59"/>
    <p:sldId id="326" r:id="rId60"/>
    <p:sldId id="327" r:id="rId61"/>
    <p:sldId id="328" r:id="rId62"/>
    <p:sldId id="330" r:id="rId63"/>
    <p:sldId id="331" r:id="rId64"/>
    <p:sldId id="333" r:id="rId65"/>
    <p:sldId id="334" r:id="rId66"/>
    <p:sldId id="366" r:id="rId67"/>
    <p:sldId id="367" r:id="rId68"/>
    <p:sldId id="368" r:id="rId69"/>
    <p:sldId id="338" r:id="rId70"/>
    <p:sldId id="339" r:id="rId71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A50021"/>
    <a:srgbClr val="990033"/>
    <a:srgbClr val="FFA3A3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833" autoAdjust="0"/>
  </p:normalViewPr>
  <p:slideViewPr>
    <p:cSldViewPr>
      <p:cViewPr>
        <p:scale>
          <a:sx n="40" d="100"/>
          <a:sy n="40" d="100"/>
        </p:scale>
        <p:origin x="-1386" y="-600"/>
      </p:cViewPr>
      <p:guideLst>
        <p:guide orient="horz" pos="2160"/>
        <p:guide orient="horz" pos="482"/>
        <p:guide orient="horz" pos="754"/>
        <p:guide orient="horz" pos="935"/>
        <p:guide orient="horz" pos="1480"/>
        <p:guide pos="2880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605D60-9ACB-4533-B2D5-40541EF98108}" type="datetimeFigureOut">
              <a:rPr lang="es-ES"/>
              <a:pPr>
                <a:defRPr/>
              </a:pPr>
              <a:t>25/10/2011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B59C59-91C8-4E2A-B342-9EA1D978CD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2B828B-1A47-4096-87B0-26C85E7899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7581F-B867-4CC3-A91B-2FF01784C9CF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69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1DFC2C-ED53-4D36-BDE8-D900FE38CC5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B828B-1A47-4096-87B0-26C85E78998E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FF"/>
                </a:solidFill>
              </a:defRPr>
            </a:lvl1pPr>
          </a:lstStyle>
          <a:p>
            <a:fld id="{BF9206DA-FF24-4208-AD57-C29559DA72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FF"/>
                </a:solidFill>
              </a:defRPr>
            </a:lvl1pPr>
          </a:lstStyle>
          <a:p>
            <a:fld id="{BF9206DA-FF24-4208-AD57-C29559DA72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6 Rectángulo"/>
          <p:cNvSpPr>
            <a:spLocks noChangeArrowheads="1"/>
          </p:cNvSpPr>
          <p:nvPr userDrawn="1"/>
        </p:nvSpPr>
        <p:spPr bwMode="auto">
          <a:xfrm>
            <a:off x="3635375" y="12700"/>
            <a:ext cx="51133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>
                <a:solidFill>
                  <a:srgbClr val="C00000"/>
                </a:solidFill>
              </a:rPr>
              <a:t>Instituto Politécnico Nacional</a:t>
            </a:r>
            <a:br>
              <a:rPr lang="es-ES" b="1">
                <a:solidFill>
                  <a:srgbClr val="C00000"/>
                </a:solidFill>
              </a:rPr>
            </a:br>
            <a:r>
              <a:rPr lang="es-ES" sz="1200"/>
              <a:t>Secretaria de Extensión e Integración Social</a:t>
            </a:r>
            <a:br>
              <a:rPr lang="es-ES" sz="1200"/>
            </a:br>
            <a:r>
              <a:rPr lang="es-ES" sz="1200">
                <a:solidFill>
                  <a:srgbClr val="C00000"/>
                </a:solidFill>
              </a:rPr>
              <a:t>Dirección de Educación Continua</a:t>
            </a:r>
            <a:endParaRPr lang="es-MX">
              <a:solidFill>
                <a:srgbClr val="C00000"/>
              </a:solidFill>
            </a:endParaRPr>
          </a:p>
        </p:txBody>
      </p:sp>
      <p:pic>
        <p:nvPicPr>
          <p:cNvPr id="1027" name="Picture 7" descr="C:\Documents and Settings\Jonatan Mireles\Escritorio\75 aniversario jpg\75 grisguinda.jpg"/>
          <p:cNvPicPr>
            <a:picLocks noChangeAspect="1" noChangeArrowheads="1"/>
          </p:cNvPicPr>
          <p:nvPr userDrawn="1"/>
        </p:nvPicPr>
        <p:blipFill>
          <a:blip r:embed="rId4" cstate="print"/>
          <a:srcRect t="10474" b="8887"/>
          <a:stretch>
            <a:fillRect/>
          </a:stretch>
        </p:blipFill>
        <p:spPr bwMode="auto">
          <a:xfrm>
            <a:off x="755650" y="28575"/>
            <a:ext cx="14033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73025"/>
            <a:ext cx="431800" cy="6350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istrador\Mis documentos\Mis imágenes\LOGOS CECS\log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2025" y="71438"/>
            <a:ext cx="6842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 userDrawn="1"/>
        </p:nvSpPr>
        <p:spPr>
          <a:xfrm>
            <a:off x="0" y="773113"/>
            <a:ext cx="9144000" cy="714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00FF"/>
                </a:solidFill>
              </a:defRPr>
            </a:lvl1pPr>
          </a:lstStyle>
          <a:p>
            <a:fld id="{BF9206DA-FF24-4208-AD57-C29559DA72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eluniversal.com.mx/img/2010/05/Nac/dcama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6 Rectángulo"/>
          <p:cNvSpPr>
            <a:spLocks noChangeArrowheads="1"/>
          </p:cNvSpPr>
          <p:nvPr/>
        </p:nvSpPr>
        <p:spPr bwMode="auto">
          <a:xfrm>
            <a:off x="5735638" y="6021388"/>
            <a:ext cx="262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>
                <a:solidFill>
                  <a:srgbClr val="00B050"/>
                </a:solidFill>
              </a:rPr>
              <a:t>  18 de agosto de 2011</a:t>
            </a:r>
          </a:p>
        </p:txBody>
      </p:sp>
      <p:pic>
        <p:nvPicPr>
          <p:cNvPr id="2051" name="Picture 5" descr="C:\Documents and Settings\Administrador\Mis documentos\Mis imágenes\LOGOS CEC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76475"/>
            <a:ext cx="2460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2224088" y="44450"/>
            <a:ext cx="719137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8" name="17 Arco"/>
          <p:cNvSpPr/>
          <p:nvPr/>
        </p:nvSpPr>
        <p:spPr>
          <a:xfrm>
            <a:off x="1619250" y="2133600"/>
            <a:ext cx="2736850" cy="2735263"/>
          </a:xfrm>
          <a:prstGeom prst="arc">
            <a:avLst>
              <a:gd name="adj1" fmla="val 16200000"/>
              <a:gd name="adj2" fmla="val 5450393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2054" name="14 Imagen" descr="logo cecma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573463"/>
            <a:ext cx="31003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6 CuadroTexto"/>
          <p:cNvSpPr txBox="1">
            <a:spLocks noChangeArrowheads="1"/>
          </p:cNvSpPr>
          <p:nvPr/>
        </p:nvSpPr>
        <p:spPr bwMode="auto">
          <a:xfrm>
            <a:off x="611188" y="5949950"/>
            <a:ext cx="313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dirty="0"/>
              <a:t>Dpto. Educación Continua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43108" y="1000108"/>
            <a:ext cx="5072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Administración Efectiva de Proyectos gubernamentales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857232"/>
            <a:ext cx="8001056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3200" dirty="0" smtClean="0"/>
              <a:t>Dirección de proyectos</a:t>
            </a:r>
            <a:endParaRPr lang="es-ES" sz="3200" dirty="0" smtClean="0"/>
          </a:p>
          <a:p>
            <a:pPr>
              <a:lnSpc>
                <a:spcPct val="200000"/>
              </a:lnSpc>
            </a:pPr>
            <a:r>
              <a:rPr lang="es-MX" sz="2400" dirty="0" smtClean="0"/>
              <a:t> Es la </a:t>
            </a:r>
            <a:r>
              <a:rPr lang="es-ES_tradnl" sz="2400" dirty="0" smtClean="0"/>
              <a:t>aplicación </a:t>
            </a:r>
            <a:r>
              <a:rPr lang="es-ES_tradnl" sz="2400" dirty="0"/>
              <a:t>de conocimientos, habilidades, herramientas y técnicas a las actividades de un proyecto, para satisfacer sus requisitos. Se logra mediante la aplicación e integración de los grupos de procesos que son: de inicio, planificación, ejecución, seguimiento y control</a:t>
            </a:r>
            <a:r>
              <a:rPr lang="es-ES_tradnl" sz="2400" dirty="0" smtClean="0"/>
              <a:t>.</a:t>
            </a:r>
            <a:r>
              <a:rPr lang="es-ES" sz="2400" dirty="0"/>
              <a:t> 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2051"/>
            <a:ext cx="6572296" cy="5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928670"/>
            <a:ext cx="8001056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 smtClean="0"/>
              <a:t>Objetivos de la Dirección de proyectos</a:t>
            </a:r>
            <a:endParaRPr lang="es-ES" sz="3200" dirty="0" smtClean="0"/>
          </a:p>
          <a:p>
            <a:r>
              <a:rPr lang="es-ES" sz="2400" dirty="0"/>
              <a:t> </a:t>
            </a:r>
            <a:endParaRPr lang="es-ES" sz="2400" b="1" dirty="0" smtClean="0"/>
          </a:p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  Identificar los requisitos</a:t>
            </a:r>
          </a:p>
          <a:p>
            <a:pPr lvl="0">
              <a:buFont typeface="Arial" pitchFamily="34" charset="0"/>
              <a:buChar char="•"/>
            </a:pPr>
            <a:endParaRPr lang="es-ES" sz="2400" b="1" dirty="0" smtClean="0"/>
          </a:p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  Establecer </a:t>
            </a:r>
            <a:r>
              <a:rPr lang="es-ES_tradnl" sz="2400" dirty="0"/>
              <a:t>objetivos claros y </a:t>
            </a:r>
            <a:r>
              <a:rPr lang="es-ES_tradnl" sz="2400" dirty="0" smtClean="0"/>
              <a:t>realizables</a:t>
            </a:r>
          </a:p>
          <a:p>
            <a:pPr lvl="0">
              <a:buFont typeface="Arial" pitchFamily="34" charset="0"/>
              <a:buChar char="•"/>
            </a:pPr>
            <a:endParaRPr lang="es-ES" sz="2400" b="1" dirty="0"/>
          </a:p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  Equilibrar </a:t>
            </a:r>
            <a:r>
              <a:rPr lang="es-ES_tradnl" sz="2400" dirty="0"/>
              <a:t>las restricciones concurrentes del proyecto en aspectos de calidad, alcance, tiempo, presupuestos, recursos y riesgos</a:t>
            </a:r>
            <a:r>
              <a:rPr lang="es-ES_tradnl" sz="24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s-ES" sz="2400" b="1" dirty="0"/>
          </a:p>
          <a:p>
            <a:pPr lvl="0">
              <a:buFont typeface="Arial" pitchFamily="34" charset="0"/>
              <a:buChar char="•"/>
            </a:pPr>
            <a:r>
              <a:rPr lang="es-ES_tradnl" sz="2400" dirty="0" smtClean="0"/>
              <a:t>  Adaptar </a:t>
            </a:r>
            <a:r>
              <a:rPr lang="es-ES_tradnl" sz="2400" dirty="0"/>
              <a:t>los planes, las especificaciones y el enfoque a las diversas inquietudes y expectativas de los diferentes interesados.</a:t>
            </a:r>
            <a:endParaRPr lang="es-ES" sz="2400" b="1" dirty="0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19251"/>
            <a:ext cx="1952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71736" y="1000108"/>
            <a:ext cx="384432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 smtClean="0"/>
              <a:t>Dirección de proyectos</a:t>
            </a:r>
            <a:endParaRPr lang="es-ES" sz="2800" dirty="0" smtClean="0"/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143000"/>
            <a:ext cx="6152428" cy="47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928670"/>
            <a:ext cx="8001056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 smtClean="0"/>
              <a:t>Incertidumbre en la Dirección de proyectos</a:t>
            </a:r>
            <a:endParaRPr lang="es-ES" sz="3200" dirty="0" smtClean="0"/>
          </a:p>
          <a:p>
            <a:r>
              <a:rPr lang="es-ES" sz="2400" dirty="0"/>
              <a:t> </a:t>
            </a:r>
            <a:endParaRPr lang="es-ES" sz="2400" b="1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En la programación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En los costos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En la tecnología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Otros riesgos </a:t>
            </a:r>
            <a:endParaRPr lang="es-ES" sz="24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727606" cy="27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928670"/>
            <a:ext cx="8001056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 smtClean="0"/>
              <a:t>Portafolio, programas de proyectos</a:t>
            </a:r>
            <a:endParaRPr lang="es-ES" sz="3200" dirty="0" smtClean="0"/>
          </a:p>
          <a:p>
            <a:r>
              <a:rPr lang="es-ES" sz="2400" dirty="0"/>
              <a:t> </a:t>
            </a:r>
            <a:endParaRPr lang="es-ES" sz="2400" b="1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i="1" dirty="0" smtClean="0"/>
              <a:t>Portafolio de proyectos o programas y otros trabajos se agrupan para facilitar la dirección eficaz de ese trabajo para cumplir con los objetivos estratégicos del negocio</a:t>
            </a: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i="1" dirty="0" smtClean="0"/>
              <a:t>Un programa es un grupo de proyectos relacionados administrados de forma coordinada para obtener beneficios y control, que no se obtendrían si se gestionaran en forma individual.</a:t>
            </a:r>
            <a:endParaRPr lang="es-ES" sz="24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2143108" cy="208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257174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2</a:t>
            </a:r>
            <a:r>
              <a:rPr lang="es-MX" sz="3600" dirty="0" smtClean="0"/>
              <a:t>. Ciclo de vida del proyecto </a:t>
            </a:r>
          </a:p>
          <a:p>
            <a:pPr algn="ctr"/>
            <a:r>
              <a:rPr lang="es-MX" sz="3600" dirty="0" smtClean="0"/>
              <a:t>y su organización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37719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428860" y="857232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/>
              <a:t>Ciclo de vida de proyecto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71612"/>
            <a:ext cx="3048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642910" y="928670"/>
            <a:ext cx="8001056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 smtClean="0"/>
              <a:t>Partes interesadas</a:t>
            </a:r>
            <a:endParaRPr lang="es-ES" sz="3200" dirty="0" smtClean="0"/>
          </a:p>
          <a:p>
            <a:r>
              <a:rPr lang="es-ES" sz="2400" dirty="0"/>
              <a:t> </a:t>
            </a:r>
            <a:endParaRPr lang="es-ES" sz="2400" b="1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Participan activamente en el proyecto, o cuyos</a:t>
            </a:r>
            <a:endParaRPr lang="es-ES" sz="2400" dirty="0" smtClean="0"/>
          </a:p>
          <a:p>
            <a:r>
              <a:rPr lang="es-MX" sz="2400" dirty="0" smtClean="0"/>
              <a:t>intereses pueden verse afectados positiva o negativamente por la ejecución del proyecto. </a:t>
            </a:r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Los interesados pueden ejercer influencia sobre el proyecto, los entregables y los miembros del equipo. </a:t>
            </a:r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Identificar a los interesados internos como externos, con objeto de determinar los requisitos del proyecto y las expectativas de todas las partes involucradas.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68995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214414" y="1068157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/>
              <a:t>Influencia de partes interesadas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949844"/>
            <a:ext cx="76438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CONTENIDO</a:t>
            </a:r>
          </a:p>
          <a:p>
            <a:endParaRPr lang="es-MX" sz="2800" dirty="0"/>
          </a:p>
          <a:p>
            <a:pPr marL="342900" indent="-342900">
              <a:buAutoNum type="arabicPeriod"/>
            </a:pPr>
            <a:r>
              <a:rPr lang="es-MX" sz="2800" dirty="0" smtClean="0"/>
              <a:t>La administración de proyectos</a:t>
            </a:r>
          </a:p>
          <a:p>
            <a:pPr marL="342900" indent="-342900">
              <a:buAutoNum type="arabicPeriod"/>
            </a:pP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Ciclo de vida del proyecto y organización</a:t>
            </a:r>
          </a:p>
          <a:p>
            <a:pPr marL="342900" indent="-342900">
              <a:buAutoNum type="arabicPeriod"/>
            </a:pP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Procesos de dirección de proyectos</a:t>
            </a:r>
          </a:p>
          <a:p>
            <a:pPr marL="342900" indent="-342900">
              <a:buAutoNum type="arabicPeriod"/>
            </a:pP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Dirección del proyecto</a:t>
            </a:r>
          </a:p>
          <a:p>
            <a:pPr marL="342900" indent="-342900">
              <a:buAutoNum type="arabicPeriod"/>
            </a:pPr>
            <a:endParaRPr lang="es-MX" sz="2800" dirty="0" smtClean="0"/>
          </a:p>
          <a:p>
            <a:pPr marL="342900" indent="-342900">
              <a:buAutoNum type="arabicPeriod"/>
            </a:pPr>
            <a:r>
              <a:rPr lang="es-MX" sz="2800" dirty="0" smtClean="0"/>
              <a:t>Uso de Microsoft Project 2007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14348" y="762000"/>
          <a:ext cx="7786711" cy="6096000"/>
        </p:xfrm>
        <a:graphic>
          <a:graphicData uri="http://schemas.openxmlformats.org/drawingml/2006/table">
            <a:tbl>
              <a:tblPr/>
              <a:tblGrid>
                <a:gridCol w="2082359"/>
                <a:gridCol w="1136279"/>
                <a:gridCol w="1034621"/>
                <a:gridCol w="1247776"/>
                <a:gridCol w="1131361"/>
                <a:gridCol w="1154315"/>
              </a:tblGrid>
              <a:tr h="592933">
                <a:tc>
                  <a:txBody>
                    <a:bodyPr/>
                    <a:lstStyle/>
                    <a:p>
                      <a:endParaRPr lang="es-ES" sz="2000" dirty="0">
                        <a:latin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INFLUENCIA DE LA ORGANIZACIÓN EN LOS PROYECTOS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Estructura organizacional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Funcional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Matricial debil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Matricial balanceado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Matricial fuerte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Proyectizado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Característica del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8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Autoridad del gerente de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Poca o ninguna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Limitada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Coordinador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 a moderada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 a moderada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Alta a casi total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Disponibilidad de recursos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Poca o ninguna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Limitada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 a moderada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 a moderada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Alta a casi total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Quien controla el presupuesto del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Gerente funcional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Gerente funcional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Mezclada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Gerente de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Gerente de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Rol del gerente de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parcial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parcial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completo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completo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completo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personal administrativo de apoyo al proyecto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parcial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parcial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parcial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completo</a:t>
                      </a:r>
                      <a:endParaRPr lang="es-E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Tiempo completo</a:t>
                      </a:r>
                      <a:endParaRPr lang="es-E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0" y="1000108"/>
            <a:ext cx="42545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4419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3300" y="3357562"/>
            <a:ext cx="43307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143504" y="99671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Matricial</a:t>
            </a:r>
          </a:p>
          <a:p>
            <a:r>
              <a:rPr lang="es-MX" dirty="0" smtClean="0"/>
              <a:t>débil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500430" y="3571876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Matricial</a:t>
            </a:r>
          </a:p>
          <a:p>
            <a:r>
              <a:rPr lang="es-MX" dirty="0" smtClean="0"/>
              <a:t>fuerte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628" y="3357562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Matricial</a:t>
            </a:r>
          </a:p>
          <a:p>
            <a:r>
              <a:rPr lang="es-MX" dirty="0" smtClean="0"/>
              <a:t>equilibrada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357554" y="113084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Funcional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928670"/>
            <a:ext cx="8001056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200" dirty="0" smtClean="0"/>
              <a:t>Activos de procesos de la organización</a:t>
            </a:r>
            <a:endParaRPr lang="es-ES" sz="3200" dirty="0" smtClean="0"/>
          </a:p>
          <a:p>
            <a:r>
              <a:rPr lang="es-ES" sz="2400" dirty="0"/>
              <a:t> </a:t>
            </a:r>
            <a:endParaRPr lang="es-ES" sz="24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400" dirty="0" smtClean="0"/>
              <a:t>   Planes, políticas, procedimientos y lineamientos, ya sean formales o informales. Los activos de procesos también abarcan las bases de conocimiento de la organización, como las lecciones aprendidas y la información histórica.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21468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3. Los procesos de un proyecto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57290" y="114298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Procesos de dirección de proyectos</a:t>
            </a:r>
            <a:endParaRPr lang="es-ES" sz="2800" dirty="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es-ES" sz="1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4" name="Picture 4" descr="http://www.liderdeproyecto.com/manual/imagenes/Integracion%20de%20procesos/ilustracion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767297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142984"/>
            <a:ext cx="773279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357290" y="114298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Interrelación de procesos de dirección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71546"/>
            <a:ext cx="77867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3.1 Grupo de procesos de iniciación</a:t>
            </a:r>
            <a:endParaRPr lang="es-ES" sz="2800" b="1" dirty="0">
              <a:solidFill>
                <a:srgbClr val="0000FF"/>
              </a:solidFill>
            </a:endParaRPr>
          </a:p>
          <a:p>
            <a:r>
              <a:rPr lang="es-MX" sz="2400" dirty="0"/>
              <a:t> </a:t>
            </a: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F</a:t>
            </a:r>
            <a:r>
              <a:rPr lang="es-ES" sz="2400" dirty="0" err="1" smtClean="0"/>
              <a:t>acilitan</a:t>
            </a:r>
            <a:r>
              <a:rPr lang="es-ES" sz="2400" dirty="0" smtClean="0"/>
              <a:t> </a:t>
            </a:r>
            <a:r>
              <a:rPr lang="es-ES" sz="2400" dirty="0"/>
              <a:t>la autorización formal para comenzar un nuevo proyecto o una fase del mismo. 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Documentar las </a:t>
            </a:r>
            <a:r>
              <a:rPr lang="es-ES" sz="2400" dirty="0"/>
              <a:t>necesidades o requisitos </a:t>
            </a:r>
            <a:r>
              <a:rPr lang="es-ES" sz="2400" dirty="0" smtClean="0"/>
              <a:t>de </a:t>
            </a:r>
            <a:r>
              <a:rPr lang="es-ES" sz="2400" dirty="0"/>
              <a:t>la organización. 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Descripciones </a:t>
            </a:r>
            <a:r>
              <a:rPr lang="es-ES" sz="2400" dirty="0"/>
              <a:t>claras de los objetivos del </a:t>
            </a:r>
            <a:r>
              <a:rPr lang="es-ES" sz="2400" dirty="0" smtClean="0"/>
              <a:t>proyecto y su justificación  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Descripción del </a:t>
            </a:r>
            <a:r>
              <a:rPr lang="es-ES" sz="2400" dirty="0"/>
              <a:t>alcance del proyecto, de los productos entregables, de la duración del proyecto y un pronóstico de los recursos para el análisis de </a:t>
            </a:r>
            <a:r>
              <a:rPr lang="es-ES" sz="2400" dirty="0" smtClean="0"/>
              <a:t>inversión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795596"/>
            <a:ext cx="2967041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928662" y="1142984"/>
            <a:ext cx="7786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b="1" dirty="0" smtClean="0">
                <a:solidFill>
                  <a:srgbClr val="0000FF"/>
                </a:solidFill>
              </a:rPr>
              <a:t>3.1 Grupo de procesos de iniciación</a:t>
            </a:r>
            <a:endParaRPr lang="es-ES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/>
              <a:t> </a:t>
            </a:r>
            <a:r>
              <a:rPr lang="es-MX" sz="2400" dirty="0" smtClean="0"/>
              <a:t>  Estudio de </a:t>
            </a:r>
            <a:r>
              <a:rPr lang="es-MX" sz="2400" dirty="0" err="1" smtClean="0"/>
              <a:t>prefactibilidad</a:t>
            </a:r>
            <a:r>
              <a:rPr lang="es-MX" sz="2400" dirty="0" smtClean="0"/>
              <a:t> de un proyecto: antecedentes, entorno del proyecto, aspectos técnicos, aspectos financieros  y evaluación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MX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MX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 smtClean="0"/>
              <a:t>  Estudio de factibilidad de un proyecto: análisis técnicos, económicos, financieros, de impacto ambiental y social con elementos cuantificables.</a:t>
            </a:r>
            <a:endParaRPr lang="es-ES" sz="24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357562"/>
            <a:ext cx="1714512" cy="12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120834" name="Picture 2" descr="http://www.liderdeproyecto.com/manual/imagenes/Integracion%20de%20procesos/ilustracion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198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3.2 Grupo del proceso de planificación</a:t>
            </a:r>
            <a:endParaRPr lang="es-ES" sz="2800" b="1" dirty="0">
              <a:solidFill>
                <a:srgbClr val="0000FF"/>
              </a:solidFill>
            </a:endParaRPr>
          </a:p>
          <a:p>
            <a:r>
              <a:rPr lang="es-MX" sz="2400" dirty="0"/>
              <a:t> </a:t>
            </a: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Permiten establecer </a:t>
            </a:r>
            <a:r>
              <a:rPr lang="es-MX" sz="2400" dirty="0"/>
              <a:t>el alcance total del esfuerzo, definir y refinar los objetivos, y </a:t>
            </a:r>
            <a:r>
              <a:rPr lang="es-MX" sz="2400" dirty="0" smtClean="0"/>
              <a:t>desarrollar la </a:t>
            </a:r>
            <a:r>
              <a:rPr lang="es-MX" sz="2400" dirty="0"/>
              <a:t>línea de acción requerida para alcanzar dichos objetivos. 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Desarrollan </a:t>
            </a:r>
            <a:r>
              <a:rPr lang="es-MX" sz="2400" dirty="0"/>
              <a:t>el plan para la dirección del proyecto y </a:t>
            </a:r>
            <a:r>
              <a:rPr lang="es-MX" sz="2400" dirty="0" smtClean="0"/>
              <a:t>sus </a:t>
            </a:r>
            <a:r>
              <a:rPr lang="es-MX" sz="2400" dirty="0"/>
              <a:t>documentos </a:t>
            </a:r>
            <a:r>
              <a:rPr lang="es-MX" sz="2400" dirty="0" smtClean="0"/>
              <a:t> a utilizar </a:t>
            </a:r>
            <a:r>
              <a:rPr lang="es-MX" sz="2400" dirty="0"/>
              <a:t>para llevarlo a </a:t>
            </a:r>
            <a:r>
              <a:rPr lang="es-MX" sz="2400" dirty="0" smtClean="0"/>
              <a:t>cabo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</a:t>
            </a:r>
            <a:r>
              <a:rPr lang="es-ES" sz="2400" dirty="0"/>
              <a:t>Estos procesos también identifican, definen y maduran el alcance del proyecto, el costo del proyecto y planifican las actividades del </a:t>
            </a:r>
            <a:r>
              <a:rPr lang="es-ES" sz="2400" dirty="0" smtClean="0"/>
              <a:t>proyecto. </a:t>
            </a:r>
            <a:endParaRPr lang="es-ES" sz="2400" dirty="0"/>
          </a:p>
          <a:p>
            <a:pPr>
              <a:buFont typeface="Arial" pitchFamily="34" charset="0"/>
              <a:buChar char="•"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368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Objetivo general: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Proveer a los participantes de una metodolog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probada, consistente en t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cnicas y herramientas para la correcta y adecuada administraci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de proyectos gubernamentales.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6429420" cy="48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1081991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00FF"/>
                </a:solidFill>
              </a:rPr>
              <a:t>3.3 Grupo del Proceso de Ejecución</a:t>
            </a:r>
            <a:endParaRPr lang="es-ES" sz="2800" b="1" dirty="0">
              <a:solidFill>
                <a:srgbClr val="0000FF"/>
              </a:solidFill>
            </a:endParaRPr>
          </a:p>
          <a:p>
            <a:endParaRPr lang="es-MX" sz="20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Son los procesos </a:t>
            </a:r>
            <a:r>
              <a:rPr lang="es-MX" sz="2400" dirty="0"/>
              <a:t>realizados </a:t>
            </a:r>
            <a:r>
              <a:rPr lang="es-MX" sz="2400" dirty="0" smtClean="0"/>
              <a:t>para completar </a:t>
            </a:r>
            <a:r>
              <a:rPr lang="es-MX" sz="2400" dirty="0"/>
              <a:t>el trabajo definido en el plan para la dirección del proyecto a fin de cumplir con las especificaciones del mismo. 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Coordinar </a:t>
            </a:r>
            <a:r>
              <a:rPr lang="es-MX" sz="2400" dirty="0"/>
              <a:t>personas y recursos, así como integrar y realizar las actividades del proyecto de conformidad con el plan para la dirección del proyecto.</a:t>
            </a:r>
            <a:r>
              <a:rPr lang="es-MX" sz="2400" b="1" dirty="0"/>
              <a:t> </a:t>
            </a:r>
            <a:endParaRPr lang="es-ES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Las </a:t>
            </a:r>
            <a:r>
              <a:rPr lang="es-ES" sz="2400" dirty="0"/>
              <a:t>variaciones en la ejecución normal harán necesaria cierta </a:t>
            </a:r>
            <a:r>
              <a:rPr lang="es-ES" sz="2400" dirty="0" err="1"/>
              <a:t>replanificación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118786" name="Picture 2" descr="http://www.liderdeproyecto.com/manual/imagenes/Integracion%20de%20procesos/ilustracion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214422"/>
            <a:ext cx="733430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282" y="785794"/>
            <a:ext cx="2838718" cy="20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57224" y="1081991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3.4 </a:t>
            </a:r>
            <a:r>
              <a:rPr lang="es-MX" sz="2800" b="1" dirty="0">
                <a:solidFill>
                  <a:srgbClr val="0000FF"/>
                </a:solidFill>
              </a:rPr>
              <a:t>Grupo del </a:t>
            </a:r>
            <a:r>
              <a:rPr lang="es-MX" sz="2800" b="1" dirty="0" smtClean="0">
                <a:solidFill>
                  <a:srgbClr val="0000FF"/>
                </a:solidFill>
              </a:rPr>
              <a:t>Procesos </a:t>
            </a:r>
          </a:p>
          <a:p>
            <a:r>
              <a:rPr lang="es-MX" sz="2800" b="1" dirty="0" smtClean="0">
                <a:solidFill>
                  <a:srgbClr val="0000FF"/>
                </a:solidFill>
              </a:rPr>
              <a:t>de seguimiento y control</a:t>
            </a:r>
            <a:endParaRPr lang="es-ES" sz="2800" b="1" dirty="0">
              <a:solidFill>
                <a:srgbClr val="0000FF"/>
              </a:solidFill>
            </a:endParaRPr>
          </a:p>
          <a:p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Son los procesos requeridos para supervisar, analizar y regular el progreso y el desempeño del proyecto, para identificar áreas en las que el plan requiera cambios y para iniciar los cambios correspondientes. 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El  desempeño del proyecto se observa y se mide de manera sistemática y regular, a fin de identificar variaciones respecto del plan para la dirección del proyecto.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34</a:t>
            </a:fld>
            <a:endParaRPr lang="es-ES"/>
          </a:p>
        </p:txBody>
      </p:sp>
      <p:pic>
        <p:nvPicPr>
          <p:cNvPr id="115714" name="Picture 2" descr="http://www.liderdeproyecto.com/manual/imagenes/Integracion%20de%20procesos/ilustracion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1214422"/>
            <a:ext cx="6572297" cy="431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143512"/>
            <a:ext cx="37242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857224" y="1081991"/>
            <a:ext cx="77867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3.5 </a:t>
            </a:r>
            <a:r>
              <a:rPr lang="es-MX" sz="2800" b="1" dirty="0">
                <a:solidFill>
                  <a:srgbClr val="0000FF"/>
                </a:solidFill>
              </a:rPr>
              <a:t>Grupo del </a:t>
            </a:r>
            <a:r>
              <a:rPr lang="es-MX" sz="2800" b="1" dirty="0" smtClean="0">
                <a:solidFill>
                  <a:srgbClr val="0000FF"/>
                </a:solidFill>
              </a:rPr>
              <a:t>Proceso </a:t>
            </a:r>
            <a:r>
              <a:rPr lang="es-MX" sz="2800" b="1" dirty="0">
                <a:solidFill>
                  <a:srgbClr val="0000FF"/>
                </a:solidFill>
              </a:rPr>
              <a:t>de </a:t>
            </a:r>
            <a:r>
              <a:rPr lang="es-MX" sz="2800" b="1" dirty="0" smtClean="0">
                <a:solidFill>
                  <a:srgbClr val="0000FF"/>
                </a:solidFill>
              </a:rPr>
              <a:t>cierre</a:t>
            </a:r>
            <a:endParaRPr lang="es-ES" sz="2800" b="1" dirty="0">
              <a:solidFill>
                <a:srgbClr val="0000FF"/>
              </a:solidFill>
            </a:endParaRPr>
          </a:p>
          <a:p>
            <a:endParaRPr lang="es-MX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 smtClean="0"/>
              <a:t>  Verifica  que los procesos definidos se hayan completado para finalizar el proyecto, puede ocurrir que sea necesario: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Obtener la aceptación del cliente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 Revisar el proyecto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 Documentar lecciones aprendidas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 Actualizar los procesos de la organización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 Archivar documentos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21468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4. Dirección del proyecto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4.1 Desarrollar el  Plan para la dirección del proyecto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lnSpc>
                <a:spcPct val="150000"/>
              </a:lnSpc>
            </a:pPr>
            <a:r>
              <a:rPr lang="es-MX" sz="2400" dirty="0" smtClean="0"/>
              <a:t>Es </a:t>
            </a:r>
            <a:r>
              <a:rPr lang="es-MX" sz="2400" dirty="0"/>
              <a:t>el proceso que consiste en documentar las acciones necesarias para definir, preparar, integrar y coordinar todos los planes subsidiarios. El plan para la dirección del proyecto define la manera en que el proyecto se ejecuta, se monitorea, se controla y se cierra.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4.2 Desarrollar el  Plan para la dirección del proyecto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Acta de constitución del proyecto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dirty="0"/>
              <a:t>Plan para la Dirección del </a:t>
            </a:r>
            <a:r>
              <a:rPr lang="es-MX" sz="2400" dirty="0" smtClean="0"/>
              <a:t>Proyecto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dirty="0"/>
              <a:t>Dirigir y Gestionar la Ejecución del </a:t>
            </a:r>
            <a:r>
              <a:rPr lang="es-MX" sz="2400" dirty="0" smtClean="0"/>
              <a:t>Proyecto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</a:t>
            </a:r>
            <a:r>
              <a:rPr lang="es-MX" sz="2400" dirty="0"/>
              <a:t>Monitorear y Controlar el Trabajo del </a:t>
            </a:r>
            <a:r>
              <a:rPr lang="es-MX" sz="2400" dirty="0" smtClean="0"/>
              <a:t>Proyecto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dirty="0"/>
              <a:t>Realizar el Control Integrado de </a:t>
            </a:r>
            <a:r>
              <a:rPr lang="es-MX" sz="2400" dirty="0" smtClean="0"/>
              <a:t>Cambios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</a:t>
            </a:r>
            <a:r>
              <a:rPr lang="es-MX" sz="2400" dirty="0"/>
              <a:t>Cerrar Proyecto o Fase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9206DA-FF24-4208-AD57-C29559DA72F2}" type="slidenum">
              <a:rPr lang="es-ES" smtClean="0"/>
              <a:pPr/>
              <a:t>39</a:t>
            </a:fld>
            <a:endParaRPr lang="es-E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8581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44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Objetivos Espec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ficos: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Contribuir Efectivamente a Generar Valor Econ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mico, al Administrar con Eficacia y Eficiencia, los Proyectos en las Dependencias Gubernamentales.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Conocer las Herramientas para Elaborar </a:t>
            </a:r>
            <a:r>
              <a:rPr kumimoji="0" lang="es-E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PPI´s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 Optimizar la Ejecuci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de los Proyectos Asignados.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Utilizar el paquete MS Project (versi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2007) como apoyo en la administraci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de los proyectos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71472" y="1714488"/>
            <a:ext cx="3286148" cy="3857652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ENTRADAS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Project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Charter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documentos de procuración,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factores ambientales, de la organización,, activos de procesos de la organización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5214942" y="2357430"/>
            <a:ext cx="3571900" cy="250033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SALIDAS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1. Registro de partes interesadas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2. Estrategia</a:t>
            </a:r>
            <a:r>
              <a:rPr kumimoji="0" lang="es-ES_tradn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de gestió</a:t>
            </a:r>
            <a:r>
              <a:rPr lang="es-ES_tradnl" sz="2000" dirty="0" smtClean="0">
                <a:latin typeface="+mn-lt"/>
                <a:cs typeface="Arial" pitchFamily="34" charset="0"/>
              </a:rPr>
              <a:t>n de partes interesadas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929058" y="3143248"/>
            <a:ext cx="1214446" cy="719137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5984" y="928670"/>
            <a:ext cx="498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a) Identificar a los interesados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71546"/>
            <a:ext cx="77867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a) Identificar partes interesadas</a:t>
            </a:r>
          </a:p>
          <a:p>
            <a:endParaRPr lang="es-ES" sz="2000" dirty="0"/>
          </a:p>
          <a:p>
            <a:pPr>
              <a:lnSpc>
                <a:spcPct val="150000"/>
              </a:lnSpc>
            </a:pPr>
            <a:r>
              <a:rPr lang="es-MX" sz="2000" dirty="0" smtClean="0">
                <a:solidFill>
                  <a:srgbClr val="0000FF"/>
                </a:solidFill>
              </a:rPr>
              <a:t>ENTRADAS</a:t>
            </a:r>
            <a:r>
              <a:rPr lang="es-MX" sz="2000" dirty="0">
                <a:solidFill>
                  <a:srgbClr val="0000FF"/>
                </a:solidFill>
              </a:rPr>
              <a:t>: </a:t>
            </a:r>
            <a:r>
              <a:rPr lang="es-MX" sz="2000" dirty="0"/>
              <a:t>Project </a:t>
            </a:r>
            <a:r>
              <a:rPr lang="es-MX" sz="2000" dirty="0" err="1"/>
              <a:t>charter</a:t>
            </a:r>
            <a:r>
              <a:rPr lang="es-MX" sz="2000" dirty="0"/>
              <a:t>, documentos de procuración, </a:t>
            </a:r>
            <a:r>
              <a:rPr lang="es-MX" sz="2000" dirty="0" smtClean="0"/>
              <a:t>actores </a:t>
            </a:r>
            <a:r>
              <a:rPr lang="es-MX" sz="2000" dirty="0"/>
              <a:t>ambientales de la organización, activos de procesos de la organización.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MX" sz="2000" dirty="0"/>
              <a:t> 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0000FF"/>
                </a:solidFill>
              </a:rPr>
              <a:t>SALIDAS:</a:t>
            </a:r>
            <a:r>
              <a:rPr lang="es-MX" sz="2000" dirty="0"/>
              <a:t> Registro de partes interesadas, estrategia de gestión de partes interesadas.</a:t>
            </a:r>
            <a:endParaRPr lang="es-ES" sz="2000" dirty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571472" y="1714488"/>
            <a:ext cx="2784510" cy="3622700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ENTRADAS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Enunciado del trabajo (SOW)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Caso de negocio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Contrato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 Factores ambientales de la organizaci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5. Activos de los procesos organizacionales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215074" y="2714620"/>
            <a:ext cx="2392365" cy="16859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SALIDAS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Acta de constituci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del proyecto (Project </a:t>
            </a:r>
            <a:r>
              <a:rPr kumimoji="0" lang="es-ES_tradnl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charter</a:t>
            </a:r>
            <a:r>
              <a:rPr kumimoji="0" lang="es-ES_tradn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ES_tradn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357554" y="3143248"/>
            <a:ext cx="469900" cy="719137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786182" y="2714620"/>
            <a:ext cx="1887540" cy="168592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HERRAMIENTA</a:t>
            </a: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Juicio de expertos</a:t>
            </a:r>
            <a:endParaRPr kumimoji="0" lang="es-ES_tradnl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AutoShape 1"/>
          <p:cNvSpPr>
            <a:spLocks noChangeArrowheads="1"/>
          </p:cNvSpPr>
          <p:nvPr/>
        </p:nvSpPr>
        <p:spPr bwMode="auto">
          <a:xfrm>
            <a:off x="5715008" y="3214686"/>
            <a:ext cx="469900" cy="719137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200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5984" y="928670"/>
            <a:ext cx="586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b) Acta de constitución del proyecto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ENTRADAS – PROJECT CHARTER</a:t>
            </a:r>
            <a:endParaRPr lang="es-ES" sz="2000" dirty="0"/>
          </a:p>
          <a:p>
            <a:r>
              <a:rPr lang="es-MX" sz="2000" dirty="0"/>
              <a:t> </a:t>
            </a: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Enunciado </a:t>
            </a:r>
            <a:r>
              <a:rPr lang="es-MX" sz="2000" dirty="0">
                <a:solidFill>
                  <a:srgbClr val="0000FF"/>
                </a:solidFill>
              </a:rPr>
              <a:t>del trabajo (</a:t>
            </a:r>
            <a:r>
              <a:rPr lang="es-MX" sz="2000" dirty="0" err="1">
                <a:solidFill>
                  <a:srgbClr val="0000FF"/>
                </a:solidFill>
              </a:rPr>
              <a:t>Statement</a:t>
            </a:r>
            <a:r>
              <a:rPr lang="es-MX" sz="2000" dirty="0">
                <a:solidFill>
                  <a:srgbClr val="0000FF"/>
                </a:solidFill>
              </a:rPr>
              <a:t> of </a:t>
            </a:r>
            <a:r>
              <a:rPr lang="es-MX" sz="2000" dirty="0" err="1">
                <a:solidFill>
                  <a:srgbClr val="0000FF"/>
                </a:solidFill>
              </a:rPr>
              <a:t>work</a:t>
            </a:r>
            <a:r>
              <a:rPr lang="es-MX" sz="2000" dirty="0">
                <a:solidFill>
                  <a:srgbClr val="0000FF"/>
                </a:solidFill>
              </a:rPr>
              <a:t> – SOW): </a:t>
            </a:r>
            <a:r>
              <a:rPr lang="es-MX" sz="2000" dirty="0"/>
              <a:t>Una descripción narrativa de los </a:t>
            </a:r>
            <a:r>
              <a:rPr lang="es-MX" sz="2000" i="1" dirty="0"/>
              <a:t>productos, servicios </a:t>
            </a:r>
            <a:r>
              <a:rPr lang="es-MX" sz="2000" dirty="0" smtClean="0"/>
              <a:t>a suministrar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Caso </a:t>
            </a:r>
            <a:r>
              <a:rPr lang="es-MX" sz="2000" dirty="0">
                <a:solidFill>
                  <a:srgbClr val="0000FF"/>
                </a:solidFill>
              </a:rPr>
              <a:t>de negocio: </a:t>
            </a:r>
            <a:r>
              <a:rPr lang="es-MX" sz="2000" dirty="0" smtClean="0"/>
              <a:t>alineación organizacional </a:t>
            </a:r>
            <a:r>
              <a:rPr lang="es-MX" sz="2000" dirty="0"/>
              <a:t>para determinar si el proyecto es viable o no. </a:t>
            </a:r>
            <a:r>
              <a:rPr lang="es-MX" sz="2000" dirty="0" smtClean="0"/>
              <a:t>Puede incluir justificación económica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Factores </a:t>
            </a:r>
            <a:r>
              <a:rPr lang="es-MX" sz="2000" dirty="0">
                <a:solidFill>
                  <a:srgbClr val="0000FF"/>
                </a:solidFill>
              </a:rPr>
              <a:t>ambientales de la organización: </a:t>
            </a:r>
            <a:r>
              <a:rPr lang="es-MX" sz="2000" dirty="0"/>
              <a:t>normas gubernamentales o industriales, infraestructura de la organización, condiciones externas (usuarios, etc</a:t>
            </a:r>
            <a:r>
              <a:rPr lang="es-MX" sz="2000" dirty="0" smtClean="0"/>
              <a:t>.)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Activos </a:t>
            </a:r>
            <a:r>
              <a:rPr lang="es-MX" sz="2000" dirty="0">
                <a:solidFill>
                  <a:srgbClr val="0000FF"/>
                </a:solidFill>
              </a:rPr>
              <a:t>de los procesos de la organización: </a:t>
            </a:r>
            <a:r>
              <a:rPr lang="es-MX" sz="2000" dirty="0"/>
              <a:t>procesos organizacionales, políticas, procedimientos, información histórica y lecciones aprendidas.</a:t>
            </a:r>
            <a:endParaRPr lang="es-ES" sz="2000" dirty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71546"/>
            <a:ext cx="778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SALIDAS</a:t>
            </a:r>
          </a:p>
          <a:p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El </a:t>
            </a:r>
            <a:r>
              <a:rPr lang="es-MX" sz="2000" dirty="0">
                <a:solidFill>
                  <a:srgbClr val="0000FF"/>
                </a:solidFill>
              </a:rPr>
              <a:t>propósito </a:t>
            </a:r>
            <a:r>
              <a:rPr lang="es-MX" sz="2000" dirty="0"/>
              <a:t>o la justificación del proyecto</a:t>
            </a: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Los </a:t>
            </a:r>
            <a:r>
              <a:rPr lang="es-MX" sz="2000" dirty="0">
                <a:solidFill>
                  <a:srgbClr val="0000FF"/>
                </a:solidFill>
              </a:rPr>
              <a:t>objetivos </a:t>
            </a:r>
            <a:r>
              <a:rPr lang="es-MX" sz="2000" dirty="0"/>
              <a:t>medibles del proyecto y </a:t>
            </a:r>
            <a:r>
              <a:rPr lang="es-MX" sz="2000" dirty="0" smtClean="0"/>
              <a:t>sus </a:t>
            </a:r>
            <a:r>
              <a:rPr lang="es-MX" sz="2000" dirty="0"/>
              <a:t>criterios de éxito </a:t>
            </a:r>
            <a:endParaRPr lang="es-MX" sz="2000" dirty="0" smtClean="0"/>
          </a:p>
          <a:p>
            <a:pPr lvl="0">
              <a:buFont typeface="Arial" pitchFamily="34" charset="0"/>
              <a:buChar char="•"/>
            </a:pPr>
            <a:endParaRPr lang="es-MX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La descripción y los </a:t>
            </a:r>
            <a:r>
              <a:rPr lang="es-MX" sz="2000" dirty="0">
                <a:solidFill>
                  <a:srgbClr val="0000FF"/>
                </a:solidFill>
              </a:rPr>
              <a:t>requisitos </a:t>
            </a:r>
            <a:r>
              <a:rPr lang="es-MX" sz="2000" dirty="0"/>
              <a:t>de alto nivel</a:t>
            </a: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Los </a:t>
            </a:r>
            <a:r>
              <a:rPr lang="es-MX" sz="2000" dirty="0">
                <a:solidFill>
                  <a:srgbClr val="0000FF"/>
                </a:solidFill>
              </a:rPr>
              <a:t>riesgos </a:t>
            </a:r>
            <a:r>
              <a:rPr lang="es-MX" sz="2000" dirty="0"/>
              <a:t>de alto </a:t>
            </a:r>
            <a:r>
              <a:rPr lang="es-MX" sz="2000" dirty="0" smtClean="0"/>
              <a:t>nivel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Un </a:t>
            </a:r>
            <a:r>
              <a:rPr lang="es-MX" sz="2000" dirty="0">
                <a:solidFill>
                  <a:srgbClr val="0000FF"/>
                </a:solidFill>
              </a:rPr>
              <a:t>resumen del cronograma </a:t>
            </a:r>
            <a:r>
              <a:rPr lang="es-MX" sz="2000" dirty="0"/>
              <a:t>de hitos</a:t>
            </a: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Un </a:t>
            </a:r>
            <a:r>
              <a:rPr lang="es-MX" sz="2000" dirty="0">
                <a:solidFill>
                  <a:srgbClr val="0000FF"/>
                </a:solidFill>
              </a:rPr>
              <a:t>resumen del </a:t>
            </a:r>
            <a:r>
              <a:rPr lang="es-MX" sz="2000" dirty="0" smtClean="0">
                <a:solidFill>
                  <a:srgbClr val="0000FF"/>
                </a:solidFill>
              </a:rPr>
              <a:t>presupuesto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>
                <a:solidFill>
                  <a:srgbClr val="0000FF"/>
                </a:solidFill>
              </a:rPr>
              <a:t>  Los requisitos </a:t>
            </a:r>
            <a:r>
              <a:rPr lang="es-MX" sz="2000" dirty="0">
                <a:solidFill>
                  <a:srgbClr val="0000FF"/>
                </a:solidFill>
              </a:rPr>
              <a:t>de </a:t>
            </a:r>
            <a:r>
              <a:rPr lang="es-MX" sz="2000" dirty="0" smtClean="0">
                <a:solidFill>
                  <a:srgbClr val="0000FF"/>
                </a:solidFill>
              </a:rPr>
              <a:t>aprobación </a:t>
            </a:r>
            <a:r>
              <a:rPr lang="es-MX" sz="2000" dirty="0" smtClean="0"/>
              <a:t>del proyecto</a:t>
            </a:r>
            <a:endParaRPr lang="es-ES" sz="2000" dirty="0" smtClean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</a:t>
            </a:r>
            <a:r>
              <a:rPr lang="es-MX" sz="2000" dirty="0" smtClean="0">
                <a:solidFill>
                  <a:srgbClr val="0000FF"/>
                </a:solidFill>
              </a:rPr>
              <a:t>El director del proyecto </a:t>
            </a:r>
            <a:r>
              <a:rPr lang="es-MX" sz="2000" dirty="0" smtClean="0"/>
              <a:t>asignado, su responsabilidad y su nivel de autoridad</a:t>
            </a:r>
          </a:p>
          <a:p>
            <a:pPr lvl="0">
              <a:buFont typeface="Arial" pitchFamily="34" charset="0"/>
              <a:buChar char="•"/>
            </a:pPr>
            <a:endParaRPr lang="es-ES" sz="2000" dirty="0"/>
          </a:p>
          <a:p>
            <a:pPr lvl="0">
              <a:buFont typeface="Arial" pitchFamily="34" charset="0"/>
              <a:buChar char="•"/>
            </a:pPr>
            <a:r>
              <a:rPr lang="es-MX" sz="2000" dirty="0" smtClean="0"/>
              <a:t>  El </a:t>
            </a:r>
            <a:r>
              <a:rPr lang="es-MX" sz="2000" dirty="0"/>
              <a:t>nombre y el nivel de autoridad del patrocinador o de </a:t>
            </a:r>
            <a:r>
              <a:rPr lang="es-MX" sz="2000" dirty="0">
                <a:solidFill>
                  <a:srgbClr val="0000FF"/>
                </a:solidFill>
              </a:rPr>
              <a:t>quienes autorizan</a:t>
            </a:r>
            <a:r>
              <a:rPr lang="es-MX" sz="2000" dirty="0"/>
              <a:t> el acta de constitución del proyecto.</a:t>
            </a:r>
            <a:endParaRPr lang="es-ES" sz="2000" dirty="0"/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71546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JUSTIFICACIÓN ECONÓMICA</a:t>
            </a:r>
          </a:p>
          <a:p>
            <a:endParaRPr lang="es-ES" sz="2400" dirty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Valor presente de una cantidad futura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Valor presente neto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Tasa interna de rendimiento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Efecto de los impuestos y la depreciación</a:t>
            </a:r>
          </a:p>
          <a:p>
            <a:pPr lvl="0">
              <a:buFont typeface="Arial" pitchFamily="34" charset="0"/>
              <a:buChar char="•"/>
            </a:pPr>
            <a:endParaRPr lang="es-MX" sz="2400" dirty="0" smtClean="0"/>
          </a:p>
          <a:p>
            <a:pPr lvl="0">
              <a:buFont typeface="Arial" pitchFamily="34" charset="0"/>
              <a:buChar char="•"/>
            </a:pPr>
            <a:r>
              <a:rPr lang="es-MX" sz="2400" dirty="0" smtClean="0"/>
              <a:t>  Ejercicios</a:t>
            </a:r>
            <a:endParaRPr lang="es-ES" sz="2400" dirty="0"/>
          </a:p>
        </p:txBody>
      </p:sp>
      <p:pic>
        <p:nvPicPr>
          <p:cNvPr id="122884" name="Picture 4" descr="http://claudiomode.pbworks.com/f/Va%20anuali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4029075" cy="742951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00FF"/>
                </a:solidFill>
              </a:rPr>
              <a:t>Desarrollar </a:t>
            </a:r>
            <a:r>
              <a:rPr lang="es-MX" sz="2400" b="1" dirty="0">
                <a:solidFill>
                  <a:srgbClr val="0000FF"/>
                </a:solidFill>
              </a:rPr>
              <a:t>el Plan para la Dirección del Proyecto </a:t>
            </a:r>
            <a:endParaRPr lang="es-MX" sz="2400" b="1" dirty="0" smtClean="0">
              <a:solidFill>
                <a:srgbClr val="0000FF"/>
              </a:solidFill>
            </a:endParaRPr>
          </a:p>
          <a:p>
            <a:endParaRPr lang="es-MX" sz="2000" dirty="0" smtClean="0"/>
          </a:p>
          <a:p>
            <a:r>
              <a:rPr lang="es-MX" sz="2000" dirty="0" smtClean="0"/>
              <a:t>Proceso </a:t>
            </a:r>
            <a:r>
              <a:rPr lang="es-MX" sz="2000" dirty="0"/>
              <a:t>que consiste en documentar las acciones necesarias para definir, preparar, integrar y coordinar todos los</a:t>
            </a:r>
            <a:endParaRPr lang="es-ES" sz="2000" dirty="0"/>
          </a:p>
          <a:p>
            <a:r>
              <a:rPr lang="es-MX" sz="2000" dirty="0"/>
              <a:t>planes subsidiarios. 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El </a:t>
            </a:r>
            <a:r>
              <a:rPr lang="es-MX" sz="2000" dirty="0"/>
              <a:t>plan para la dirección del proyecto se convierte en la fuente primaria de información para determinar la manera en que se planificará, ejecutará</a:t>
            </a:r>
            <a:r>
              <a:rPr lang="es-MX" sz="2000" dirty="0" smtClean="0"/>
              <a:t>, supervisará </a:t>
            </a:r>
            <a:r>
              <a:rPr lang="es-MX" sz="2000" dirty="0"/>
              <a:t>y controlará, y cerrará el proyecto.</a:t>
            </a:r>
            <a:endParaRPr lang="es-ES" sz="2000" dirty="0"/>
          </a:p>
          <a:p>
            <a:r>
              <a:rPr lang="es-MX" sz="2000" dirty="0">
                <a:solidFill>
                  <a:srgbClr val="0000FF"/>
                </a:solidFill>
              </a:rPr>
              <a:t> </a:t>
            </a:r>
            <a:endParaRPr lang="es-ES" sz="2000" dirty="0">
              <a:solidFill>
                <a:srgbClr val="0000FF"/>
              </a:solidFill>
            </a:endParaRPr>
          </a:p>
          <a:p>
            <a:r>
              <a:rPr lang="es-MX" sz="2000" dirty="0">
                <a:solidFill>
                  <a:srgbClr val="0000FF"/>
                </a:solidFill>
              </a:rPr>
              <a:t>ENTRADAS: </a:t>
            </a:r>
            <a:r>
              <a:rPr lang="es-MX" sz="2000" dirty="0"/>
              <a:t>Project </a:t>
            </a:r>
            <a:r>
              <a:rPr lang="es-MX" sz="2000" dirty="0" err="1"/>
              <a:t>charter</a:t>
            </a:r>
            <a:r>
              <a:rPr lang="es-MX" sz="2000" dirty="0"/>
              <a:t>, salidas de procesos de planeación, factores ambientales de la organización, activos de procesos de la organización.</a:t>
            </a:r>
            <a:endParaRPr lang="es-ES" sz="2000" dirty="0"/>
          </a:p>
          <a:p>
            <a:r>
              <a:rPr lang="es-MX" sz="2000" dirty="0"/>
              <a:t> </a:t>
            </a:r>
            <a:endParaRPr lang="es-ES" sz="2000" dirty="0"/>
          </a:p>
          <a:p>
            <a:r>
              <a:rPr lang="es-MX" sz="2000" dirty="0">
                <a:solidFill>
                  <a:srgbClr val="0000FF"/>
                </a:solidFill>
              </a:rPr>
              <a:t>SALIDAS: </a:t>
            </a:r>
            <a:r>
              <a:rPr lang="es-MX" sz="2000" dirty="0"/>
              <a:t>Plan de dirección del proyecto</a:t>
            </a:r>
            <a:r>
              <a:rPr lang="es-MX" sz="2000" dirty="0" smtClean="0"/>
              <a:t>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4.2 Gestión del alcance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</a:t>
            </a:r>
            <a:r>
              <a:rPr lang="es-MX" sz="2400" dirty="0"/>
              <a:t>Recopilar Requisitos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Definir </a:t>
            </a:r>
            <a:r>
              <a:rPr lang="es-MX" sz="2400" dirty="0"/>
              <a:t>el </a:t>
            </a:r>
            <a:r>
              <a:rPr lang="es-MX" sz="2400" dirty="0" smtClean="0"/>
              <a:t>Alcance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</a:t>
            </a:r>
            <a:r>
              <a:rPr lang="es-MX" sz="2400" dirty="0"/>
              <a:t>Crear la </a:t>
            </a:r>
            <a:r>
              <a:rPr lang="es-MX" sz="2400" dirty="0" smtClean="0"/>
              <a:t>EDT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Verificar </a:t>
            </a:r>
            <a:r>
              <a:rPr lang="es-MX" sz="2400" dirty="0"/>
              <a:t>el Alcance</a:t>
            </a: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Controlar </a:t>
            </a:r>
            <a:r>
              <a:rPr lang="es-MX" sz="2400" dirty="0"/>
              <a:t>el </a:t>
            </a:r>
            <a:r>
              <a:rPr lang="es-MX" sz="2400" dirty="0" smtClean="0"/>
              <a:t>Alcance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0000FF"/>
                </a:solidFill>
              </a:rPr>
              <a:t>4.3 Gestión del tiempo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Definir las actividades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Secuencia de las actividades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Estimar los recursos de las actividades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Estimar las duración de las actividades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Desarrollar el cronograma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Controlar el cronograma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6926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357422" y="607220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s-E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todo de Diagramaci</a:t>
            </a:r>
            <a:r>
              <a:rPr kumimoji="0" lang="es-E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S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 con Flechas</a:t>
            </a:r>
            <a:r>
              <a:rPr kumimoji="0" lang="es-ES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13985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1. La Administración de Proyectos </a:t>
            </a:r>
            <a:endParaRPr lang="es-ES" sz="3600" dirty="0"/>
          </a:p>
        </p:txBody>
      </p:sp>
      <p:pic>
        <p:nvPicPr>
          <p:cNvPr id="94210" name="Picture 2" descr="http://www.layersstudio.net/wp-content/uploads/2011/09/project_mana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857232"/>
            <a:ext cx="28575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00232" y="535782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Gráfica de Gantt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71038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00232" y="535782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Ejemplo 1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785926"/>
          <a:ext cx="7429552" cy="3502981"/>
        </p:xfrm>
        <a:graphic>
          <a:graphicData uri="http://schemas.openxmlformats.org/drawingml/2006/table">
            <a:tbl>
              <a:tblPr/>
              <a:tblGrid>
                <a:gridCol w="2475966"/>
                <a:gridCol w="2476793"/>
                <a:gridCol w="24767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ACTIVIDAD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PREDECESOR INMEDIATO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DURACIÓN (SEMANAS)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A,B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C,E,D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28992" y="857232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Ejercicios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57157" y="1000108"/>
          <a:ext cx="8429684" cy="5364480"/>
        </p:xfrm>
        <a:graphic>
          <a:graphicData uri="http://schemas.openxmlformats.org/drawingml/2006/table">
            <a:tbl>
              <a:tblPr/>
              <a:tblGrid>
                <a:gridCol w="1428761"/>
                <a:gridCol w="4143404"/>
                <a:gridCol w="1737622"/>
                <a:gridCol w="111989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ACTIVIDAD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DESCRIPCIÓN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PREDECESOR INMEDIATO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TIEMPO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Seleccionar sitio de oficinas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Crear plan organizacional y financiero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Determinar requerimientos de personal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Diseñar la instalación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A,C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Construir el interior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Seleccionar al personal que va a transferir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Contratar nuevos empleados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Trasladar registros, personal clave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Hacer arreglos financieros con Bancos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Calibri"/>
                          <a:ea typeface="Times New Roman"/>
                          <a:cs typeface="Times New Roman"/>
                        </a:rPr>
                        <a:t>Capacitar al nuevo personal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latin typeface="Calibri"/>
                          <a:ea typeface="Times New Roman"/>
                          <a:cs typeface="Times New Roman"/>
                        </a:rPr>
                        <a:t>H,E,G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00232" y="535782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Gráfica de Gantt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215370" cy="5942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00232" y="535782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Gráfica de Gantt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00113"/>
            <a:ext cx="8001056" cy="595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00232" y="5357826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Ejemplo 2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8" y="1357298"/>
          <a:ext cx="7429552" cy="3502981"/>
        </p:xfrm>
        <a:graphic>
          <a:graphicData uri="http://schemas.openxmlformats.org/drawingml/2006/table">
            <a:tbl>
              <a:tblPr/>
              <a:tblGrid>
                <a:gridCol w="2475966"/>
                <a:gridCol w="2476793"/>
                <a:gridCol w="247679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ACTIVIDAD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PREDECESOR INMEDIATO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DURACIÓN (SEMANAS)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A,B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C,E,D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571604" y="1000108"/>
          <a:ext cx="6215105" cy="5116836"/>
        </p:xfrm>
        <a:graphic>
          <a:graphicData uri="http://schemas.openxmlformats.org/drawingml/2006/table">
            <a:tbl>
              <a:tblPr/>
              <a:tblGrid>
                <a:gridCol w="1689519"/>
                <a:gridCol w="2262793"/>
                <a:gridCol w="226279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ACTIVIDAD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PREDECESOR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DURACIÓN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J,G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D,F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J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A,L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H,F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s-E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57356" y="6457890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Ejemplo  3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14298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4.4 Gestión de costos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Estimación de costos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Preparación del presupuesto de costos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Control de costos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4.5 Gestión de la calidad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Planificar la calidad </a:t>
            </a:r>
          </a:p>
          <a:p>
            <a:r>
              <a:rPr lang="es-MX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Realizar el aseguramiento de calidad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Realizar el control de la calidad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07186"/>
            <a:ext cx="5357818" cy="32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4.6 Gestión de los recursos humanos 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Desarrollar el plan de recursos humanos</a:t>
            </a:r>
          </a:p>
          <a:p>
            <a:r>
              <a:rPr lang="es-MX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Adquirir el equipo de proyecto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Desarrollar el equipo de proyecto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Dirigir el equipo de proyecto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57224" y="1214422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Definición de proyecto</a:t>
            </a:r>
            <a:endParaRPr lang="es-ES" sz="2400" b="1" dirty="0"/>
          </a:p>
          <a:p>
            <a:pPr>
              <a:lnSpc>
                <a:spcPct val="150000"/>
              </a:lnSpc>
            </a:pPr>
            <a:r>
              <a:rPr lang="es-MX" sz="2400" dirty="0"/>
              <a:t>Proyecto es un proceso único que consiste en un conjunto de actividades coordinadas y controladas con fecha de inicio y de terminación, realizadas para alcanzar un objetivo, incluyendo restricciones de tiempo, costos y recursos </a:t>
            </a:r>
            <a:r>
              <a:rPr lang="es-ES" sz="2400" dirty="0"/>
              <a:t>(</a:t>
            </a:r>
            <a:r>
              <a:rPr lang="es-ES" sz="2400" b="1" dirty="0"/>
              <a:t>ISO 10006).</a:t>
            </a:r>
          </a:p>
          <a:p>
            <a:pPr>
              <a:lnSpc>
                <a:spcPct val="150000"/>
              </a:lnSpc>
            </a:pPr>
            <a:endParaRPr lang="es-ES" sz="2400" dirty="0"/>
          </a:p>
        </p:txBody>
      </p:sp>
      <p:pic>
        <p:nvPicPr>
          <p:cNvPr id="13314" name="Picture 2" descr="http://www.wcpm.co.uk/epmbook/scopemee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00570"/>
            <a:ext cx="28606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4.7 Gestión de las comunicaciones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Identificar a los interesados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Planificar las comunicaciones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Distribuir la información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Gestionar las expectativas de los interesados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Informar el desempeño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Entre los informes más elaborados, se incluyen:</a:t>
            </a:r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el </a:t>
            </a:r>
            <a:r>
              <a:rPr lang="es-MX" sz="2400" dirty="0"/>
              <a:t>análisis del desempeño </a:t>
            </a:r>
            <a:r>
              <a:rPr lang="es-MX" sz="2400" dirty="0" smtClean="0"/>
              <a:t>pasado</a:t>
            </a:r>
          </a:p>
          <a:p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el </a:t>
            </a:r>
            <a:r>
              <a:rPr lang="es-MX" sz="2400" dirty="0"/>
              <a:t>estado actual de los riesgos e incidentes</a:t>
            </a:r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el </a:t>
            </a:r>
            <a:r>
              <a:rPr lang="es-MX" sz="2400" dirty="0"/>
              <a:t>trabajo completado durante el período </a:t>
            </a:r>
            <a:r>
              <a:rPr lang="es-MX" sz="2400" dirty="0" smtClean="0"/>
              <a:t>reportado</a:t>
            </a:r>
          </a:p>
          <a:p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el </a:t>
            </a:r>
            <a:r>
              <a:rPr lang="es-MX" sz="2400" dirty="0"/>
              <a:t>trabajo </a:t>
            </a:r>
            <a:r>
              <a:rPr lang="es-MX" sz="2400" dirty="0" smtClean="0"/>
              <a:t>a completar en el </a:t>
            </a:r>
            <a:r>
              <a:rPr lang="es-MX" sz="2400" dirty="0"/>
              <a:t>siguiente </a:t>
            </a:r>
            <a:r>
              <a:rPr lang="es-MX" sz="2400" dirty="0" smtClean="0"/>
              <a:t>período</a:t>
            </a:r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el </a:t>
            </a:r>
            <a:r>
              <a:rPr lang="es-MX" sz="2400" dirty="0"/>
              <a:t>resumen de los cambios aprobados en el </a:t>
            </a:r>
            <a:r>
              <a:rPr lang="es-MX" sz="2400" dirty="0" smtClean="0"/>
              <a:t>período</a:t>
            </a:r>
          </a:p>
          <a:p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los </a:t>
            </a:r>
            <a:r>
              <a:rPr lang="es-MX" sz="2400" dirty="0"/>
              <a:t>resultados del análisis de variación</a:t>
            </a:r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resultados, tiempo y costos proyectados </a:t>
            </a:r>
            <a:r>
              <a:rPr lang="es-MX" sz="2400" dirty="0"/>
              <a:t>del </a:t>
            </a:r>
            <a:r>
              <a:rPr lang="es-MX" sz="2400" dirty="0" smtClean="0"/>
              <a:t>proyecto</a:t>
            </a:r>
          </a:p>
          <a:p>
            <a:endParaRPr lang="es-ES" sz="2400" dirty="0"/>
          </a:p>
          <a:p>
            <a:r>
              <a:rPr lang="es-MX" sz="2400" dirty="0"/>
              <a:t>• </a:t>
            </a:r>
            <a:r>
              <a:rPr lang="es-MX" sz="2400" dirty="0" smtClean="0"/>
              <a:t> otra </a:t>
            </a:r>
            <a:r>
              <a:rPr lang="es-MX" sz="2400" dirty="0"/>
              <a:t>información relevante que debe ser </a:t>
            </a:r>
            <a:r>
              <a:rPr lang="es-MX" sz="2400" dirty="0" smtClean="0"/>
              <a:t>revisada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4.8 Gestión de los riesgos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Planificar la gestión de riesgos</a:t>
            </a:r>
          </a:p>
          <a:p>
            <a:r>
              <a:rPr lang="es-MX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Identificar los riesgos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Realizar el análisis cuantitativo de riesgos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Realizar el análisis cuantitativo de riesgos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Planificar la respuesta a los riesgos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Monitorear y controlar los riesgos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285860"/>
            <a:ext cx="75870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81560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00FF"/>
                </a:solidFill>
              </a:rPr>
              <a:t>4.9 Gestión de las adquisiciones del proyecto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Planificar las adquisiciones</a:t>
            </a:r>
          </a:p>
          <a:p>
            <a:r>
              <a:rPr lang="es-MX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 Efectuar las adquisiciones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Administrar las adquisiciones</a:t>
            </a:r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Cerrar las adquisiciones</a:t>
            </a:r>
            <a:endParaRPr lang="es-MX" sz="2400" dirty="0"/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800" b="1" dirty="0" smtClean="0">
                <a:solidFill>
                  <a:srgbClr val="0000FF"/>
                </a:solidFill>
              </a:rPr>
              <a:t>4.10 Gestión de la ejecución del proyecto</a:t>
            </a:r>
          </a:p>
          <a:p>
            <a:pPr>
              <a:lnSpc>
                <a:spcPct val="200000"/>
              </a:lnSpc>
            </a:pPr>
            <a:r>
              <a:rPr lang="es-MX" sz="2400" dirty="0" smtClean="0"/>
              <a:t>El Grupo del Proceso de Ejecución está compuesto por aquellos procesos realizados para completar el trabajo definido en el plan para la dirección del proyecto a fin de cumplir con las especificaciones del mismo.</a:t>
            </a:r>
            <a:endParaRPr lang="es-ES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800" b="1" dirty="0" smtClean="0">
                <a:solidFill>
                  <a:srgbClr val="0000FF"/>
                </a:solidFill>
              </a:rPr>
              <a:t>4.11 Cierre del proyecto</a:t>
            </a:r>
          </a:p>
          <a:p>
            <a:pPr>
              <a:lnSpc>
                <a:spcPct val="200000"/>
              </a:lnSpc>
            </a:pPr>
            <a:r>
              <a:rPr lang="es-MX" sz="2400" dirty="0" smtClean="0"/>
              <a:t>Cerrar el Proyecto o Fase es el proceso que consiste en finalizar todas las actividades a través de todos los grupos de procesos de dirección de proyectos para completar formalmente el proyecto o una fase del mismo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800" b="1" dirty="0" smtClean="0">
                <a:solidFill>
                  <a:srgbClr val="0000FF"/>
                </a:solidFill>
              </a:rPr>
              <a:t>4.11 Cierre del proyecto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400" dirty="0" smtClean="0"/>
              <a:t>  Reporte de logro de metas intermedias (</a:t>
            </a:r>
            <a:r>
              <a:rPr lang="es-MX" sz="2400" dirty="0" err="1" smtClean="0"/>
              <a:t>milestones</a:t>
            </a:r>
            <a:r>
              <a:rPr lang="es-MX" sz="2400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400" dirty="0" smtClean="0"/>
              <a:t>  Reporte final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400" dirty="0" smtClean="0"/>
              <a:t> Lecciones aprendidas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13985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5. Uso de MS Project 2007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2910" y="1000108"/>
            <a:ext cx="7715304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/>
              <a:t>Un proyecto debe formularse cuidadosamente considerando todos los aspectos y riesgos.</a:t>
            </a:r>
            <a:endParaRPr lang="es-ES" sz="2800" b="1" dirty="0"/>
          </a:p>
          <a:p>
            <a:pPr>
              <a:lnSpc>
                <a:spcPct val="150000"/>
              </a:lnSpc>
            </a:pPr>
            <a:r>
              <a:rPr lang="es-ES" sz="2800" dirty="0" smtClean="0"/>
              <a:t>Evaluación del Proyecto es realizar </a:t>
            </a:r>
            <a:r>
              <a:rPr lang="es-ES" sz="2800" dirty="0"/>
              <a:t>un análisis cuidadoso y multidisciplinario considerando ventajas y </a:t>
            </a:r>
            <a:r>
              <a:rPr lang="es-ES" sz="2800" dirty="0" smtClean="0"/>
              <a:t>riesgos.</a:t>
            </a:r>
            <a:endParaRPr lang="es-ES" sz="2800" b="1" dirty="0"/>
          </a:p>
        </p:txBody>
      </p:sp>
      <p:pic>
        <p:nvPicPr>
          <p:cNvPr id="14338" name="Picture 2" descr="http://www.eluniversal.com.mx/img/2010/05/Nac/dcam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57554" y="4214818"/>
            <a:ext cx="28606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000108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5. MS Project</a:t>
            </a:r>
          </a:p>
          <a:p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Introducción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Estimación de la duración de actividades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Manejo de recursos costos y presupuestos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/>
          </a:p>
          <a:p>
            <a:pPr>
              <a:buFont typeface="Arial" pitchFamily="34" charset="0"/>
              <a:buChar char="•"/>
            </a:pPr>
            <a:endParaRPr lang="es-MX" sz="2400" dirty="0"/>
          </a:p>
          <a:p>
            <a:pPr>
              <a:buFont typeface="Arial" pitchFamily="34" charset="0"/>
              <a:buChar char="•"/>
            </a:pPr>
            <a:r>
              <a:rPr lang="es-MX" sz="2400" dirty="0" smtClean="0"/>
              <a:t>   Medición de los avances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142984"/>
            <a:ext cx="7429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/>
              <a:t>Importancia de los proyectos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dirty="0" smtClean="0"/>
              <a:t> </a:t>
            </a:r>
            <a:r>
              <a:rPr lang="es-MX" sz="2400" dirty="0" smtClean="0"/>
              <a:t>Proyectos y operaciones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 smtClean="0"/>
              <a:t>  Solución de problemas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Mejoras a procesos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Prioridad en los proyectos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Pasos del desarrollo de proyectos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 </a:t>
            </a:r>
            <a:r>
              <a:rPr lang="es-MX" sz="2400" dirty="0" smtClean="0"/>
              <a:t>  (Definir, planear, implementar, controlar y cerrar</a:t>
            </a:r>
            <a:endParaRPr lang="es-MX" sz="3600" dirty="0"/>
          </a:p>
          <a:p>
            <a:pPr>
              <a:lnSpc>
                <a:spcPct val="150000"/>
              </a:lnSpc>
            </a:pPr>
            <a:r>
              <a:rPr lang="es-MX" sz="3600" dirty="0" smtClean="0"/>
              <a:t>	</a:t>
            </a:r>
            <a:endParaRPr lang="es-ES" sz="3600" dirty="0"/>
          </a:p>
        </p:txBody>
      </p:sp>
      <p:pic>
        <p:nvPicPr>
          <p:cNvPr id="17410" name="Picture 2" descr="http://travel.resourcesforattorneys.com/mexico/images/chichen-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3116"/>
            <a:ext cx="28019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1142984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600" dirty="0" smtClean="0"/>
              <a:t>Entorno del proyecto</a:t>
            </a:r>
            <a:endParaRPr lang="es-ES" sz="3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3600" dirty="0" smtClean="0"/>
              <a:t> </a:t>
            </a:r>
            <a:r>
              <a:rPr lang="es-MX" sz="2400" dirty="0" smtClean="0"/>
              <a:t>Cultural y social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Internacional y político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 smtClean="0"/>
              <a:t>  Físico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/>
              <a:t> </a:t>
            </a:r>
            <a:r>
              <a:rPr lang="es-MX" sz="2400" dirty="0" smtClean="0"/>
              <a:t> Factores ambientales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400" dirty="0" smtClean="0"/>
              <a:t> Infraestructura, recursos humanos, clima, procesos, admón. de personal, sistemas, </a:t>
            </a:r>
            <a:r>
              <a:rPr lang="es-MX" sz="2400" dirty="0" err="1" smtClean="0"/>
              <a:t>etc</a:t>
            </a:r>
            <a:r>
              <a:rPr lang="es-MX" sz="2400" dirty="0" smtClean="0"/>
              <a:t>,</a:t>
            </a:r>
            <a:endParaRPr lang="es-ES" sz="3600" dirty="0"/>
          </a:p>
        </p:txBody>
      </p:sp>
      <p:pic>
        <p:nvPicPr>
          <p:cNvPr id="17410" name="Picture 2" descr="http://travel.resourcesforattorneys.com/mexico/images/chichen-it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3116"/>
            <a:ext cx="28019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1805</Words>
  <Application>Microsoft Office PowerPoint</Application>
  <PresentationFormat>Presentación en pantalla (4:3)</PresentationFormat>
  <Paragraphs>525</Paragraphs>
  <Slides>70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POLITÉCNICO NACIONAL SECRETARIA DE EXTENSIÓN E INTEGRACIÓN SOCIAL DIRECCIÓN DE EDUCACIÓN CONTINUA</dc:title>
  <dc:creator>DIRECTOR</dc:creator>
  <cp:lastModifiedBy>Tania</cp:lastModifiedBy>
  <cp:revision>409</cp:revision>
  <dcterms:created xsi:type="dcterms:W3CDTF">2010-02-22T08:05:57Z</dcterms:created>
  <dcterms:modified xsi:type="dcterms:W3CDTF">2011-10-25T18:07:43Z</dcterms:modified>
</cp:coreProperties>
</file>