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notesSlides/notesSlide20.xml" ContentType="application/vnd.openxmlformats-officedocument.presentationml.notesSlide+xml"/>
  <Override PartName="/ppt/charts/chart19.xml" ContentType="application/vnd.openxmlformats-officedocument.drawingml.chart+xml"/>
  <Override PartName="/ppt/notesSlides/notesSlide21.xml" ContentType="application/vnd.openxmlformats-officedocument.presentationml.notesSlide+xml"/>
  <Override PartName="/ppt/charts/chart20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23.xml" ContentType="application/vnd.openxmlformats-officedocument.presentationml.notesSlide+xml"/>
  <Override PartName="/ppt/charts/chart22.xml" ContentType="application/vnd.openxmlformats-officedocument.drawingml.chart+xml"/>
  <Override PartName="/ppt/drawings/drawing1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2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6"/>
  </p:notesMasterIdLst>
  <p:sldIdLst>
    <p:sldId id="284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3" r:id="rId2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31" autoAdjust="0"/>
  </p:normalViewPr>
  <p:slideViewPr>
    <p:cSldViewPr>
      <p:cViewPr>
        <p:scale>
          <a:sx n="100" d="100"/>
          <a:sy n="100" d="100"/>
        </p:scale>
        <p:origin x="-282" y="-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3\Mis%20documentos\HILDA\tablas%20y%20graficas%20200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000" dirty="0" err="1"/>
              <a:t>Área</a:t>
            </a:r>
            <a:r>
              <a:rPr lang="en-US" sz="1000" dirty="0"/>
              <a:t> de </a:t>
            </a:r>
            <a:r>
              <a:rPr lang="en-US" sz="1000" dirty="0" err="1"/>
              <a:t>Estudio</a:t>
            </a:r>
            <a:endParaRPr lang="en-US" sz="1000" dirty="0"/>
          </a:p>
        </c:rich>
      </c:tx>
      <c:layout>
        <c:manualLayout>
          <c:xMode val="edge"/>
          <c:yMode val="edge"/>
          <c:x val="0.39861996883078132"/>
          <c:y val="5.092592592592593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87280345661104E-2"/>
          <c:y val="0.18672608632254312"/>
          <c:w val="0.555901154380955"/>
          <c:h val="0.68745078740157495"/>
        </c:manualLayout>
      </c:layout>
      <c:pie3DChart>
        <c:varyColors val="1"/>
        <c:ser>
          <c:idx val="0"/>
          <c:order val="0"/>
          <c:tx>
            <c:v>Área de Estudio</c:v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5632539171496043"/>
                  <c:y val="-0.13794911052785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101001334490511"/>
                  <c:y val="-0.1107134004082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902404882555547E-2"/>
                  <c:y val="6.5973680373286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Hoja1!$A$60:$A$62</c:f>
              <c:strCache>
                <c:ptCount val="3"/>
                <c:pt idx="0">
                  <c:v>Físico Matemáticas</c:v>
                </c:pt>
                <c:pt idx="1">
                  <c:v>Social Administrativa</c:v>
                </c:pt>
                <c:pt idx="2">
                  <c:v>Médico Biológicas</c:v>
                </c:pt>
              </c:strCache>
            </c:strRef>
          </c:cat>
          <c:val>
            <c:numRef>
              <c:f>Hoja1!$C$60:$C$62</c:f>
              <c:numCache>
                <c:formatCode>####.0</c:formatCode>
                <c:ptCount val="3"/>
                <c:pt idx="0">
                  <c:v>57.733428367783304</c:v>
                </c:pt>
                <c:pt idx="1">
                  <c:v>23.521026372059872</c:v>
                </c:pt>
                <c:pt idx="2">
                  <c:v>18.745545260156796</c:v>
                </c:pt>
              </c:numCache>
            </c:numRef>
          </c:val>
        </c:ser>
        <c:ser>
          <c:idx val="1"/>
          <c:order val="1"/>
          <c:explosion val="25"/>
          <c:cat>
            <c:strRef>
              <c:f>Hoja1!$A$60:$A$62</c:f>
              <c:strCache>
                <c:ptCount val="3"/>
                <c:pt idx="0">
                  <c:v>Físico Matemáticas</c:v>
                </c:pt>
                <c:pt idx="1">
                  <c:v>Social Administrativa</c:v>
                </c:pt>
                <c:pt idx="2">
                  <c:v>Médico Biológicas</c:v>
                </c:pt>
              </c:strCache>
            </c:strRef>
          </c:cat>
          <c:val>
            <c:numRef>
              <c:f>Hoja1!$C$60:$C$62</c:f>
              <c:numCache>
                <c:formatCode>####.0</c:formatCode>
                <c:ptCount val="3"/>
                <c:pt idx="0">
                  <c:v>57.733428367783304</c:v>
                </c:pt>
                <c:pt idx="1">
                  <c:v>23.521026372059872</c:v>
                </c:pt>
                <c:pt idx="2">
                  <c:v>18.745545260156796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000" dirty="0" err="1">
                <a:latin typeface="Arial" pitchFamily="34" charset="0"/>
                <a:cs typeface="Arial" pitchFamily="34" charset="0"/>
              </a:rPr>
              <a:t>Tipo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empresa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591207349081547E-2"/>
          <c:y val="0.22666375036453767"/>
          <c:w val="0.57094400699912806"/>
          <c:h val="0.66745953630796162"/>
        </c:manualLayout>
      </c:layout>
      <c:pie3DChart>
        <c:varyColors val="1"/>
        <c:ser>
          <c:idx val="0"/>
          <c:order val="0"/>
          <c:tx>
            <c:v>Tipo de empresa</c:v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1"/>
              <c:layout>
                <c:manualLayout>
                  <c:x val="7.5355544077484279E-2"/>
                  <c:y val="-0.243661203308448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Hoja1!$A$163:$A$166</c:f>
              <c:strCache>
                <c:ptCount val="4"/>
                <c:pt idx="0">
                  <c:v>Pública</c:v>
                </c:pt>
                <c:pt idx="1">
                  <c:v>Privada</c:v>
                </c:pt>
                <c:pt idx="2">
                  <c:v>Nunca ha laborado</c:v>
                </c:pt>
                <c:pt idx="3">
                  <c:v>No contestó</c:v>
                </c:pt>
              </c:strCache>
            </c:strRef>
          </c:cat>
          <c:val>
            <c:numRef>
              <c:f>Hoja1!$C$163:$C$166</c:f>
              <c:numCache>
                <c:formatCode>####.0</c:formatCode>
                <c:ptCount val="4"/>
                <c:pt idx="0">
                  <c:v>15.253029223093371</c:v>
                </c:pt>
                <c:pt idx="1">
                  <c:v>75.267284390591584</c:v>
                </c:pt>
                <c:pt idx="2">
                  <c:v>8.766928011404131</c:v>
                </c:pt>
                <c:pt idx="3">
                  <c:v>0.71275837491090521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Calibri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" sz="1000" dirty="0">
                <a:latin typeface="Arial" pitchFamily="34" charset="0"/>
                <a:cs typeface="Arial" pitchFamily="34" charset="0"/>
              </a:rPr>
              <a:t>Actividad económica de la empresa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Actividad económica de la empresa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Hoja1!$A$171:$A$185</c:f>
              <c:strCache>
                <c:ptCount val="15"/>
                <c:pt idx="0">
                  <c:v>Agrícola-ganadero, silvícola,etc</c:v>
                </c:pt>
                <c:pt idx="1">
                  <c:v>Industria extractiva (mineria, electricidad y petroleo)</c:v>
                </c:pt>
                <c:pt idx="2">
                  <c:v>Industria de Transformación</c:v>
                </c:pt>
                <c:pt idx="3">
                  <c:v>Industria de la Construcción</c:v>
                </c:pt>
                <c:pt idx="4">
                  <c:v>Comercio</c:v>
                </c:pt>
                <c:pt idx="5">
                  <c:v>Servicio bancarios, financieros y seguros</c:v>
                </c:pt>
                <c:pt idx="6">
                  <c:v>Transporte/comunicación</c:v>
                </c:pt>
                <c:pt idx="7">
                  <c:v>Turismo</c:v>
                </c:pt>
                <c:pt idx="8">
                  <c:v>Educación</c:v>
                </c:pt>
                <c:pt idx="9">
                  <c:v>Servicios profesionales y técnicos</c:v>
                </c:pt>
                <c:pt idx="10">
                  <c:v>Servicios de salud</c:v>
                </c:pt>
                <c:pt idx="11">
                  <c:v>Servicios de gobierno</c:v>
                </c:pt>
                <c:pt idx="12">
                  <c:v>Otros</c:v>
                </c:pt>
                <c:pt idx="13">
                  <c:v>Nunca ha laborado</c:v>
                </c:pt>
                <c:pt idx="14">
                  <c:v>No contestó</c:v>
                </c:pt>
              </c:strCache>
            </c:strRef>
          </c:cat>
          <c:val>
            <c:numRef>
              <c:f>Hoja1!$C$171:$C$185</c:f>
              <c:numCache>
                <c:formatCode>####.0</c:formatCode>
                <c:ptCount val="15"/>
                <c:pt idx="0">
                  <c:v>0.57020669992872419</c:v>
                </c:pt>
                <c:pt idx="1">
                  <c:v>1.3542409123307222</c:v>
                </c:pt>
                <c:pt idx="2">
                  <c:v>10.548823948681376</c:v>
                </c:pt>
                <c:pt idx="3">
                  <c:v>6.7712045616535992</c:v>
                </c:pt>
                <c:pt idx="4">
                  <c:v>7.4839629365645104</c:v>
                </c:pt>
                <c:pt idx="5">
                  <c:v>7.6977904490377673</c:v>
                </c:pt>
                <c:pt idx="6">
                  <c:v>6.1297220242337884</c:v>
                </c:pt>
                <c:pt idx="7">
                  <c:v>1.7818959372772618</c:v>
                </c:pt>
                <c:pt idx="8">
                  <c:v>5.2744119743406985</c:v>
                </c:pt>
                <c:pt idx="9">
                  <c:v>15.823235923022096</c:v>
                </c:pt>
                <c:pt idx="10">
                  <c:v>11.332858161083394</c:v>
                </c:pt>
                <c:pt idx="11">
                  <c:v>4.1339985744832495</c:v>
                </c:pt>
                <c:pt idx="12">
                  <c:v>9.2658588738417702</c:v>
                </c:pt>
                <c:pt idx="13">
                  <c:v>8.766928011404131</c:v>
                </c:pt>
                <c:pt idx="14">
                  <c:v>3.0648610121168942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2601984"/>
        <c:axId val="72603520"/>
        <c:axId val="0"/>
      </c:bar3DChart>
      <c:catAx>
        <c:axId val="726019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72603520"/>
        <c:crosses val="autoZero"/>
        <c:auto val="1"/>
        <c:lblAlgn val="ctr"/>
        <c:lblOffset val="100"/>
        <c:tickLblSkip val="1"/>
        <c:noMultiLvlLbl val="0"/>
      </c:catAx>
      <c:valAx>
        <c:axId val="72603520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2601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50">
              <a:latin typeface="Calibri" pitchFamily="34" charset="0"/>
            </a:defRPr>
          </a:pPr>
          <a:endParaRPr lang="es-MX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Tipo de contratación</c:v>
          </c:tx>
          <c:explosion val="25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2876279527559056"/>
                  <c:y val="2.996281714785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611701662292254"/>
                  <c:y val="-0.20028871391076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Hoja1!$A$190:$A$194</c:f>
              <c:strCache>
                <c:ptCount val="5"/>
                <c:pt idx="0">
                  <c:v>Temporal</c:v>
                </c:pt>
                <c:pt idx="1">
                  <c:v>Permanente</c:v>
                </c:pt>
                <c:pt idx="2">
                  <c:v>Otro (especifica)</c:v>
                </c:pt>
                <c:pt idx="3">
                  <c:v>Nunca ha laborado</c:v>
                </c:pt>
                <c:pt idx="4">
                  <c:v>No contestó</c:v>
                </c:pt>
              </c:strCache>
            </c:strRef>
          </c:cat>
          <c:val>
            <c:numRef>
              <c:f>Hoja1!$C$190:$C$194</c:f>
              <c:numCache>
                <c:formatCode>####.0</c:formatCode>
                <c:ptCount val="5"/>
                <c:pt idx="0">
                  <c:v>32.715609408410494</c:v>
                </c:pt>
                <c:pt idx="1">
                  <c:v>53.955808980755521</c:v>
                </c:pt>
                <c:pt idx="2">
                  <c:v>3.920171062009985</c:v>
                </c:pt>
                <c:pt idx="3">
                  <c:v>8.766928011404131</c:v>
                </c:pt>
                <c:pt idx="4">
                  <c:v>0.64148253741981465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latin typeface="Calibri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100" dirty="0" err="1">
                <a:latin typeface="Calibri" pitchFamily="34" charset="0"/>
              </a:rPr>
              <a:t>Jornada</a:t>
            </a:r>
            <a:r>
              <a:rPr lang="en-US" sz="1100" dirty="0">
                <a:latin typeface="Calibri" pitchFamily="34" charset="0"/>
              </a:rPr>
              <a:t> </a:t>
            </a:r>
            <a:r>
              <a:rPr lang="en-US" sz="1100" dirty="0" err="1">
                <a:latin typeface="Calibri" pitchFamily="34" charset="0"/>
              </a:rPr>
              <a:t>laboral</a:t>
            </a:r>
            <a:endParaRPr lang="en-US" sz="1100" dirty="0">
              <a:latin typeface="Calibri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Jornada laboral</c:v>
          </c:tx>
          <c:invertIfNegative val="0"/>
          <c:dLbls>
            <c:dLbl>
              <c:idx val="0"/>
              <c:layout>
                <c:manualLayout>
                  <c:x val="1.3888888888888954E-2"/>
                  <c:y val="-1.388888888888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54E-2"/>
                  <c:y val="-4.1666666666666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3333333333367E-3"/>
                  <c:y val="-1.388888888888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25E-2"/>
                  <c:y val="-9.2592592592593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5555555555555558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111111111111125E-2"/>
                  <c:y val="-2.7777777777777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Hoja1!$A$199:$A$204</c:f>
              <c:strCache>
                <c:ptCount val="6"/>
                <c:pt idx="0">
                  <c:v>4 horas</c:v>
                </c:pt>
                <c:pt idx="1">
                  <c:v>6 horas</c:v>
                </c:pt>
                <c:pt idx="2">
                  <c:v>8 horas</c:v>
                </c:pt>
                <c:pt idx="3">
                  <c:v>12 horas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Hoja1!$C$199:$C$204</c:f>
              <c:numCache>
                <c:formatCode>####.0</c:formatCode>
                <c:ptCount val="6"/>
                <c:pt idx="0">
                  <c:v>3.4212401995723427</c:v>
                </c:pt>
                <c:pt idx="1">
                  <c:v>7.9116179615110473</c:v>
                </c:pt>
                <c:pt idx="2">
                  <c:v>64.219529579472734</c:v>
                </c:pt>
                <c:pt idx="3">
                  <c:v>14.825374198146829</c:v>
                </c:pt>
                <c:pt idx="4">
                  <c:v>8.766928011404131</c:v>
                </c:pt>
                <c:pt idx="5">
                  <c:v>0.85531004989308623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8314112"/>
        <c:axId val="83165568"/>
        <c:axId val="0"/>
      </c:bar3DChart>
      <c:catAx>
        <c:axId val="78314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0" i="0">
                <a:latin typeface="Calibri" pitchFamily="34" charset="0"/>
              </a:defRPr>
            </a:pPr>
            <a:endParaRPr lang="es-MX"/>
          </a:p>
        </c:txPr>
        <c:crossAx val="83165568"/>
        <c:crosses val="autoZero"/>
        <c:auto val="1"/>
        <c:lblAlgn val="ctr"/>
        <c:lblOffset val="100"/>
        <c:noMultiLvlLbl val="0"/>
      </c:catAx>
      <c:valAx>
        <c:axId val="83165568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783141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Rango de ingreso mensual neto</c:v>
          </c:tx>
          <c:invertIfNegative val="0"/>
          <c:dLbls>
            <c:txPr>
              <a:bodyPr/>
              <a:lstStyle/>
              <a:p>
                <a:pPr>
                  <a:defRPr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Hoja1!$A$209:$A$214</c:f>
              <c:strCache>
                <c:ptCount val="6"/>
                <c:pt idx="0">
                  <c:v>$ 2 000 a  $  5 000</c:v>
                </c:pt>
                <c:pt idx="1">
                  <c:v>$ 5 001 a  $ 9 000</c:v>
                </c:pt>
                <c:pt idx="2">
                  <c:v>$ 9001 a $ 12 000</c:v>
                </c:pt>
                <c:pt idx="3">
                  <c:v>$ 12 001 ó más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Hoja1!$C$209:$C$214</c:f>
              <c:numCache>
                <c:formatCode>####.0</c:formatCode>
                <c:ptCount val="6"/>
                <c:pt idx="0">
                  <c:v>20.955096222380586</c:v>
                </c:pt>
                <c:pt idx="1">
                  <c:v>41.339985744832504</c:v>
                </c:pt>
                <c:pt idx="2">
                  <c:v>15.894511760513161</c:v>
                </c:pt>
                <c:pt idx="3">
                  <c:v>12.188168210976468</c:v>
                </c:pt>
                <c:pt idx="4">
                  <c:v>8.766928011404131</c:v>
                </c:pt>
                <c:pt idx="5">
                  <c:v>0.85531004989308623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204352"/>
        <c:axId val="84606976"/>
        <c:axId val="0"/>
      </c:bar3DChart>
      <c:catAx>
        <c:axId val="832043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84606976"/>
        <c:crosses val="autoZero"/>
        <c:auto val="1"/>
        <c:lblAlgn val="ctr"/>
        <c:lblOffset val="100"/>
        <c:noMultiLvlLbl val="0"/>
      </c:catAx>
      <c:valAx>
        <c:axId val="84606976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8320435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title>
      <c:tx>
        <c:rich>
          <a:bodyPr/>
          <a:lstStyle/>
          <a:p>
            <a:pPr>
              <a:defRPr sz="1200">
                <a:latin typeface="Calibri" pitchFamily="34" charset="0"/>
              </a:defRPr>
            </a:pPr>
            <a:r>
              <a:rPr lang="es-ES" dirty="0">
                <a:latin typeface="Calibri" pitchFamily="34" charset="0"/>
              </a:rPr>
              <a:t>Comparación del puesto actual o último con el primero, en cuanto a </a:t>
            </a:r>
            <a:r>
              <a:rPr lang="es-ES" dirty="0" smtClean="0">
                <a:latin typeface="Calibri" pitchFamily="34" charset="0"/>
              </a:rPr>
              <a:t>su </a:t>
            </a:r>
            <a:r>
              <a:rPr lang="es-ES" dirty="0">
                <a:latin typeface="Calibri" pitchFamily="34" charset="0"/>
              </a:rPr>
              <a:t>desarrollo profesional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Comparación del puesto actual o último con el primero, en cuanto a su desarrollo profesional</c:v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7777777777777912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3333333333333367E-3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3367E-3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Hoja1!$A$220:$A$225</c:f>
              <c:strCache>
                <c:ptCount val="6"/>
                <c:pt idx="0">
                  <c:v>Mejoró</c:v>
                </c:pt>
                <c:pt idx="1">
                  <c:v>Empeoró</c:v>
                </c:pt>
                <c:pt idx="2">
                  <c:v>Está igual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Hoja1!$C$220:$C$225</c:f>
              <c:numCache>
                <c:formatCode>####.0</c:formatCode>
                <c:ptCount val="6"/>
                <c:pt idx="0">
                  <c:v>41.482537419814648</c:v>
                </c:pt>
                <c:pt idx="1">
                  <c:v>2.7797576621525315</c:v>
                </c:pt>
                <c:pt idx="2">
                  <c:v>6.9137562366357779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1.3542409123307206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043264"/>
        <c:axId val="86311296"/>
        <c:axId val="0"/>
      </c:bar3DChart>
      <c:catAx>
        <c:axId val="86043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86311296"/>
        <c:crosses val="autoZero"/>
        <c:auto val="1"/>
        <c:lblAlgn val="ctr"/>
        <c:lblOffset val="100"/>
        <c:noMultiLvlLbl val="0"/>
      </c:catAx>
      <c:valAx>
        <c:axId val="86311296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s-MX"/>
          </a:p>
        </c:txPr>
        <c:crossAx val="860432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Comparación del nivel de ingresos actual o último, con el del primer empleo</c:v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1111111111111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25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35E-2"/>
                  <c:y val="-2.7777777777777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-9.2592592592593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Hoja1!$A$230:$A$235</c:f>
              <c:strCache>
                <c:ptCount val="6"/>
                <c:pt idx="0">
                  <c:v>Mejoró</c:v>
                </c:pt>
                <c:pt idx="1">
                  <c:v>Empeoró</c:v>
                </c:pt>
                <c:pt idx="2">
                  <c:v>Está igual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Hoja1!$C$230:$C$235</c:f>
              <c:numCache>
                <c:formatCode>####.0</c:formatCode>
                <c:ptCount val="6"/>
                <c:pt idx="0">
                  <c:v>37.918745545260144</c:v>
                </c:pt>
                <c:pt idx="1">
                  <c:v>5.4169636493228825</c:v>
                </c:pt>
                <c:pt idx="2">
                  <c:v>7.626514611546682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1.5680684248039924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437248"/>
        <c:axId val="86463616"/>
        <c:axId val="0"/>
      </c:bar3DChart>
      <c:catAx>
        <c:axId val="86437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463616"/>
        <c:crosses val="autoZero"/>
        <c:auto val="1"/>
        <c:lblAlgn val="ctr"/>
        <c:lblOffset val="100"/>
        <c:noMultiLvlLbl val="0"/>
      </c:catAx>
      <c:valAx>
        <c:axId val="86463616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437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/>
      <c:overlay val="0"/>
      <c:txPr>
        <a:bodyPr/>
        <a:lstStyle/>
        <a:p>
          <a:pPr>
            <a:defRPr sz="1100">
              <a:latin typeface="Calibri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Principal limitante para obtener trabajo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Hoja1!$A$240:$A$245</c:f>
              <c:strCache>
                <c:ptCount val="6"/>
                <c:pt idx="0">
                  <c:v>Falta de conocimiento teórico</c:v>
                </c:pt>
                <c:pt idx="1">
                  <c:v>Falta de habilidades y destrezas en la práctica</c:v>
                </c:pt>
                <c:pt idx="2">
                  <c:v>Integración de la teoría a la práctica</c:v>
                </c:pt>
                <c:pt idx="3">
                  <c:v>Otro (especifica)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Hoja1!$C$240:$C$245</c:f>
              <c:numCache>
                <c:formatCode>####.0</c:formatCode>
                <c:ptCount val="6"/>
                <c:pt idx="0">
                  <c:v>6.0584461867427004</c:v>
                </c:pt>
                <c:pt idx="1">
                  <c:v>27.084818246614397</c:v>
                </c:pt>
                <c:pt idx="2">
                  <c:v>33.071988595865975</c:v>
                </c:pt>
                <c:pt idx="3">
                  <c:v>21.810406272273664</c:v>
                </c:pt>
                <c:pt idx="4">
                  <c:v>8.766928011404131</c:v>
                </c:pt>
                <c:pt idx="5">
                  <c:v>3.2074126870990742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077824"/>
        <c:axId val="86079360"/>
        <c:axId val="0"/>
      </c:bar3DChart>
      <c:catAx>
        <c:axId val="860778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079360"/>
        <c:crosses val="autoZero"/>
        <c:auto val="1"/>
        <c:lblAlgn val="ctr"/>
        <c:lblOffset val="100"/>
        <c:noMultiLvlLbl val="0"/>
      </c:catAx>
      <c:valAx>
        <c:axId val="86079360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0778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s-ES" sz="1100" dirty="0" smtClean="0">
                <a:latin typeface="Calibri" pitchFamily="34" charset="0"/>
              </a:rPr>
              <a:t>Coincidencia  de los estudios de licenciatura con </a:t>
            </a:r>
            <a:r>
              <a:rPr lang="es-ES" sz="1100" dirty="0">
                <a:latin typeface="Calibri" pitchFamily="34" charset="0"/>
              </a:rPr>
              <a:t>las actividades de </a:t>
            </a:r>
            <a:r>
              <a:rPr lang="es-ES" sz="1100" dirty="0" smtClean="0">
                <a:latin typeface="Calibri" pitchFamily="34" charset="0"/>
              </a:rPr>
              <a:t>su </a:t>
            </a:r>
            <a:r>
              <a:rPr lang="es-ES" sz="1100" dirty="0">
                <a:latin typeface="Calibri" pitchFamily="34" charset="0"/>
              </a:rPr>
              <a:t>trabajo</a:t>
            </a:r>
          </a:p>
        </c:rich>
      </c:tx>
      <c:layout>
        <c:manualLayout>
          <c:xMode val="edge"/>
          <c:yMode val="edge"/>
          <c:x val="0.12049300087489066"/>
          <c:y val="2.777777777777792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Lo aprendido en tus estudios ha coincidido con las actividades de tu trabajo</c:v>
          </c:tx>
          <c:invertIfNegative val="0"/>
          <c:dLbls>
            <c:dLbl>
              <c:idx val="1"/>
              <c:layout>
                <c:manualLayout>
                  <c:x val="1.1111111111111125E-2"/>
                  <c:y val="-9.2592592592593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701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3367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111111111111125E-2"/>
                  <c:y val="-1.3888888888888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Hoja1!$A$250:$A$255</c:f>
              <c:strCache>
                <c:ptCount val="6"/>
                <c:pt idx="0">
                  <c:v>Menos de 25%</c:v>
                </c:pt>
                <c:pt idx="1">
                  <c:v>De 26% a 50%</c:v>
                </c:pt>
                <c:pt idx="2">
                  <c:v>De 51% a 75%</c:v>
                </c:pt>
                <c:pt idx="3">
                  <c:v>De 76% a 100%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Hoja1!$C$250:$C$255</c:f>
              <c:numCache>
                <c:formatCode>####.0</c:formatCode>
                <c:ptCount val="6"/>
                <c:pt idx="0">
                  <c:v>13.25730577334282</c:v>
                </c:pt>
                <c:pt idx="1">
                  <c:v>25.089094796863829</c:v>
                </c:pt>
                <c:pt idx="2">
                  <c:v>27.655024946543122</c:v>
                </c:pt>
                <c:pt idx="3">
                  <c:v>24.73271560940843</c:v>
                </c:pt>
                <c:pt idx="4">
                  <c:v>8.766928011404131</c:v>
                </c:pt>
                <c:pt idx="5">
                  <c:v>0.4989308624376344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282624"/>
        <c:axId val="86284160"/>
        <c:axId val="0"/>
      </c:bar3DChart>
      <c:catAx>
        <c:axId val="86282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284160"/>
        <c:crosses val="autoZero"/>
        <c:auto val="1"/>
        <c:lblAlgn val="ctr"/>
        <c:lblOffset val="100"/>
        <c:noMultiLvlLbl val="0"/>
      </c:catAx>
      <c:valAx>
        <c:axId val="86284160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862826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Principal requisito para obtener </a:t>
            </a:r>
            <a:r>
              <a:rPr lang="es-ES" dirty="0" smtClean="0"/>
              <a:t>su último </a:t>
            </a:r>
            <a:r>
              <a:rPr lang="es-ES" dirty="0"/>
              <a:t>ó actual empleo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Principal requisito para obtener tu ultimo ó actual empleo</c:v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Hoja1!$A$261:$A$268</c:f>
              <c:strCache>
                <c:ptCount val="8"/>
                <c:pt idx="0">
                  <c:v>Tener título de  licenciatura</c:v>
                </c:pt>
                <c:pt idx="1">
                  <c:v>Aprobar los exámenes de selección</c:v>
                </c:pt>
                <c:pt idx="2">
                  <c:v>Dominio de otro idioma</c:v>
                </c:pt>
                <c:pt idx="3">
                  <c:v>Manejo de tecnología</c:v>
                </c:pt>
                <c:pt idx="4">
                  <c:v>Experiencia</c:v>
                </c:pt>
                <c:pt idx="5">
                  <c:v>Otro</c:v>
                </c:pt>
                <c:pt idx="6">
                  <c:v>Nunca ha laborado</c:v>
                </c:pt>
                <c:pt idx="7">
                  <c:v>No contestó</c:v>
                </c:pt>
              </c:strCache>
            </c:strRef>
          </c:cat>
          <c:val>
            <c:numRef>
              <c:f>Hoja1!$C$261:$C$268</c:f>
              <c:numCache>
                <c:formatCode>####.0%</c:formatCode>
                <c:ptCount val="8"/>
                <c:pt idx="0">
                  <c:v>0.14245014245014279</c:v>
                </c:pt>
                <c:pt idx="1">
                  <c:v>0.21937321937321935</c:v>
                </c:pt>
                <c:pt idx="2">
                  <c:v>9.7340930674263998E-2</c:v>
                </c:pt>
                <c:pt idx="3">
                  <c:v>0.15147198480531851</c:v>
                </c:pt>
                <c:pt idx="4">
                  <c:v>0.26638176638176714</c:v>
                </c:pt>
                <c:pt idx="5">
                  <c:v>5.7929724596391313E-2</c:v>
                </c:pt>
                <c:pt idx="6">
                  <c:v>6.0778727445394122E-2</c:v>
                </c:pt>
                <c:pt idx="7">
                  <c:v>4.2735042735042731E-3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852864"/>
        <c:axId val="100854400"/>
        <c:axId val="0"/>
      </c:bar3DChart>
      <c:catAx>
        <c:axId val="100852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0854400"/>
        <c:crosses val="autoZero"/>
        <c:auto val="1"/>
        <c:lblAlgn val="ctr"/>
        <c:lblOffset val="100"/>
        <c:noMultiLvlLbl val="0"/>
      </c:catAx>
      <c:valAx>
        <c:axId val="100854400"/>
        <c:scaling>
          <c:orientation val="minMax"/>
        </c:scaling>
        <c:delete val="0"/>
        <c:axPos val="b"/>
        <c:majorGridlines/>
        <c:numFmt formatCode="####.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0852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900" dirty="0" err="1">
                <a:latin typeface="Arial" pitchFamily="34" charset="0"/>
                <a:cs typeface="Arial" pitchFamily="34" charset="0"/>
              </a:rPr>
              <a:t>Género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900" dirty="0" err="1">
                <a:latin typeface="Arial" pitchFamily="34" charset="0"/>
                <a:cs typeface="Arial" pitchFamily="34" charset="0"/>
              </a:rPr>
              <a:t>egresado</a:t>
            </a:r>
            <a:endParaRPr lang="en-US" sz="9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Género del egresado</c:v>
          </c:tx>
          <c:explosion val="25"/>
          <c:dPt>
            <c:idx val="0"/>
            <c:bubble3D val="0"/>
            <c:spPr>
              <a:solidFill>
                <a:srgbClr val="00B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9343285214348221"/>
                  <c:y val="-6.6491688538932739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54.9%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6851137357830329"/>
                  <c:y val="1.0757874015748082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45.1%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Hoja1!$A$93:$A$94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Hoja1!$C$93:$C$94</c:f>
              <c:numCache>
                <c:formatCode>####.0</c:formatCode>
                <c:ptCount val="2"/>
                <c:pt idx="0">
                  <c:v>54.882394868139698</c:v>
                </c:pt>
                <c:pt idx="1">
                  <c:v>45.117605131860294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 rtl="0"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Rubros </a:t>
            </a:r>
            <a:r>
              <a:rPr lang="es-ES" dirty="0" smtClean="0"/>
              <a:t>en </a:t>
            </a:r>
            <a:r>
              <a:rPr lang="es-ES" dirty="0"/>
              <a:t>los que </a:t>
            </a:r>
            <a:r>
              <a:rPr lang="es-ES" dirty="0" smtClean="0"/>
              <a:t>destina su sueldo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Rubros a los que destinas tus ingresos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Hoja1!$A$275:$A$281</c:f>
              <c:strCache>
                <c:ptCount val="7"/>
                <c:pt idx="0">
                  <c:v>Personales</c:v>
                </c:pt>
                <c:pt idx="1">
                  <c:v>Vivienda</c:v>
                </c:pt>
                <c:pt idx="2">
                  <c:v>Transporte</c:v>
                </c:pt>
                <c:pt idx="3">
                  <c:v>Alimentos</c:v>
                </c:pt>
                <c:pt idx="4">
                  <c:v>Otros</c:v>
                </c:pt>
                <c:pt idx="5">
                  <c:v>Nunca ha laborado</c:v>
                </c:pt>
                <c:pt idx="6">
                  <c:v>No contestó</c:v>
                </c:pt>
              </c:strCache>
            </c:strRef>
          </c:cat>
          <c:val>
            <c:numRef>
              <c:f>Hoja1!$C$275:$C$281</c:f>
              <c:numCache>
                <c:formatCode>General</c:formatCode>
                <c:ptCount val="7"/>
                <c:pt idx="0">
                  <c:v>29.3</c:v>
                </c:pt>
                <c:pt idx="1">
                  <c:v>22</c:v>
                </c:pt>
                <c:pt idx="2">
                  <c:v>20</c:v>
                </c:pt>
                <c:pt idx="3">
                  <c:v>19.100000000000001</c:v>
                </c:pt>
                <c:pt idx="4">
                  <c:v>1.6</c:v>
                </c:pt>
                <c:pt idx="5">
                  <c:v>6.6</c:v>
                </c:pt>
                <c:pt idx="6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0921344"/>
        <c:axId val="100922880"/>
        <c:axId val="0"/>
      </c:bar3DChart>
      <c:catAx>
        <c:axId val="1009213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0922880"/>
        <c:crosses val="autoZero"/>
        <c:auto val="1"/>
        <c:lblAlgn val="ctr"/>
        <c:lblOffset val="100"/>
        <c:noMultiLvlLbl val="0"/>
      </c:catAx>
      <c:valAx>
        <c:axId val="1009228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09213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Habilidad que </a:t>
            </a:r>
            <a:r>
              <a:rPr lang="es-ES" dirty="0" smtClean="0"/>
              <a:t>más desarrolló </a:t>
            </a:r>
            <a:r>
              <a:rPr lang="es-ES" dirty="0"/>
              <a:t>en </a:t>
            </a:r>
            <a:r>
              <a:rPr lang="es-ES" dirty="0" smtClean="0"/>
              <a:t>su </a:t>
            </a:r>
            <a:r>
              <a:rPr lang="es-ES" dirty="0"/>
              <a:t>formación académica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Habilidad que mas desarrollaste en tu formación académica</c:v>
          </c:tx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Hoja1!$A$287:$A$293</c:f>
              <c:strCache>
                <c:ptCount val="7"/>
                <c:pt idx="0">
                  <c:v>Análisis y síntesis</c:v>
                </c:pt>
                <c:pt idx="1">
                  <c:v>Comprensión y redacción</c:v>
                </c:pt>
                <c:pt idx="2">
                  <c:v>Dominio de otro(s) idioma(s)</c:v>
                </c:pt>
                <c:pt idx="3">
                  <c:v>Manejo de tecnología</c:v>
                </c:pt>
                <c:pt idx="4">
                  <c:v>Comunicación</c:v>
                </c:pt>
                <c:pt idx="5">
                  <c:v>Trabajo en equipo</c:v>
                </c:pt>
                <c:pt idx="6">
                  <c:v>No contestó</c:v>
                </c:pt>
              </c:strCache>
            </c:strRef>
          </c:cat>
          <c:val>
            <c:numRef>
              <c:f>Hoja1!$C$287:$C$293</c:f>
              <c:numCache>
                <c:formatCode>####.0%</c:formatCode>
                <c:ptCount val="7"/>
                <c:pt idx="0">
                  <c:v>0.34777544840437913</c:v>
                </c:pt>
                <c:pt idx="1">
                  <c:v>0.15583508036338256</c:v>
                </c:pt>
                <c:pt idx="2">
                  <c:v>0.10132774283717692</c:v>
                </c:pt>
                <c:pt idx="3">
                  <c:v>0.11670160726764514</c:v>
                </c:pt>
                <c:pt idx="4">
                  <c:v>8.6419753086419679E-2</c:v>
                </c:pt>
                <c:pt idx="5">
                  <c:v>0.18099231306778524</c:v>
                </c:pt>
                <c:pt idx="6">
                  <c:v>1.0948054973212207E-2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70336"/>
        <c:axId val="101071872"/>
        <c:axId val="0"/>
      </c:bar3DChart>
      <c:catAx>
        <c:axId val="1010703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071872"/>
        <c:crosses val="autoZero"/>
        <c:auto val="1"/>
        <c:lblAlgn val="ctr"/>
        <c:lblOffset val="100"/>
        <c:noMultiLvlLbl val="0"/>
      </c:catAx>
      <c:valAx>
        <c:axId val="101071872"/>
        <c:scaling>
          <c:orientation val="minMax"/>
        </c:scaling>
        <c:delete val="0"/>
        <c:axPos val="b"/>
        <c:majorGridlines/>
        <c:numFmt formatCode="####.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0703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Orden de importancia </a:t>
            </a:r>
            <a:r>
              <a:rPr lang="es-ES" dirty="0" smtClean="0"/>
              <a:t>de</a:t>
            </a:r>
            <a:r>
              <a:rPr lang="es-ES" baseline="0" dirty="0" smtClean="0"/>
              <a:t> su educación superior</a:t>
            </a:r>
            <a:endParaRPr lang="es-E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Orden de importancia de:</c:v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000000000000001E-2"/>
                  <c:y val="-5.555555555555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33333333333334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4E-2"/>
                  <c:y val="-2.777777777777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Hoja1!$A$299:$A$302</c:f>
              <c:strCache>
                <c:ptCount val="4"/>
                <c:pt idx="0">
                  <c:v>Enseñanza Teórica</c:v>
                </c:pt>
                <c:pt idx="1">
                  <c:v>Enseñanza Metodológica</c:v>
                </c:pt>
                <c:pt idx="2">
                  <c:v>Prácticas</c:v>
                </c:pt>
                <c:pt idx="3">
                  <c:v>No contestó</c:v>
                </c:pt>
              </c:strCache>
            </c:strRef>
          </c:cat>
          <c:val>
            <c:numRef>
              <c:f>Hoja1!$C$299:$C$302</c:f>
              <c:numCache>
                <c:formatCode>####.0</c:formatCode>
                <c:ptCount val="4"/>
                <c:pt idx="0">
                  <c:v>33</c:v>
                </c:pt>
                <c:pt idx="1">
                  <c:v>35.6</c:v>
                </c:pt>
                <c:pt idx="2">
                  <c:v>31.1</c:v>
                </c:pt>
                <c:pt idx="3">
                  <c:v>0.30000000000000032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161984"/>
        <c:axId val="101163776"/>
        <c:axId val="0"/>
      </c:bar3DChart>
      <c:catAx>
        <c:axId val="10116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163776"/>
        <c:crosses val="autoZero"/>
        <c:auto val="1"/>
        <c:lblAlgn val="ctr"/>
        <c:lblOffset val="100"/>
        <c:noMultiLvlLbl val="0"/>
      </c:catAx>
      <c:valAx>
        <c:axId val="101163776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1619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100">
                <a:latin typeface="Calibri" pitchFamily="34" charset="0"/>
              </a:defRPr>
            </a:pPr>
            <a:r>
              <a:rPr lang="es-ES" dirty="0"/>
              <a:t>Ampliaría, mantendría o reduciría del plan de estudios </a:t>
            </a:r>
            <a:r>
              <a:rPr lang="es-ES" baseline="0" dirty="0" smtClean="0"/>
              <a:t> de la educación superior</a:t>
            </a:r>
            <a:endParaRPr lang="es-ES" dirty="0"/>
          </a:p>
        </c:rich>
      </c:tx>
      <c:layout>
        <c:manualLayout>
          <c:xMode val="edge"/>
          <c:yMode val="edge"/>
          <c:x val="0.13294537013006191"/>
          <c:y val="3.008525303592939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Ampliaría, mantendría o reduciría del plan de estudios lo siguiente</c:v>
          </c:tx>
          <c:spPr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2.5000000000000001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333333333333284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4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Hoja1!$A$308:$A$311</c:f>
              <c:strCache>
                <c:ptCount val="4"/>
                <c:pt idx="0">
                  <c:v>Práctica</c:v>
                </c:pt>
                <c:pt idx="1">
                  <c:v>Enseñanza metodológica  </c:v>
                </c:pt>
                <c:pt idx="2">
                  <c:v>Enseñanza Teórica</c:v>
                </c:pt>
                <c:pt idx="3">
                  <c:v>No contestó</c:v>
                </c:pt>
              </c:strCache>
            </c:strRef>
          </c:cat>
          <c:val>
            <c:numRef>
              <c:f>Hoja1!$C$308:$C$311</c:f>
              <c:numCache>
                <c:formatCode>####.0</c:formatCode>
                <c:ptCount val="4"/>
                <c:pt idx="0">
                  <c:v>46.2</c:v>
                </c:pt>
                <c:pt idx="1">
                  <c:v>29.1</c:v>
                </c:pt>
                <c:pt idx="2">
                  <c:v>24</c:v>
                </c:pt>
                <c:pt idx="3">
                  <c:v>0.70000000000000062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376384"/>
        <c:axId val="101377920"/>
        <c:axId val="0"/>
      </c:bar3DChart>
      <c:catAx>
        <c:axId val="101376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377920"/>
        <c:crosses val="autoZero"/>
        <c:auto val="1"/>
        <c:lblAlgn val="ctr"/>
        <c:lblOffset val="100"/>
        <c:noMultiLvlLbl val="0"/>
      </c:catAx>
      <c:valAx>
        <c:axId val="101377920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1013763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 dirty="0" err="1">
                <a:latin typeface="Arial" pitchFamily="34" charset="0"/>
                <a:cs typeface="Arial" pitchFamily="34" charset="0"/>
              </a:rPr>
              <a:t>Situación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académica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egresado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Situación académica del egresado</c:v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2900640788115045"/>
                  <c:y val="-8.913804813305554E-3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49.3%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452232383267385"/>
                  <c:y val="-8.3480768034342234E-2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50.2%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9243219597550477E-3"/>
                  <c:y val="9.4634004082823776E-4"/>
                </c:manualLayout>
              </c:layout>
              <c:tx>
                <c:rich>
                  <a:bodyPr/>
                  <a:lstStyle/>
                  <a:p>
                    <a:r>
                      <a:rPr lang="en-US" sz="900" b="1" i="1" dirty="0">
                        <a:latin typeface="Arial" pitchFamily="34" charset="0"/>
                        <a:cs typeface="Arial" pitchFamily="34" charset="0"/>
                      </a:rPr>
                      <a:t>.5%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Hoja1!$A$99:$A$101</c:f>
              <c:strCache>
                <c:ptCount val="3"/>
                <c:pt idx="0">
                  <c:v>Pasante</c:v>
                </c:pt>
                <c:pt idx="1">
                  <c:v>Titulado</c:v>
                </c:pt>
                <c:pt idx="2">
                  <c:v>No contestó</c:v>
                </c:pt>
              </c:strCache>
            </c:strRef>
          </c:cat>
          <c:val>
            <c:numRef>
              <c:f>Hoja1!$C$99:$C$101</c:f>
              <c:numCache>
                <c:formatCode>####.0</c:formatCode>
                <c:ptCount val="3"/>
                <c:pt idx="0">
                  <c:v>49.251603706343424</c:v>
                </c:pt>
                <c:pt idx="1">
                  <c:v>50.249465431218795</c:v>
                </c:pt>
                <c:pt idx="2">
                  <c:v>0.4989308624376344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>
                <a:latin typeface="Arial" pitchFamily="34" charset="0"/>
                <a:cs typeface="Arial" pitchFamily="34" charset="0"/>
              </a:rPr>
              <a:t>Egresados que se encuentran laborando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Egresados que se encuentran laborando</c:v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14330555555555555"/>
                  <c:y val="-0.159716025080198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34295713035846"/>
                  <c:y val="2.081729367162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Hoja1!$A$106:$A$108</c:f>
              <c:strCache>
                <c:ptCount val="3"/>
                <c:pt idx="0">
                  <c:v>Sí</c:v>
                </c:pt>
                <c:pt idx="1">
                  <c:v>No,  pero si he laborado</c:v>
                </c:pt>
                <c:pt idx="2">
                  <c:v>Nunca ha laborado</c:v>
                </c:pt>
              </c:strCache>
            </c:strRef>
          </c:cat>
          <c:val>
            <c:numRef>
              <c:f>Hoja1!$C$106:$C$108</c:f>
              <c:numCache>
                <c:formatCode>####.0</c:formatCode>
                <c:ptCount val="3"/>
                <c:pt idx="0">
                  <c:v>70.491803278688522</c:v>
                </c:pt>
                <c:pt idx="1">
                  <c:v>20.741268709907342</c:v>
                </c:pt>
                <c:pt idx="2">
                  <c:v>8.766928011404131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76509186351772"/>
          <c:y val="0.31283391659375925"/>
          <c:w val="0.32856824146981661"/>
          <c:h val="0.44074438611840189"/>
        </c:manualLayout>
      </c:layout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 smtClean="0"/>
              <a:t>Único empleo  </a:t>
            </a:r>
            <a:r>
              <a:rPr lang="es-ES" sz="900" dirty="0"/>
              <a:t>del egresado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Empleo único o no del egresado</c:v>
          </c:tx>
          <c:explosion val="26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50"/>
              </a:solidFill>
            </c:spPr>
          </c:dPt>
          <c:dPt>
            <c:idx val="2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383344269466317"/>
                  <c:y val="3.6894138232720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410608048993884"/>
                  <c:y val="-0.151589384660250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Hoja1!$A$113:$A$115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Nunca ha laborado</c:v>
                </c:pt>
              </c:strCache>
            </c:strRef>
          </c:cat>
          <c:val>
            <c:numRef>
              <c:f>Hoja1!$C$113:$C$115</c:f>
              <c:numCache>
                <c:formatCode>####.0</c:formatCode>
                <c:ptCount val="3"/>
                <c:pt idx="0">
                  <c:v>38.702779757662128</c:v>
                </c:pt>
                <c:pt idx="1">
                  <c:v>52.530292230933739</c:v>
                </c:pt>
                <c:pt idx="2">
                  <c:v>8.766928011404131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es-ES" sz="900" dirty="0"/>
              <a:t>Número de veces que </a:t>
            </a:r>
            <a:r>
              <a:rPr lang="es-ES" sz="900" dirty="0" smtClean="0"/>
              <a:t>ha</a:t>
            </a:r>
            <a:r>
              <a:rPr lang="es-ES" sz="900" baseline="0" dirty="0" smtClean="0"/>
              <a:t> </a:t>
            </a:r>
            <a:r>
              <a:rPr lang="es-ES" sz="900" dirty="0" smtClean="0"/>
              <a:t>cambiado </a:t>
            </a:r>
            <a:r>
              <a:rPr lang="es-ES" sz="900" dirty="0"/>
              <a:t>de trabajo, </a:t>
            </a:r>
            <a:r>
              <a:rPr lang="es-ES" sz="900" dirty="0" smtClean="0"/>
              <a:t>después </a:t>
            </a:r>
            <a:r>
              <a:rPr lang="es-ES" sz="900" dirty="0"/>
              <a:t>de </a:t>
            </a:r>
            <a:r>
              <a:rPr lang="es-ES" sz="900" dirty="0" smtClean="0"/>
              <a:t>su </a:t>
            </a:r>
            <a:r>
              <a:rPr lang="es-ES" sz="900" dirty="0"/>
              <a:t>egreso</a:t>
            </a:r>
          </a:p>
        </c:rich>
      </c:tx>
      <c:layout>
        <c:manualLayout>
          <c:xMode val="edge"/>
          <c:yMode val="edge"/>
          <c:x val="0.24790966754155738"/>
          <c:y val="2.7777777777777811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Número de veces que ha cambiado de trabajo, despues de su egreso</c:v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9444444444444445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87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5555555555555558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222222222222251E-2"/>
                  <c:y val="-3.240740740740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Arial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Hoja1!$A$120:$A$125</c:f>
              <c:strCache>
                <c:ptCount val="6"/>
                <c:pt idx="0">
                  <c:v>Una vez</c:v>
                </c:pt>
                <c:pt idx="1">
                  <c:v>Dos veces</c:v>
                </c:pt>
                <c:pt idx="2">
                  <c:v>Tres ó más veces</c:v>
                </c:pt>
                <c:pt idx="3">
                  <c:v>Nunca ha laborado</c:v>
                </c:pt>
                <c:pt idx="4">
                  <c:v>Único empleo</c:v>
                </c:pt>
                <c:pt idx="5">
                  <c:v>No contestó</c:v>
                </c:pt>
              </c:strCache>
            </c:strRef>
          </c:cat>
          <c:val>
            <c:numRef>
              <c:f>Hoja1!$C$120:$C$125</c:f>
              <c:numCache>
                <c:formatCode>####.0</c:formatCode>
                <c:ptCount val="6"/>
                <c:pt idx="0">
                  <c:v>18.745545260156796</c:v>
                </c:pt>
                <c:pt idx="1">
                  <c:v>22.451888809693525</c:v>
                </c:pt>
                <c:pt idx="2">
                  <c:v>10.263720598717034</c:v>
                </c:pt>
                <c:pt idx="3">
                  <c:v>8.766928011404131</c:v>
                </c:pt>
                <c:pt idx="4">
                  <c:v>38.702779757662128</c:v>
                </c:pt>
                <c:pt idx="5">
                  <c:v>1.0691375623663584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011328"/>
        <c:axId val="71013120"/>
        <c:axId val="0"/>
      </c:bar3DChart>
      <c:catAx>
        <c:axId val="71011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71013120"/>
        <c:crosses val="autoZero"/>
        <c:auto val="1"/>
        <c:lblAlgn val="ctr"/>
        <c:lblOffset val="100"/>
        <c:noMultiLvlLbl val="0"/>
      </c:catAx>
      <c:valAx>
        <c:axId val="71013120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s-MX"/>
          </a:p>
        </c:txPr>
        <c:crossAx val="710113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en-US" sz="900" dirty="0"/>
              <a:t>Tiempo </a:t>
            </a:r>
            <a:r>
              <a:rPr lang="en-US" sz="900" dirty="0" err="1"/>
              <a:t>que</a:t>
            </a:r>
            <a:r>
              <a:rPr lang="en-US" sz="900" dirty="0"/>
              <a:t> </a:t>
            </a:r>
            <a:r>
              <a:rPr lang="en-US" sz="900" dirty="0" smtClean="0"/>
              <a:t>le </a:t>
            </a:r>
            <a:r>
              <a:rPr lang="en-US" sz="900" dirty="0" err="1" smtClean="0"/>
              <a:t>llevó</a:t>
            </a:r>
            <a:r>
              <a:rPr lang="en-US" sz="900" dirty="0" smtClean="0"/>
              <a:t> </a:t>
            </a:r>
            <a:r>
              <a:rPr lang="en-US" sz="900" dirty="0" err="1" smtClean="0"/>
              <a:t>conseguir</a:t>
            </a:r>
            <a:r>
              <a:rPr lang="en-US" sz="900" dirty="0" smtClean="0"/>
              <a:t> </a:t>
            </a:r>
            <a:r>
              <a:rPr lang="en-US" sz="900" dirty="0" err="1"/>
              <a:t>s</a:t>
            </a:r>
            <a:r>
              <a:rPr lang="en-US" sz="900" dirty="0" err="1" smtClean="0"/>
              <a:t>u</a:t>
            </a:r>
            <a:r>
              <a:rPr lang="en-US" sz="900" dirty="0" smtClean="0"/>
              <a:t> </a:t>
            </a:r>
            <a:r>
              <a:rPr lang="en-US" sz="900" dirty="0"/>
              <a:t>e</a:t>
            </a:r>
            <a:r>
              <a:rPr lang="en-US" sz="900" dirty="0" smtClean="0"/>
              <a:t>mpleo</a:t>
            </a:r>
            <a:endParaRPr lang="en-US" sz="9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Empleo único o no del egresado</c:v>
          </c:tx>
          <c:invertIfNegative val="0"/>
          <c:dLbls>
            <c:dLbl>
              <c:idx val="0"/>
              <c:layout>
                <c:manualLayout>
                  <c:x val="2.5000000000000046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67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3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51E-2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444444444444445E-2"/>
                  <c:y val="-1.8518518518518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9444444444444445E-2"/>
                  <c:y val="-1.388888888888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Hoja1!$A$130:$A$135</c:f>
              <c:strCache>
                <c:ptCount val="6"/>
                <c:pt idx="0">
                  <c:v>Menos de 3 meses</c:v>
                </c:pt>
                <c:pt idx="1">
                  <c:v>Entre 4 y 6  meses</c:v>
                </c:pt>
                <c:pt idx="2">
                  <c:v>De 6 a 8 meses</c:v>
                </c:pt>
                <c:pt idx="3">
                  <c:v>Más de 8 meses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Hoja1!$C$130:$C$135</c:f>
              <c:numCache>
                <c:formatCode>####.0</c:formatCode>
                <c:ptCount val="6"/>
                <c:pt idx="0">
                  <c:v>60.441910192444759</c:v>
                </c:pt>
                <c:pt idx="1">
                  <c:v>16.607270135424091</c:v>
                </c:pt>
                <c:pt idx="2">
                  <c:v>5.3456878118317865</c:v>
                </c:pt>
                <c:pt idx="3">
                  <c:v>8.1967213114753985</c:v>
                </c:pt>
                <c:pt idx="4">
                  <c:v>8.766928011404131</c:v>
                </c:pt>
                <c:pt idx="5">
                  <c:v>0.64148253741981465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152000"/>
        <c:axId val="71153536"/>
        <c:axId val="0"/>
      </c:bar3DChart>
      <c:catAx>
        <c:axId val="71152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1153536"/>
        <c:crosses val="autoZero"/>
        <c:auto val="1"/>
        <c:lblAlgn val="ctr"/>
        <c:lblOffset val="100"/>
        <c:noMultiLvlLbl val="0"/>
      </c:catAx>
      <c:valAx>
        <c:axId val="71153536"/>
        <c:scaling>
          <c:orientation val="minMax"/>
        </c:scaling>
        <c:delete val="0"/>
        <c:axPos val="l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115200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ES" sz="900" dirty="0">
                <a:latin typeface="Arial" pitchFamily="34" charset="0"/>
                <a:cs typeface="Arial" pitchFamily="34" charset="0"/>
              </a:rPr>
              <a:t>Tipo de puesto que ocupa u ocupó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Tipo de puesto que ocupa u ocupó</c:v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  <a:cs typeface="Arial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Hoja1!$A$141:$A$148</c:f>
              <c:strCache>
                <c:ptCount val="8"/>
                <c:pt idx="0">
                  <c:v>Ejecutivo de mandos medios</c:v>
                </c:pt>
                <c:pt idx="1">
                  <c:v>Empleado u operativo profesional</c:v>
                </c:pt>
                <c:pt idx="2">
                  <c:v>Auxiliar</c:v>
                </c:pt>
                <c:pt idx="3">
                  <c:v>Empleado no profesional</c:v>
                </c:pt>
                <c:pt idx="4">
                  <c:v>Profesional independiente</c:v>
                </c:pt>
                <c:pt idx="5">
                  <c:v>Otro  (especifica)</c:v>
                </c:pt>
                <c:pt idx="6">
                  <c:v>Nunca ha laborado</c:v>
                </c:pt>
                <c:pt idx="7">
                  <c:v>No contestó</c:v>
                </c:pt>
              </c:strCache>
            </c:strRef>
          </c:cat>
          <c:val>
            <c:numRef>
              <c:f>Hoja1!$C$141:$C$148</c:f>
              <c:numCache>
                <c:formatCode>####.0</c:formatCode>
                <c:ptCount val="8"/>
                <c:pt idx="0">
                  <c:v>16.393442622950786</c:v>
                </c:pt>
                <c:pt idx="1">
                  <c:v>48.752672843906012</c:v>
                </c:pt>
                <c:pt idx="2">
                  <c:v>11.974340698503228</c:v>
                </c:pt>
                <c:pt idx="3">
                  <c:v>2.9935851746257987</c:v>
                </c:pt>
                <c:pt idx="4">
                  <c:v>4.704205274411974</c:v>
                </c:pt>
                <c:pt idx="5">
                  <c:v>5.630791161796151</c:v>
                </c:pt>
                <c:pt idx="6">
                  <c:v>8.766928011404131</c:v>
                </c:pt>
                <c:pt idx="7">
                  <c:v>0.784034212401997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191552"/>
        <c:axId val="71217920"/>
        <c:axId val="0"/>
      </c:bar3DChart>
      <c:catAx>
        <c:axId val="711915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1217920"/>
        <c:crosses val="autoZero"/>
        <c:auto val="1"/>
        <c:lblAlgn val="ctr"/>
        <c:lblOffset val="100"/>
        <c:tickLblSkip val="1"/>
        <c:noMultiLvlLbl val="0"/>
      </c:catAx>
      <c:valAx>
        <c:axId val="71217920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  <a:cs typeface="Arial" pitchFamily="34" charset="0"/>
              </a:defRPr>
            </a:pPr>
            <a:endParaRPr lang="es-MX"/>
          </a:p>
        </c:txPr>
        <c:crossAx val="7119155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title>
      <c:layout>
        <c:manualLayout>
          <c:xMode val="edge"/>
          <c:yMode val="edge"/>
          <c:x val="0.37135378130086866"/>
          <c:y val="3.0207904797103845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es-MX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Tamaño de la empresa</c:v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900" b="1" i="1">
                    <a:latin typeface="Calibri" pitchFamily="34" charset="0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Hoja1!$A$153:$A$158</c:f>
              <c:strCache>
                <c:ptCount val="6"/>
                <c:pt idx="0">
                  <c:v>Micro</c:v>
                </c:pt>
                <c:pt idx="1">
                  <c:v>Pequeña</c:v>
                </c:pt>
                <c:pt idx="2">
                  <c:v>Mediana</c:v>
                </c:pt>
                <c:pt idx="3">
                  <c:v>Grande</c:v>
                </c:pt>
                <c:pt idx="4">
                  <c:v>Nunca ha laborado</c:v>
                </c:pt>
                <c:pt idx="5">
                  <c:v>No contestó</c:v>
                </c:pt>
              </c:strCache>
            </c:strRef>
          </c:cat>
          <c:val>
            <c:numRef>
              <c:f>Hoja1!$C$153:$C$158</c:f>
              <c:numCache>
                <c:formatCode>####.0</c:formatCode>
                <c:ptCount val="6"/>
                <c:pt idx="0">
                  <c:v>12.687099073414112</c:v>
                </c:pt>
                <c:pt idx="1">
                  <c:v>15.823235923022096</c:v>
                </c:pt>
                <c:pt idx="2">
                  <c:v>18.602993585174627</c:v>
                </c:pt>
                <c:pt idx="3">
                  <c:v>42.908054169636358</c:v>
                </c:pt>
                <c:pt idx="4">
                  <c:v>8.766928011404131</c:v>
                </c:pt>
                <c:pt idx="5">
                  <c:v>1.2116892373485366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2820608"/>
        <c:axId val="72822144"/>
        <c:axId val="0"/>
      </c:bar3DChart>
      <c:catAx>
        <c:axId val="728206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2822144"/>
        <c:crosses val="autoZero"/>
        <c:auto val="1"/>
        <c:lblAlgn val="ctr"/>
        <c:lblOffset val="100"/>
        <c:noMultiLvlLbl val="0"/>
      </c:catAx>
      <c:valAx>
        <c:axId val="72822144"/>
        <c:scaling>
          <c:orientation val="minMax"/>
        </c:scaling>
        <c:delete val="0"/>
        <c:axPos val="b"/>
        <c:majorGridlines/>
        <c:numFmt formatCode="####.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Calibri" pitchFamily="34" charset="0"/>
              </a:defRPr>
            </a:pPr>
            <a:endParaRPr lang="es-MX"/>
          </a:p>
        </c:txPr>
        <c:crossAx val="7282060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0.59459</cdr:x>
      <cdr:y>0.40741</cdr:y>
    </cdr:from>
    <cdr:to>
      <cdr:x>0.64865</cdr:x>
      <cdr:y>0.7037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143272" y="1571636"/>
          <a:ext cx="285752" cy="1143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s-ES" sz="1100" dirty="0"/>
        </a:p>
      </cdr:txBody>
    </cdr:sp>
  </cdr:relSizeAnchor>
  <cdr:relSizeAnchor xmlns:cdr="http://schemas.openxmlformats.org/drawingml/2006/chartDrawing">
    <cdr:from>
      <cdr:x>0.58108</cdr:x>
      <cdr:y>0.35185</cdr:y>
    </cdr:from>
    <cdr:to>
      <cdr:x>0.67568</cdr:x>
      <cdr:y>0.64815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3071834" y="1357321"/>
          <a:ext cx="500066" cy="11430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  <a:cs typeface="Arial" pitchFamily="34" charset="0"/>
            </a:rPr>
            <a:t>Tercer lugar</a:t>
          </a:r>
          <a:endParaRPr lang="es-ES" b="1" i="1" dirty="0">
            <a:latin typeface="Calibri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0.18919</cdr:x>
      <cdr:y>0.30769</cdr:y>
    </cdr:from>
    <cdr:to>
      <cdr:x>0.24324</cdr:x>
      <cdr:y>0.56923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00132" y="1428760"/>
          <a:ext cx="285752" cy="1214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Ampliar</a:t>
          </a:r>
          <a:endParaRPr lang="es-ES" b="1" i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0.37838</cdr:x>
      <cdr:y>0.52308</cdr:y>
    </cdr:from>
    <cdr:to>
      <cdr:x>0.43243</cdr:x>
      <cdr:y>0.72308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2000264" y="2428892"/>
          <a:ext cx="285752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Mantener</a:t>
          </a:r>
          <a:endParaRPr lang="es-ES" b="1" i="1" dirty="0"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0.58108</cdr:x>
      <cdr:y>0.56923</cdr:y>
    </cdr:from>
    <cdr:to>
      <cdr:x>0.63514</cdr:x>
      <cdr:y>0.75385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3071834" y="2643205"/>
          <a:ext cx="285752" cy="857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r>
            <a:rPr lang="es-MX" b="1" i="1" dirty="0" smtClean="0">
              <a:latin typeface="Calibri" pitchFamily="34" charset="0"/>
            </a:rPr>
            <a:t>Mantener</a:t>
          </a:r>
          <a:endParaRPr lang="es-ES" b="1" i="1" dirty="0">
            <a:latin typeface="Calibri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A9CD3-9AD6-4C27-A4C3-0CA3E7471416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41C11-4B29-4609-A4A5-811281A21EC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93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12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13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14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15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16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17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18</a:t>
            </a:fld>
            <a:endParaRPr lang="es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20</a:t>
            </a:fld>
            <a:endParaRPr lang="es-E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21</a:t>
            </a:fld>
            <a:endParaRPr lang="es-E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22</a:t>
            </a:fld>
            <a:endParaRPr lang="es-E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23</a:t>
            </a:fld>
            <a:endParaRPr lang="es-E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24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1C11-4B29-4609-A4A5-811281A21EC7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0050" y="711203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28600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60AA26-932A-4959-8CD2-D7C653D979C5}" type="datetimeFigureOut">
              <a:rPr lang="es-ES" smtClean="0"/>
              <a:pPr/>
              <a:t>14/06/2012</a:t>
            </a:fld>
            <a:endParaRPr lang="es-ES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46BB707-0F68-46F0-B1FD-EFAA67363BB5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80" y="2928926"/>
            <a:ext cx="57913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RESULTADOS OBTENIDOS </a:t>
            </a:r>
          </a:p>
          <a:p>
            <a:pPr algn="ctr"/>
            <a:r>
              <a:rPr lang="es-ES" dirty="0" smtClean="0"/>
              <a:t>DE LA ENCUESTA  DE INSERCIÓN LABORAL </a:t>
            </a:r>
          </a:p>
          <a:p>
            <a:pPr algn="ctr"/>
            <a:r>
              <a:rPr lang="es-ES" dirty="0" smtClean="0"/>
              <a:t>APLICADA EN 2008 A POLITÉCNICOS </a:t>
            </a:r>
          </a:p>
          <a:p>
            <a:pPr algn="ctr"/>
            <a:r>
              <a:rPr lang="es-ES" dirty="0" smtClean="0"/>
              <a:t>QUE EGRESARON DE LA EDUCACIÓN SUPERIOR</a:t>
            </a:r>
          </a:p>
          <a:p>
            <a:pPr algn="ctr"/>
            <a:r>
              <a:rPr lang="es-ES" dirty="0" smtClean="0"/>
              <a:t>EN 2006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2571744" y="6500826"/>
            <a:ext cx="312579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/>
              <a:t>DIRECCIÓN DE EGRESADOS</a:t>
            </a:r>
          </a:p>
          <a:p>
            <a:pPr algn="r"/>
            <a:r>
              <a:rPr lang="es-ES" sz="1600" dirty="0" smtClean="0"/>
              <a:t>Y SERVICIO SOCIAL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88066" name="Picture 2" descr="ip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8" y="785786"/>
            <a:ext cx="5715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20 Gráfico"/>
          <p:cNvGraphicFramePr/>
          <p:nvPr/>
        </p:nvGraphicFramePr>
        <p:xfrm>
          <a:off x="928671" y="3200401"/>
          <a:ext cx="5000660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3556" name="Group 4"/>
          <p:cNvGrpSpPr>
            <a:grpSpLocks noChangeAspect="1"/>
          </p:cNvGrpSpPr>
          <p:nvPr/>
        </p:nvGrpSpPr>
        <p:grpSpPr bwMode="auto">
          <a:xfrm>
            <a:off x="1071563" y="714375"/>
            <a:ext cx="5000625" cy="1681163"/>
            <a:chOff x="675" y="450"/>
            <a:chExt cx="3150" cy="1059"/>
          </a:xfrm>
        </p:grpSpPr>
        <p:sp>
          <p:nvSpPr>
            <p:cNvPr id="2355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5" y="450"/>
              <a:ext cx="3150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679" y="454"/>
              <a:ext cx="3143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2759" y="589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3341" y="589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695" y="698"/>
              <a:ext cx="23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Micro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895" y="698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3459" y="698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695" y="814"/>
              <a:ext cx="36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Pequeña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2895" y="814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3459" y="814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695" y="930"/>
              <a:ext cx="34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Mediana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7" name="Rectangle 15"/>
            <p:cNvSpPr>
              <a:spLocks noChangeArrowheads="1"/>
            </p:cNvSpPr>
            <p:nvPr/>
          </p:nvSpPr>
          <p:spPr bwMode="auto">
            <a:xfrm>
              <a:off x="2895" y="930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3459" y="930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695" y="1046"/>
              <a:ext cx="30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Grande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2895" y="1046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602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3459" y="1046"/>
              <a:ext cx="19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695" y="1162"/>
              <a:ext cx="71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2895" y="1162"/>
              <a:ext cx="17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3481" y="1162"/>
              <a:ext cx="14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695" y="1279"/>
              <a:ext cx="46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917" y="1279"/>
              <a:ext cx="12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3481" y="1279"/>
              <a:ext cx="14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695" y="1395"/>
              <a:ext cx="23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2872" y="1395"/>
              <a:ext cx="21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3436" y="1395"/>
              <a:ext cx="241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1090" y="482"/>
              <a:ext cx="2356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XI. El tamaño de la empresa en la que te empleaste, es ó era: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>
              <a:off x="2667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2667" y="57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>
              <a:off x="3242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3242" y="57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816" y="57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587" name="Rectangle 35"/>
            <p:cNvSpPr>
              <a:spLocks noChangeArrowheads="1"/>
            </p:cNvSpPr>
            <p:nvPr/>
          </p:nvSpPr>
          <p:spPr bwMode="auto">
            <a:xfrm>
              <a:off x="3816" y="576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46" y="1000102"/>
            <a:ext cx="507209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1 Gráfico"/>
          <p:cNvGraphicFramePr/>
          <p:nvPr/>
        </p:nvGraphicFramePr>
        <p:xfrm>
          <a:off x="1143001" y="3200401"/>
          <a:ext cx="4929206" cy="28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2 Gráfico"/>
          <p:cNvGraphicFramePr/>
          <p:nvPr/>
        </p:nvGraphicFramePr>
        <p:xfrm>
          <a:off x="714357" y="4286248"/>
          <a:ext cx="5429288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172" name="Group 4"/>
          <p:cNvGrpSpPr>
            <a:grpSpLocks noChangeAspect="1"/>
          </p:cNvGrpSpPr>
          <p:nvPr/>
        </p:nvGrpSpPr>
        <p:grpSpPr bwMode="auto">
          <a:xfrm>
            <a:off x="928670" y="714348"/>
            <a:ext cx="5214938" cy="3340100"/>
            <a:chOff x="630" y="270"/>
            <a:chExt cx="3285" cy="2104"/>
          </a:xfrm>
        </p:grpSpPr>
        <p:sp>
          <p:nvSpPr>
            <p:cNvPr id="7171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0" y="270"/>
              <a:ext cx="3285" cy="2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634" y="274"/>
              <a:ext cx="327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2790" y="40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3397" y="40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651" y="518"/>
              <a:ext cx="10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Agrícola-ganadero, silvícola,etc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992" y="518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3580" y="518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651" y="634"/>
              <a:ext cx="166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extractiva (minería, electricidad y petróleo)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2968" y="634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3557" y="63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651" y="750"/>
              <a:ext cx="90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de Transformación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2945" y="75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3533" y="750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651" y="866"/>
              <a:ext cx="9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Industria de la Construcción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2968" y="866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3557" y="866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651" y="982"/>
              <a:ext cx="31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Comercio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2945" y="98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3557" y="98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1" name="Rectangle 23"/>
            <p:cNvSpPr>
              <a:spLocks noChangeArrowheads="1"/>
            </p:cNvSpPr>
            <p:nvPr/>
          </p:nvSpPr>
          <p:spPr bwMode="auto">
            <a:xfrm>
              <a:off x="651" y="1098"/>
              <a:ext cx="13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 bancarios, financieros y seguros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2" name="Rectangle 24"/>
            <p:cNvSpPr>
              <a:spLocks noChangeArrowheads="1"/>
            </p:cNvSpPr>
            <p:nvPr/>
          </p:nvSpPr>
          <p:spPr bwMode="auto">
            <a:xfrm>
              <a:off x="2945" y="109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3" name="Rectangle 25"/>
            <p:cNvSpPr>
              <a:spLocks noChangeArrowheads="1"/>
            </p:cNvSpPr>
            <p:nvPr/>
          </p:nvSpPr>
          <p:spPr bwMode="auto">
            <a:xfrm>
              <a:off x="3557" y="109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651" y="1215"/>
              <a:ext cx="81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Transporte/comunicación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5" name="Rectangle 27"/>
            <p:cNvSpPr>
              <a:spLocks noChangeArrowheads="1"/>
            </p:cNvSpPr>
            <p:nvPr/>
          </p:nvSpPr>
          <p:spPr bwMode="auto">
            <a:xfrm>
              <a:off x="2968" y="121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6" name="Rectangle 28"/>
            <p:cNvSpPr>
              <a:spLocks noChangeArrowheads="1"/>
            </p:cNvSpPr>
            <p:nvPr/>
          </p:nvSpPr>
          <p:spPr bwMode="auto">
            <a:xfrm>
              <a:off x="3557" y="121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651" y="1331"/>
              <a:ext cx="26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Turismo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8" name="Rectangle 30"/>
            <p:cNvSpPr>
              <a:spLocks noChangeArrowheads="1"/>
            </p:cNvSpPr>
            <p:nvPr/>
          </p:nvSpPr>
          <p:spPr bwMode="auto">
            <a:xfrm>
              <a:off x="2968" y="1331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99" name="Rectangle 31"/>
            <p:cNvSpPr>
              <a:spLocks noChangeArrowheads="1"/>
            </p:cNvSpPr>
            <p:nvPr/>
          </p:nvSpPr>
          <p:spPr bwMode="auto">
            <a:xfrm>
              <a:off x="3557" y="133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auto">
            <a:xfrm>
              <a:off x="651" y="1447"/>
              <a:ext cx="33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Educación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1" name="Rectangle 33"/>
            <p:cNvSpPr>
              <a:spLocks noChangeArrowheads="1"/>
            </p:cNvSpPr>
            <p:nvPr/>
          </p:nvSpPr>
          <p:spPr bwMode="auto">
            <a:xfrm>
              <a:off x="2968" y="1447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2" name="Rectangle 34"/>
            <p:cNvSpPr>
              <a:spLocks noChangeArrowheads="1"/>
            </p:cNvSpPr>
            <p:nvPr/>
          </p:nvSpPr>
          <p:spPr bwMode="auto">
            <a:xfrm>
              <a:off x="3557" y="1447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3" name="Rectangle 35"/>
            <p:cNvSpPr>
              <a:spLocks noChangeArrowheads="1"/>
            </p:cNvSpPr>
            <p:nvPr/>
          </p:nvSpPr>
          <p:spPr bwMode="auto">
            <a:xfrm>
              <a:off x="651" y="1563"/>
              <a:ext cx="109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profesionales y técnicos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4" name="Rectangle 36"/>
            <p:cNvSpPr>
              <a:spLocks noChangeArrowheads="1"/>
            </p:cNvSpPr>
            <p:nvPr/>
          </p:nvSpPr>
          <p:spPr bwMode="auto">
            <a:xfrm>
              <a:off x="2945" y="15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5" name="Rectangle 37"/>
            <p:cNvSpPr>
              <a:spLocks noChangeArrowheads="1"/>
            </p:cNvSpPr>
            <p:nvPr/>
          </p:nvSpPr>
          <p:spPr bwMode="auto">
            <a:xfrm>
              <a:off x="3533" y="156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6" name="Rectangle 38"/>
            <p:cNvSpPr>
              <a:spLocks noChangeArrowheads="1"/>
            </p:cNvSpPr>
            <p:nvPr/>
          </p:nvSpPr>
          <p:spPr bwMode="auto">
            <a:xfrm>
              <a:off x="651" y="1679"/>
              <a:ext cx="59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de salud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7" name="Rectangle 39"/>
            <p:cNvSpPr>
              <a:spLocks noChangeArrowheads="1"/>
            </p:cNvSpPr>
            <p:nvPr/>
          </p:nvSpPr>
          <p:spPr bwMode="auto">
            <a:xfrm>
              <a:off x="2945" y="16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8" name="Rectangle 40"/>
            <p:cNvSpPr>
              <a:spLocks noChangeArrowheads="1"/>
            </p:cNvSpPr>
            <p:nvPr/>
          </p:nvSpPr>
          <p:spPr bwMode="auto">
            <a:xfrm>
              <a:off x="3533" y="167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09" name="Rectangle 41"/>
            <p:cNvSpPr>
              <a:spLocks noChangeArrowheads="1"/>
            </p:cNvSpPr>
            <p:nvPr/>
          </p:nvSpPr>
          <p:spPr bwMode="auto">
            <a:xfrm>
              <a:off x="651" y="1795"/>
              <a:ext cx="69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Servicios de gobierno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0" name="Rectangle 42"/>
            <p:cNvSpPr>
              <a:spLocks noChangeArrowheads="1"/>
            </p:cNvSpPr>
            <p:nvPr/>
          </p:nvSpPr>
          <p:spPr bwMode="auto">
            <a:xfrm>
              <a:off x="2968" y="179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1" name="Rectangle 43"/>
            <p:cNvSpPr>
              <a:spLocks noChangeArrowheads="1"/>
            </p:cNvSpPr>
            <p:nvPr/>
          </p:nvSpPr>
          <p:spPr bwMode="auto">
            <a:xfrm>
              <a:off x="3557" y="179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2" name="Rectangle 44"/>
            <p:cNvSpPr>
              <a:spLocks noChangeArrowheads="1"/>
            </p:cNvSpPr>
            <p:nvPr/>
          </p:nvSpPr>
          <p:spPr bwMode="auto">
            <a:xfrm>
              <a:off x="651" y="1911"/>
              <a:ext cx="17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3" name="Rectangle 45"/>
            <p:cNvSpPr>
              <a:spLocks noChangeArrowheads="1"/>
            </p:cNvSpPr>
            <p:nvPr/>
          </p:nvSpPr>
          <p:spPr bwMode="auto">
            <a:xfrm>
              <a:off x="2945" y="19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130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3557" y="191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5" name="Rectangle 47"/>
            <p:cNvSpPr>
              <a:spLocks noChangeArrowheads="1"/>
            </p:cNvSpPr>
            <p:nvPr/>
          </p:nvSpPr>
          <p:spPr bwMode="auto">
            <a:xfrm>
              <a:off x="651" y="2028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6" name="Rectangle 48"/>
            <p:cNvSpPr>
              <a:spLocks noChangeArrowheads="1"/>
            </p:cNvSpPr>
            <p:nvPr/>
          </p:nvSpPr>
          <p:spPr bwMode="auto">
            <a:xfrm>
              <a:off x="2945" y="202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7" name="Rectangle 49"/>
            <p:cNvSpPr>
              <a:spLocks noChangeArrowheads="1"/>
            </p:cNvSpPr>
            <p:nvPr/>
          </p:nvSpPr>
          <p:spPr bwMode="auto">
            <a:xfrm>
              <a:off x="3557" y="202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651" y="214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19" name="Rectangle 51"/>
            <p:cNvSpPr>
              <a:spLocks noChangeArrowheads="1"/>
            </p:cNvSpPr>
            <p:nvPr/>
          </p:nvSpPr>
          <p:spPr bwMode="auto">
            <a:xfrm>
              <a:off x="2968" y="2144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0" name="Rectangle 52"/>
            <p:cNvSpPr>
              <a:spLocks noChangeArrowheads="1"/>
            </p:cNvSpPr>
            <p:nvPr/>
          </p:nvSpPr>
          <p:spPr bwMode="auto">
            <a:xfrm>
              <a:off x="3557" y="214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1" name="Rectangle 53"/>
            <p:cNvSpPr>
              <a:spLocks noChangeArrowheads="1"/>
            </p:cNvSpPr>
            <p:nvPr/>
          </p:nvSpPr>
          <p:spPr bwMode="auto">
            <a:xfrm>
              <a:off x="651" y="226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2" name="Rectangle 54"/>
            <p:cNvSpPr>
              <a:spLocks noChangeArrowheads="1"/>
            </p:cNvSpPr>
            <p:nvPr/>
          </p:nvSpPr>
          <p:spPr bwMode="auto">
            <a:xfrm>
              <a:off x="2921" y="226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3" name="Rectangle 55"/>
            <p:cNvSpPr>
              <a:spLocks noChangeArrowheads="1"/>
            </p:cNvSpPr>
            <p:nvPr/>
          </p:nvSpPr>
          <p:spPr bwMode="auto">
            <a:xfrm>
              <a:off x="3510" y="226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4" name="Rectangle 56"/>
            <p:cNvSpPr>
              <a:spLocks noChangeArrowheads="1"/>
            </p:cNvSpPr>
            <p:nvPr/>
          </p:nvSpPr>
          <p:spPr bwMode="auto">
            <a:xfrm>
              <a:off x="1473" y="302"/>
              <a:ext cx="13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XIII. Actividad económica de la empresa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25" name="Line 57"/>
            <p:cNvSpPr>
              <a:spLocks noChangeShapeType="1"/>
            </p:cNvSpPr>
            <p:nvPr/>
          </p:nvSpPr>
          <p:spPr bwMode="auto">
            <a:xfrm>
              <a:off x="2707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6" name="Rectangle 58"/>
            <p:cNvSpPr>
              <a:spLocks noChangeArrowheads="1"/>
            </p:cNvSpPr>
            <p:nvPr/>
          </p:nvSpPr>
          <p:spPr bwMode="auto">
            <a:xfrm>
              <a:off x="2707" y="396"/>
              <a:ext cx="9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7" name="Line 59"/>
            <p:cNvSpPr>
              <a:spLocks noChangeShapeType="1"/>
            </p:cNvSpPr>
            <p:nvPr/>
          </p:nvSpPr>
          <p:spPr bwMode="auto">
            <a:xfrm>
              <a:off x="3307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8" name="Rectangle 60"/>
            <p:cNvSpPr>
              <a:spLocks noChangeArrowheads="1"/>
            </p:cNvSpPr>
            <p:nvPr/>
          </p:nvSpPr>
          <p:spPr bwMode="auto">
            <a:xfrm>
              <a:off x="3307" y="396"/>
              <a:ext cx="8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29" name="Line 61"/>
            <p:cNvSpPr>
              <a:spLocks noChangeShapeType="1"/>
            </p:cNvSpPr>
            <p:nvPr/>
          </p:nvSpPr>
          <p:spPr bwMode="auto">
            <a:xfrm>
              <a:off x="3906" y="396"/>
              <a:ext cx="1" cy="19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230" name="Rectangle 62"/>
            <p:cNvSpPr>
              <a:spLocks noChangeArrowheads="1"/>
            </p:cNvSpPr>
            <p:nvPr/>
          </p:nvSpPr>
          <p:spPr bwMode="auto">
            <a:xfrm>
              <a:off x="3906" y="396"/>
              <a:ext cx="9" cy="197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3 Gráfico"/>
          <p:cNvGraphicFramePr/>
          <p:nvPr/>
        </p:nvGraphicFramePr>
        <p:xfrm>
          <a:off x="1143000" y="3200400"/>
          <a:ext cx="5000644" cy="30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214439" y="928688"/>
            <a:ext cx="4786312" cy="1497012"/>
            <a:chOff x="765" y="585"/>
            <a:chExt cx="3015" cy="943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585"/>
              <a:ext cx="3015" cy="9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769" y="589"/>
              <a:ext cx="300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747" y="72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305" y="72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784" y="833"/>
              <a:ext cx="30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Temporal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889" y="83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430" y="83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32.7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784" y="949"/>
              <a:ext cx="39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Permanente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889" y="94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757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430" y="94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54.0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784" y="1065"/>
              <a:ext cx="53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(especifica)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911" y="106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55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451" y="106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784" y="1181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889" y="118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451" y="1181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784" y="1297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2933" y="1297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3473" y="1297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.6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784" y="1414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2868" y="141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3408" y="1414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1411" y="617"/>
              <a:ext cx="16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XIV.  ¿Qué tipo de contratación tienes ó tuviste?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2671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2671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3222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3222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3772" y="711"/>
              <a:ext cx="1" cy="8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3772" y="711"/>
              <a:ext cx="8" cy="8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22" y="785787"/>
            <a:ext cx="4714908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24 Gráfico"/>
          <p:cNvGraphicFramePr/>
          <p:nvPr/>
        </p:nvGraphicFramePr>
        <p:xfrm>
          <a:off x="857232" y="3200400"/>
          <a:ext cx="5143536" cy="372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5 Gráfico"/>
          <p:cNvGraphicFramePr/>
          <p:nvPr/>
        </p:nvGraphicFramePr>
        <p:xfrm>
          <a:off x="857232" y="3200400"/>
          <a:ext cx="5214975" cy="372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196" name="Group 4"/>
          <p:cNvGrpSpPr>
            <a:grpSpLocks noChangeAspect="1"/>
          </p:cNvGrpSpPr>
          <p:nvPr/>
        </p:nvGrpSpPr>
        <p:grpSpPr bwMode="auto">
          <a:xfrm>
            <a:off x="1071564" y="857252"/>
            <a:ext cx="4929187" cy="1681162"/>
            <a:chOff x="675" y="540"/>
            <a:chExt cx="3105" cy="1059"/>
          </a:xfrm>
        </p:grpSpPr>
        <p:sp>
          <p:nvSpPr>
            <p:cNvPr id="8195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5" y="540"/>
              <a:ext cx="3105" cy="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679" y="544"/>
              <a:ext cx="3098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716" y="67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3290" y="67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695" y="788"/>
              <a:ext cx="6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$ 2 000 a  $  5 000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2863" y="78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294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3419" y="78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695" y="904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$ 5 001 a  $ 9 000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863" y="90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3419" y="90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41.3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695" y="1020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$ 9001 a $ 12 000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863" y="102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3419" y="1020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695" y="1136"/>
              <a:ext cx="5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$ 12 001 ó más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2863" y="113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171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3419" y="1136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695" y="1252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2863" y="125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3441" y="125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695" y="1369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885" y="1369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3463" y="1369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695" y="1485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2841" y="1485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3397" y="1485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776" y="572"/>
              <a:ext cx="26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XVI. Indica el rango de tu ingreso mensual neto en tu actual ó último empleo: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2638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2638" y="666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3205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3205" y="66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3772" y="666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3772" y="666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6 Gráfico"/>
          <p:cNvGraphicFramePr/>
          <p:nvPr/>
        </p:nvGraphicFramePr>
        <p:xfrm>
          <a:off x="1143001" y="3200401"/>
          <a:ext cx="4929206" cy="33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220" name="Group 4"/>
          <p:cNvGrpSpPr>
            <a:grpSpLocks noChangeAspect="1"/>
          </p:cNvGrpSpPr>
          <p:nvPr/>
        </p:nvGrpSpPr>
        <p:grpSpPr bwMode="auto">
          <a:xfrm>
            <a:off x="1428751" y="714375"/>
            <a:ext cx="4483100" cy="1817688"/>
            <a:chOff x="900" y="450"/>
            <a:chExt cx="2824" cy="1145"/>
          </a:xfrm>
        </p:grpSpPr>
        <p:sp>
          <p:nvSpPr>
            <p:cNvPr id="9219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0" y="450"/>
              <a:ext cx="2824" cy="1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904" y="454"/>
              <a:ext cx="2817" cy="20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756" y="675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3279" y="675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918" y="784"/>
              <a:ext cx="22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Mejoró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2890" y="78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582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3396" y="78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41.5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918" y="900"/>
              <a:ext cx="2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Empeoró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910" y="900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3416" y="90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0" name="Rectangle 14"/>
            <p:cNvSpPr>
              <a:spLocks noChangeArrowheads="1"/>
            </p:cNvSpPr>
            <p:nvPr/>
          </p:nvSpPr>
          <p:spPr bwMode="auto">
            <a:xfrm>
              <a:off x="918" y="1016"/>
              <a:ext cx="31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Está igual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1" name="Rectangle 15"/>
            <p:cNvSpPr>
              <a:spLocks noChangeArrowheads="1"/>
            </p:cNvSpPr>
            <p:nvPr/>
          </p:nvSpPr>
          <p:spPr bwMode="auto">
            <a:xfrm>
              <a:off x="2910" y="1016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2" name="Rectangle 16"/>
            <p:cNvSpPr>
              <a:spLocks noChangeArrowheads="1"/>
            </p:cNvSpPr>
            <p:nvPr/>
          </p:nvSpPr>
          <p:spPr bwMode="auto">
            <a:xfrm>
              <a:off x="3416" y="1016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918" y="1132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2890" y="113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3416" y="1132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918" y="1248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890" y="124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396" y="124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918" y="1365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2910" y="1365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3416" y="136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918" y="148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2870" y="148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3376" y="148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5" name="Rectangle 29"/>
            <p:cNvSpPr>
              <a:spLocks noChangeArrowheads="1"/>
            </p:cNvSpPr>
            <p:nvPr/>
          </p:nvSpPr>
          <p:spPr bwMode="auto">
            <a:xfrm>
              <a:off x="1040" y="478"/>
              <a:ext cx="25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XVIII. Si comparas tu puesto actual ó último con el primero, en cuanto a tu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6" name="Rectangle 30"/>
            <p:cNvSpPr>
              <a:spLocks noChangeArrowheads="1"/>
            </p:cNvSpPr>
            <p:nvPr/>
          </p:nvSpPr>
          <p:spPr bwMode="auto">
            <a:xfrm>
              <a:off x="1700" y="572"/>
              <a:ext cx="123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desarrollo profesional,  consideras: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2685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48" name="Rectangle 32"/>
            <p:cNvSpPr>
              <a:spLocks noChangeArrowheads="1"/>
            </p:cNvSpPr>
            <p:nvPr/>
          </p:nvSpPr>
          <p:spPr bwMode="auto">
            <a:xfrm>
              <a:off x="2685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3201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3201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3716" y="662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3716" y="662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7 Gráfico"/>
          <p:cNvGraphicFramePr/>
          <p:nvPr/>
        </p:nvGraphicFramePr>
        <p:xfrm>
          <a:off x="1214422" y="3500431"/>
          <a:ext cx="4857784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1143001" y="714377"/>
            <a:ext cx="4929188" cy="1838325"/>
            <a:chOff x="720" y="450"/>
            <a:chExt cx="3105" cy="1158"/>
          </a:xfrm>
        </p:grpSpPr>
        <p:sp>
          <p:nvSpPr>
            <p:cNvPr id="102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450"/>
              <a:ext cx="3105" cy="1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724" y="454"/>
              <a:ext cx="3098" cy="222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761" y="687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3335" y="687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740" y="797"/>
              <a:ext cx="22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Mejoró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2908" y="79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532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3464" y="79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37.9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740" y="913"/>
              <a:ext cx="2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Empeoró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930" y="913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3486" y="91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740" y="1029"/>
              <a:ext cx="31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Está igual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908" y="102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3486" y="102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740" y="1145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2908" y="114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3486" y="1145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740" y="1261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2908" y="126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3464" y="126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740" y="1378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2930" y="1378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3486" y="1378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740" y="1494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2886" y="149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3442" y="1494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788" y="485"/>
              <a:ext cx="274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XIX. Si comparas tu nivel de ingresos actual ó último, con el del primer empleo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1327" y="579"/>
              <a:ext cx="17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que tuviste después de tu egreso, consideras que: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1" name="Line 31"/>
            <p:cNvSpPr>
              <a:spLocks noChangeShapeType="1"/>
            </p:cNvSpPr>
            <p:nvPr/>
          </p:nvSpPr>
          <p:spPr bwMode="auto">
            <a:xfrm>
              <a:off x="2683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2683" y="675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3" name="Line 33"/>
            <p:cNvSpPr>
              <a:spLocks noChangeShapeType="1"/>
            </p:cNvSpPr>
            <p:nvPr/>
          </p:nvSpPr>
          <p:spPr bwMode="auto">
            <a:xfrm>
              <a:off x="3250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3250" y="675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5" name="Line 35"/>
            <p:cNvSpPr>
              <a:spLocks noChangeShapeType="1"/>
            </p:cNvSpPr>
            <p:nvPr/>
          </p:nvSpPr>
          <p:spPr bwMode="auto">
            <a:xfrm>
              <a:off x="3817" y="675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3817" y="675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8 Gráfico"/>
          <p:cNvGraphicFramePr/>
          <p:nvPr/>
        </p:nvGraphicFramePr>
        <p:xfrm>
          <a:off x="785795" y="3105150"/>
          <a:ext cx="5500726" cy="332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1268" name="Group 4"/>
          <p:cNvGrpSpPr>
            <a:grpSpLocks noChangeAspect="1"/>
          </p:cNvGrpSpPr>
          <p:nvPr/>
        </p:nvGrpSpPr>
        <p:grpSpPr bwMode="auto">
          <a:xfrm>
            <a:off x="1214439" y="785814"/>
            <a:ext cx="4786312" cy="1865312"/>
            <a:chOff x="765" y="495"/>
            <a:chExt cx="3015" cy="1175"/>
          </a:xfrm>
        </p:grpSpPr>
        <p:sp>
          <p:nvSpPr>
            <p:cNvPr id="1126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495"/>
              <a:ext cx="3015" cy="1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769" y="499"/>
              <a:ext cx="3008" cy="23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747" y="749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3305" y="749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784" y="859"/>
              <a:ext cx="9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Falta de conocimiento teórico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2911" y="859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3451" y="85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84" y="975"/>
              <a:ext cx="149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Falta de habilidades y destrezas en la práctica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889" y="97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3430" y="975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27.1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784" y="1091"/>
              <a:ext cx="115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Integración de la teoría a la práctica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2889" y="109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464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3430" y="109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33.1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84" y="1207"/>
              <a:ext cx="53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(especifica)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2889" y="120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3430" y="120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784" y="1323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2889" y="132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451" y="132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784" y="1440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2911" y="1440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51" y="144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784" y="155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2868" y="155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3408" y="1556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834" y="585"/>
              <a:ext cx="277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XX. En el orden académico.¿Cuál fue la principal limitante para obtener trabajo?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2671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2671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3222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3222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3772" y="737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3772" y="737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9 Gráfico"/>
          <p:cNvGraphicFramePr/>
          <p:nvPr/>
        </p:nvGraphicFramePr>
        <p:xfrm>
          <a:off x="928670" y="3200401"/>
          <a:ext cx="5143536" cy="294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292" name="Group 4"/>
          <p:cNvGrpSpPr>
            <a:grpSpLocks noChangeAspect="1"/>
          </p:cNvGrpSpPr>
          <p:nvPr/>
        </p:nvGrpSpPr>
        <p:grpSpPr bwMode="auto">
          <a:xfrm>
            <a:off x="857250" y="642939"/>
            <a:ext cx="5214938" cy="1855786"/>
            <a:chOff x="540" y="405"/>
            <a:chExt cx="3285" cy="1169"/>
          </a:xfrm>
        </p:grpSpPr>
        <p:sp>
          <p:nvSpPr>
            <p:cNvPr id="12291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0" y="405"/>
              <a:ext cx="3285" cy="1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544" y="409"/>
              <a:ext cx="3278" cy="23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700" y="654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3307" y="654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561" y="763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Menos de 25%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2855" y="7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3443" y="76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13.3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561" y="879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26% a 50%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2855" y="8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352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3443" y="879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25.1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2" name="Rectangle 14"/>
            <p:cNvSpPr>
              <a:spLocks noChangeArrowheads="1"/>
            </p:cNvSpPr>
            <p:nvPr/>
          </p:nvSpPr>
          <p:spPr bwMode="auto">
            <a:xfrm>
              <a:off x="561" y="995"/>
              <a:ext cx="48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51% a 75%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3" name="Rectangle 15"/>
            <p:cNvSpPr>
              <a:spLocks noChangeArrowheads="1"/>
            </p:cNvSpPr>
            <p:nvPr/>
          </p:nvSpPr>
          <p:spPr bwMode="auto">
            <a:xfrm>
              <a:off x="2855" y="99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3443" y="995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27.7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5" name="Rectangle 17"/>
            <p:cNvSpPr>
              <a:spLocks noChangeArrowheads="1"/>
            </p:cNvSpPr>
            <p:nvPr/>
          </p:nvSpPr>
          <p:spPr bwMode="auto">
            <a:xfrm>
              <a:off x="561" y="1111"/>
              <a:ext cx="52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De 76% a 100%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855" y="11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347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7" name="Rectangle 19"/>
            <p:cNvSpPr>
              <a:spLocks noChangeArrowheads="1"/>
            </p:cNvSpPr>
            <p:nvPr/>
          </p:nvSpPr>
          <p:spPr bwMode="auto">
            <a:xfrm>
              <a:off x="3443" y="1111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24.7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8" name="Rectangle 20"/>
            <p:cNvSpPr>
              <a:spLocks noChangeArrowheads="1"/>
            </p:cNvSpPr>
            <p:nvPr/>
          </p:nvSpPr>
          <p:spPr bwMode="auto">
            <a:xfrm>
              <a:off x="561" y="1227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09" name="Rectangle 21"/>
            <p:cNvSpPr>
              <a:spLocks noChangeArrowheads="1"/>
            </p:cNvSpPr>
            <p:nvPr/>
          </p:nvSpPr>
          <p:spPr bwMode="auto">
            <a:xfrm>
              <a:off x="2855" y="122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0" name="Rectangle 22"/>
            <p:cNvSpPr>
              <a:spLocks noChangeArrowheads="1"/>
            </p:cNvSpPr>
            <p:nvPr/>
          </p:nvSpPr>
          <p:spPr bwMode="auto">
            <a:xfrm>
              <a:off x="3467" y="1227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1" name="Rectangle 23"/>
            <p:cNvSpPr>
              <a:spLocks noChangeArrowheads="1"/>
            </p:cNvSpPr>
            <p:nvPr/>
          </p:nvSpPr>
          <p:spPr bwMode="auto">
            <a:xfrm>
              <a:off x="561" y="134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2" name="Rectangle 24"/>
            <p:cNvSpPr>
              <a:spLocks noChangeArrowheads="1"/>
            </p:cNvSpPr>
            <p:nvPr/>
          </p:nvSpPr>
          <p:spPr bwMode="auto">
            <a:xfrm>
              <a:off x="2902" y="1344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3490" y="1344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4" name="Rectangle 26"/>
            <p:cNvSpPr>
              <a:spLocks noChangeArrowheads="1"/>
            </p:cNvSpPr>
            <p:nvPr/>
          </p:nvSpPr>
          <p:spPr bwMode="auto">
            <a:xfrm>
              <a:off x="561" y="146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5" name="Rectangle 27"/>
            <p:cNvSpPr>
              <a:spLocks noChangeArrowheads="1"/>
            </p:cNvSpPr>
            <p:nvPr/>
          </p:nvSpPr>
          <p:spPr bwMode="auto">
            <a:xfrm>
              <a:off x="2831" y="146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6" name="Rectangle 28"/>
            <p:cNvSpPr>
              <a:spLocks noChangeArrowheads="1"/>
            </p:cNvSpPr>
            <p:nvPr/>
          </p:nvSpPr>
          <p:spPr bwMode="auto">
            <a:xfrm>
              <a:off x="3420" y="146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7" name="Rectangle 29"/>
            <p:cNvSpPr>
              <a:spLocks noChangeArrowheads="1"/>
            </p:cNvSpPr>
            <p:nvPr/>
          </p:nvSpPr>
          <p:spPr bwMode="auto">
            <a:xfrm>
              <a:off x="690" y="445"/>
              <a:ext cx="264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XXI. ¿En qué porcentaje, lo aprendido en tus estudios ha coincidido con las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8" name="Rectangle 30"/>
            <p:cNvSpPr>
              <a:spLocks noChangeArrowheads="1"/>
            </p:cNvSpPr>
            <p:nvPr/>
          </p:nvSpPr>
          <p:spPr bwMode="auto">
            <a:xfrm>
              <a:off x="1690" y="539"/>
              <a:ext cx="85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actividades de tu trabajo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319" name="Line 31"/>
            <p:cNvSpPr>
              <a:spLocks noChangeShapeType="1"/>
            </p:cNvSpPr>
            <p:nvPr/>
          </p:nvSpPr>
          <p:spPr bwMode="auto">
            <a:xfrm>
              <a:off x="2617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0" name="Rectangle 32"/>
            <p:cNvSpPr>
              <a:spLocks noChangeArrowheads="1"/>
            </p:cNvSpPr>
            <p:nvPr/>
          </p:nvSpPr>
          <p:spPr bwMode="auto">
            <a:xfrm>
              <a:off x="2617" y="641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1" name="Line 33"/>
            <p:cNvSpPr>
              <a:spLocks noChangeShapeType="1"/>
            </p:cNvSpPr>
            <p:nvPr/>
          </p:nvSpPr>
          <p:spPr bwMode="auto">
            <a:xfrm>
              <a:off x="3217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3217" y="641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3" name="Line 35"/>
            <p:cNvSpPr>
              <a:spLocks noChangeShapeType="1"/>
            </p:cNvSpPr>
            <p:nvPr/>
          </p:nvSpPr>
          <p:spPr bwMode="auto">
            <a:xfrm>
              <a:off x="3816" y="641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3816" y="641"/>
              <a:ext cx="9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0 Gráfico"/>
          <p:cNvGraphicFramePr/>
          <p:nvPr/>
        </p:nvGraphicFramePr>
        <p:xfrm>
          <a:off x="857232" y="3357554"/>
          <a:ext cx="53578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124" name="Group 4"/>
          <p:cNvGrpSpPr>
            <a:grpSpLocks noChangeAspect="1"/>
          </p:cNvGrpSpPr>
          <p:nvPr/>
        </p:nvGrpSpPr>
        <p:grpSpPr bwMode="auto">
          <a:xfrm>
            <a:off x="1071546" y="928662"/>
            <a:ext cx="4714908" cy="1428751"/>
            <a:chOff x="405" y="450"/>
            <a:chExt cx="3600" cy="900"/>
          </a:xfrm>
        </p:grpSpPr>
        <p:sp>
          <p:nvSpPr>
            <p:cNvPr id="512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5" y="450"/>
              <a:ext cx="360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410" y="455"/>
              <a:ext cx="3591" cy="149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2772" y="619"/>
              <a:ext cx="42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3437" y="619"/>
              <a:ext cx="41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28" y="759"/>
              <a:ext cx="69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Físico Matemáticas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942" y="759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810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3587" y="759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57.7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428" y="907"/>
              <a:ext cx="74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Social Administrativa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2942" y="907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330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3587" y="907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23.5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428" y="1056"/>
              <a:ext cx="65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Médico Biológicas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2942" y="1056"/>
              <a:ext cx="13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263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3587" y="1056"/>
              <a:ext cx="15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18.7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428" y="1204"/>
              <a:ext cx="19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2916" y="1204"/>
              <a:ext cx="18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9" name="Rectangle 19"/>
            <p:cNvSpPr>
              <a:spLocks noChangeArrowheads="1"/>
            </p:cNvSpPr>
            <p:nvPr/>
          </p:nvSpPr>
          <p:spPr bwMode="auto">
            <a:xfrm>
              <a:off x="3561" y="1204"/>
              <a:ext cx="20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0" name="Rectangle 20"/>
            <p:cNvSpPr>
              <a:spLocks noChangeArrowheads="1"/>
            </p:cNvSpPr>
            <p:nvPr/>
          </p:nvSpPr>
          <p:spPr bwMode="auto">
            <a:xfrm>
              <a:off x="1867" y="487"/>
              <a:ext cx="54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Área de estudio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681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2" name="Rectangle 22"/>
            <p:cNvSpPr>
              <a:spLocks noChangeArrowheads="1"/>
            </p:cNvSpPr>
            <p:nvPr/>
          </p:nvSpPr>
          <p:spPr bwMode="auto">
            <a:xfrm>
              <a:off x="2681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3338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4" name="Rectangle 24"/>
            <p:cNvSpPr>
              <a:spLocks noChangeArrowheads="1"/>
            </p:cNvSpPr>
            <p:nvPr/>
          </p:nvSpPr>
          <p:spPr bwMode="auto">
            <a:xfrm>
              <a:off x="3338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>
              <a:off x="3995" y="603"/>
              <a:ext cx="1" cy="7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46" name="Rectangle 26"/>
            <p:cNvSpPr>
              <a:spLocks noChangeArrowheads="1"/>
            </p:cNvSpPr>
            <p:nvPr/>
          </p:nvSpPr>
          <p:spPr bwMode="auto">
            <a:xfrm>
              <a:off x="3995" y="603"/>
              <a:ext cx="10" cy="74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0 Gráfico"/>
          <p:cNvGraphicFramePr/>
          <p:nvPr/>
        </p:nvGraphicFramePr>
        <p:xfrm>
          <a:off x="857232" y="3200401"/>
          <a:ext cx="5286412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3316" name="Group 4"/>
          <p:cNvGrpSpPr>
            <a:grpSpLocks noChangeAspect="1"/>
          </p:cNvGrpSpPr>
          <p:nvPr/>
        </p:nvGrpSpPr>
        <p:grpSpPr bwMode="auto">
          <a:xfrm>
            <a:off x="857251" y="642939"/>
            <a:ext cx="5000625" cy="2039937"/>
            <a:chOff x="540" y="405"/>
            <a:chExt cx="3150" cy="1285"/>
          </a:xfrm>
        </p:grpSpPr>
        <p:sp>
          <p:nvSpPr>
            <p:cNvPr id="133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0" y="405"/>
              <a:ext cx="3150" cy="1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544" y="409"/>
              <a:ext cx="3143" cy="117"/>
            </a:xfrm>
            <a:prstGeom prst="rect">
              <a:avLst/>
            </a:prstGeom>
            <a:solidFill>
              <a:srgbClr val="D8D8D8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2611" y="537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3193" y="537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560" y="647"/>
              <a:ext cx="87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Tener título de  licenciatura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2760" y="64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3287" y="647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14.2%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560" y="763"/>
              <a:ext cx="115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Aprobar los exámenes de selección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2760" y="76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462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3287" y="763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21.9%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560" y="879"/>
              <a:ext cx="74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Dominio de otro idioma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2760" y="87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3310" y="879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9.7%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29" name="Rectangle 17"/>
            <p:cNvSpPr>
              <a:spLocks noChangeArrowheads="1"/>
            </p:cNvSpPr>
            <p:nvPr/>
          </p:nvSpPr>
          <p:spPr bwMode="auto">
            <a:xfrm>
              <a:off x="560" y="995"/>
              <a:ext cx="6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Manejo de tecnología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0" name="Rectangle 18"/>
            <p:cNvSpPr>
              <a:spLocks noChangeArrowheads="1"/>
            </p:cNvSpPr>
            <p:nvPr/>
          </p:nvSpPr>
          <p:spPr bwMode="auto">
            <a:xfrm>
              <a:off x="2760" y="995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319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3287" y="995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2" name="Rectangle 20"/>
            <p:cNvSpPr>
              <a:spLocks noChangeArrowheads="1"/>
            </p:cNvSpPr>
            <p:nvPr/>
          </p:nvSpPr>
          <p:spPr bwMode="auto">
            <a:xfrm>
              <a:off x="560" y="1111"/>
              <a:ext cx="38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Experiencia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3" name="Rectangle 21"/>
            <p:cNvSpPr>
              <a:spLocks noChangeArrowheads="1"/>
            </p:cNvSpPr>
            <p:nvPr/>
          </p:nvSpPr>
          <p:spPr bwMode="auto">
            <a:xfrm>
              <a:off x="2760" y="1111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561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3287" y="1111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5" name="Rectangle 23"/>
            <p:cNvSpPr>
              <a:spLocks noChangeArrowheads="1"/>
            </p:cNvSpPr>
            <p:nvPr/>
          </p:nvSpPr>
          <p:spPr bwMode="auto">
            <a:xfrm>
              <a:off x="560" y="122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6" name="Rectangle 24"/>
            <p:cNvSpPr>
              <a:spLocks noChangeArrowheads="1"/>
            </p:cNvSpPr>
            <p:nvPr/>
          </p:nvSpPr>
          <p:spPr bwMode="auto">
            <a:xfrm>
              <a:off x="2760" y="122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3310" y="1228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5.8%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560" y="1344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2760" y="134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3310" y="1344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560" y="1460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2805" y="1460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3" name="Rectangle 31"/>
            <p:cNvSpPr>
              <a:spLocks noChangeArrowheads="1"/>
            </p:cNvSpPr>
            <p:nvPr/>
          </p:nvSpPr>
          <p:spPr bwMode="auto">
            <a:xfrm>
              <a:off x="3332" y="1460"/>
              <a:ext cx="12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.4%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560" y="157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auto">
            <a:xfrm>
              <a:off x="2737" y="157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2106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3267" y="1576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7" name="Rectangle 35"/>
            <p:cNvSpPr>
              <a:spLocks noChangeArrowheads="1"/>
            </p:cNvSpPr>
            <p:nvPr/>
          </p:nvSpPr>
          <p:spPr bwMode="auto">
            <a:xfrm>
              <a:off x="659" y="434"/>
              <a:ext cx="26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VII. ¿Cuál fue el principal requisito para conseguir tu último ó actual empleo?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>
              <a:off x="2532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49" name="Rectangle 37"/>
            <p:cNvSpPr>
              <a:spLocks noChangeArrowheads="1"/>
            </p:cNvSpPr>
            <p:nvPr/>
          </p:nvSpPr>
          <p:spPr bwMode="auto">
            <a:xfrm>
              <a:off x="2532" y="525"/>
              <a:ext cx="8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>
              <a:off x="3107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1" name="Rectangle 39"/>
            <p:cNvSpPr>
              <a:spLocks noChangeArrowheads="1"/>
            </p:cNvSpPr>
            <p:nvPr/>
          </p:nvSpPr>
          <p:spPr bwMode="auto">
            <a:xfrm>
              <a:off x="3107" y="525"/>
              <a:ext cx="8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2" name="Line 40"/>
            <p:cNvSpPr>
              <a:spLocks noChangeShapeType="1"/>
            </p:cNvSpPr>
            <p:nvPr/>
          </p:nvSpPr>
          <p:spPr bwMode="auto">
            <a:xfrm>
              <a:off x="3681" y="525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3681" y="525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1 Gráfico"/>
          <p:cNvGraphicFramePr/>
          <p:nvPr/>
        </p:nvGraphicFramePr>
        <p:xfrm>
          <a:off x="928670" y="3571868"/>
          <a:ext cx="5143536" cy="3071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340" name="Group 4"/>
          <p:cNvGrpSpPr>
            <a:grpSpLocks noChangeAspect="1"/>
          </p:cNvGrpSpPr>
          <p:nvPr/>
        </p:nvGrpSpPr>
        <p:grpSpPr bwMode="auto">
          <a:xfrm>
            <a:off x="1000126" y="714376"/>
            <a:ext cx="5072063" cy="2012950"/>
            <a:chOff x="630" y="450"/>
            <a:chExt cx="3195" cy="1268"/>
          </a:xfrm>
        </p:grpSpPr>
        <p:sp>
          <p:nvSpPr>
            <p:cNvPr id="14339" name="AutoShape 3"/>
            <p:cNvSpPr>
              <a:spLocks noChangeAspect="1" noChangeArrowheads="1" noTextEdit="1"/>
            </p:cNvSpPr>
            <p:nvPr/>
          </p:nvSpPr>
          <p:spPr bwMode="auto">
            <a:xfrm>
              <a:off x="630" y="450"/>
              <a:ext cx="3195" cy="1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634" y="454"/>
              <a:ext cx="3188" cy="222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715" y="677"/>
              <a:ext cx="41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Frecuencia 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3309" y="677"/>
              <a:ext cx="397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652" y="794"/>
              <a:ext cx="39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Personales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874" y="794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542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3444" y="794"/>
              <a:ext cx="15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652" y="910"/>
              <a:ext cx="31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Vivienda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874" y="910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399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3482" y="910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652" y="1026"/>
              <a:ext cx="39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Transporte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1" name="Rectangle 15"/>
            <p:cNvSpPr>
              <a:spLocks noChangeArrowheads="1"/>
            </p:cNvSpPr>
            <p:nvPr/>
          </p:nvSpPr>
          <p:spPr bwMode="auto">
            <a:xfrm>
              <a:off x="2874" y="1026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380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3482" y="1026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652" y="1142"/>
              <a:ext cx="36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Alimentos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2874" y="1142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353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3444" y="1142"/>
              <a:ext cx="15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19.1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652" y="1258"/>
              <a:ext cx="20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Otros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2899" y="1258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3470" y="1258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652" y="1369"/>
              <a:ext cx="68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2874" y="1369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122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3470" y="1369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6.6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652" y="1485"/>
              <a:ext cx="438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No contestó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2899" y="1485"/>
              <a:ext cx="91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470" y="1485"/>
              <a:ext cx="113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>
              <a:off x="652" y="1601"/>
              <a:ext cx="18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2848" y="1601"/>
              <a:ext cx="182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1851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3457" y="1601"/>
              <a:ext cx="136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100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839" y="532"/>
              <a:ext cx="246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XVII. Jerarquiza los principales rubros en los que destinas tus ingresos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369" name="Line 33"/>
            <p:cNvSpPr>
              <a:spLocks noChangeShapeType="1"/>
            </p:cNvSpPr>
            <p:nvPr/>
          </p:nvSpPr>
          <p:spPr bwMode="auto">
            <a:xfrm>
              <a:off x="2650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0" name="Rectangle 34"/>
            <p:cNvSpPr>
              <a:spLocks noChangeArrowheads="1"/>
            </p:cNvSpPr>
            <p:nvPr/>
          </p:nvSpPr>
          <p:spPr bwMode="auto">
            <a:xfrm>
              <a:off x="2650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3233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2" name="Rectangle 36"/>
            <p:cNvSpPr>
              <a:spLocks noChangeArrowheads="1"/>
            </p:cNvSpPr>
            <p:nvPr/>
          </p:nvSpPr>
          <p:spPr bwMode="auto">
            <a:xfrm>
              <a:off x="3233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3" name="Line 37"/>
            <p:cNvSpPr>
              <a:spLocks noChangeShapeType="1"/>
            </p:cNvSpPr>
            <p:nvPr/>
          </p:nvSpPr>
          <p:spPr bwMode="auto">
            <a:xfrm>
              <a:off x="3816" y="675"/>
              <a:ext cx="1" cy="10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3816" y="675"/>
              <a:ext cx="9" cy="104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2 Gráfico"/>
          <p:cNvGraphicFramePr/>
          <p:nvPr/>
        </p:nvGraphicFramePr>
        <p:xfrm>
          <a:off x="1000108" y="3286117"/>
          <a:ext cx="5286412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5364" name="Group 4"/>
          <p:cNvGrpSpPr>
            <a:grpSpLocks noChangeAspect="1"/>
          </p:cNvGrpSpPr>
          <p:nvPr/>
        </p:nvGrpSpPr>
        <p:grpSpPr bwMode="auto">
          <a:xfrm>
            <a:off x="928688" y="642939"/>
            <a:ext cx="5286375" cy="2105025"/>
            <a:chOff x="585" y="405"/>
            <a:chExt cx="3330" cy="1326"/>
          </a:xfrm>
        </p:grpSpPr>
        <p:sp>
          <p:nvSpPr>
            <p:cNvPr id="1536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85" y="405"/>
              <a:ext cx="3330" cy="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590" y="409"/>
              <a:ext cx="3322" cy="274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2774" y="694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3390" y="694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607" y="804"/>
              <a:ext cx="5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Análisis y síntesis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2908" y="804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1493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3489" y="804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34.8%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607" y="920"/>
              <a:ext cx="82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Comprensión y redacción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2931" y="92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669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3489" y="920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607" y="1036"/>
              <a:ext cx="91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Dominio de otro(s) idioma(s)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5" name="Rectangle 15"/>
            <p:cNvSpPr>
              <a:spLocks noChangeArrowheads="1"/>
            </p:cNvSpPr>
            <p:nvPr/>
          </p:nvSpPr>
          <p:spPr bwMode="auto">
            <a:xfrm>
              <a:off x="2931" y="103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435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6" name="Rectangle 16"/>
            <p:cNvSpPr>
              <a:spLocks noChangeArrowheads="1"/>
            </p:cNvSpPr>
            <p:nvPr/>
          </p:nvSpPr>
          <p:spPr bwMode="auto">
            <a:xfrm>
              <a:off x="3489" y="1036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607" y="1152"/>
              <a:ext cx="69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Manejo de tecnología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8" name="Rectangle 18"/>
            <p:cNvSpPr>
              <a:spLocks noChangeArrowheads="1"/>
            </p:cNvSpPr>
            <p:nvPr/>
          </p:nvSpPr>
          <p:spPr bwMode="auto">
            <a:xfrm>
              <a:off x="2931" y="115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79" name="Rectangle 19"/>
            <p:cNvSpPr>
              <a:spLocks noChangeArrowheads="1"/>
            </p:cNvSpPr>
            <p:nvPr/>
          </p:nvSpPr>
          <p:spPr bwMode="auto">
            <a:xfrm>
              <a:off x="3489" y="1152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11.7%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607" y="1268"/>
              <a:ext cx="46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Comunicación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1" name="Rectangle 21"/>
            <p:cNvSpPr>
              <a:spLocks noChangeArrowheads="1"/>
            </p:cNvSpPr>
            <p:nvPr/>
          </p:nvSpPr>
          <p:spPr bwMode="auto">
            <a:xfrm>
              <a:off x="2931" y="126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371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2" name="Rectangle 22"/>
            <p:cNvSpPr>
              <a:spLocks noChangeArrowheads="1"/>
            </p:cNvSpPr>
            <p:nvPr/>
          </p:nvSpPr>
          <p:spPr bwMode="auto">
            <a:xfrm>
              <a:off x="3513" y="1268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8.6%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3" name="Rectangle 23"/>
            <p:cNvSpPr>
              <a:spLocks noChangeArrowheads="1"/>
            </p:cNvSpPr>
            <p:nvPr/>
          </p:nvSpPr>
          <p:spPr bwMode="auto">
            <a:xfrm>
              <a:off x="607" y="1384"/>
              <a:ext cx="58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Trabajo en equipo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2931" y="138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777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5" name="Rectangle 25"/>
            <p:cNvSpPr>
              <a:spLocks noChangeArrowheads="1"/>
            </p:cNvSpPr>
            <p:nvPr/>
          </p:nvSpPr>
          <p:spPr bwMode="auto">
            <a:xfrm>
              <a:off x="3489" y="1384"/>
              <a:ext cx="20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6" name="Rectangle 26"/>
            <p:cNvSpPr>
              <a:spLocks noChangeArrowheads="1"/>
            </p:cNvSpPr>
            <p:nvPr/>
          </p:nvSpPr>
          <p:spPr bwMode="auto">
            <a:xfrm>
              <a:off x="607" y="1501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2955" y="1501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8" name="Rectangle 28"/>
            <p:cNvSpPr>
              <a:spLocks noChangeArrowheads="1"/>
            </p:cNvSpPr>
            <p:nvPr/>
          </p:nvSpPr>
          <p:spPr bwMode="auto">
            <a:xfrm>
              <a:off x="3513" y="1501"/>
              <a:ext cx="16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1.1%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89" name="Rectangle 29"/>
            <p:cNvSpPr>
              <a:spLocks noChangeArrowheads="1"/>
            </p:cNvSpPr>
            <p:nvPr/>
          </p:nvSpPr>
          <p:spPr bwMode="auto">
            <a:xfrm>
              <a:off x="607" y="1617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0" name="Rectangle 30"/>
            <p:cNvSpPr>
              <a:spLocks noChangeArrowheads="1"/>
            </p:cNvSpPr>
            <p:nvPr/>
          </p:nvSpPr>
          <p:spPr bwMode="auto">
            <a:xfrm>
              <a:off x="2908" y="1617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4293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1" name="Rectangle 31"/>
            <p:cNvSpPr>
              <a:spLocks noChangeArrowheads="1"/>
            </p:cNvSpPr>
            <p:nvPr/>
          </p:nvSpPr>
          <p:spPr bwMode="auto">
            <a:xfrm>
              <a:off x="3468" y="1617"/>
              <a:ext cx="246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100.0%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2" name="Rectangle 32"/>
            <p:cNvSpPr>
              <a:spLocks noChangeArrowheads="1"/>
            </p:cNvSpPr>
            <p:nvPr/>
          </p:nvSpPr>
          <p:spPr bwMode="auto">
            <a:xfrm>
              <a:off x="717" y="513"/>
              <a:ext cx="269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XXII.¿Cuál fue la habilidad que más desarrollaste en tu formación académica?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>
              <a:off x="2690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2690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>
              <a:off x="3298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3298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3906" y="682"/>
              <a:ext cx="1" cy="10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3906" y="682"/>
              <a:ext cx="9" cy="10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3 Gráfico"/>
          <p:cNvGraphicFramePr/>
          <p:nvPr/>
        </p:nvGraphicFramePr>
        <p:xfrm>
          <a:off x="857232" y="2214547"/>
          <a:ext cx="528641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857364" y="3500430"/>
            <a:ext cx="353943" cy="121346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i="1" dirty="0" smtClean="0">
                <a:latin typeface="Calibri" pitchFamily="34" charset="0"/>
                <a:cs typeface="Arial" pitchFamily="34" charset="0"/>
              </a:rPr>
              <a:t>Segundo lugar</a:t>
            </a:r>
            <a:endParaRPr lang="es-ES" sz="1100" b="1" i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857496" y="3143240"/>
            <a:ext cx="353943" cy="137087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MX" sz="1100" b="1" i="1" dirty="0" smtClean="0">
                <a:latin typeface="Calibri" pitchFamily="34" charset="0"/>
                <a:cs typeface="Arial" pitchFamily="34" charset="0"/>
              </a:rPr>
              <a:t>Primer lugar</a:t>
            </a:r>
            <a:endParaRPr lang="es-ES" sz="1100" b="1" i="1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4 Gráfico"/>
          <p:cNvGraphicFramePr/>
          <p:nvPr/>
        </p:nvGraphicFramePr>
        <p:xfrm>
          <a:off x="857232" y="2071670"/>
          <a:ext cx="5286412" cy="4643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3 Gráfico"/>
          <p:cNvGraphicFramePr/>
          <p:nvPr/>
        </p:nvGraphicFramePr>
        <p:xfrm>
          <a:off x="1142984" y="28574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1143001" y="1214439"/>
            <a:ext cx="4483100" cy="935037"/>
            <a:chOff x="720" y="765"/>
            <a:chExt cx="2824" cy="589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765"/>
              <a:ext cx="2824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724" y="769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576" y="89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099" y="89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738" y="1007"/>
              <a:ext cx="32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Femenino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710" y="100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770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3216" y="100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54.9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738" y="1123"/>
              <a:ext cx="32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Masculino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710" y="112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633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216" y="112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45.1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738" y="1240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2690" y="1240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196" y="1240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784" y="794"/>
              <a:ext cx="72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Género del egresado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2505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505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3021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3021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3536" y="885"/>
              <a:ext cx="1" cy="4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3536" y="885"/>
              <a:ext cx="8" cy="4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4 Gráfico"/>
          <p:cNvGraphicFramePr/>
          <p:nvPr/>
        </p:nvGraphicFramePr>
        <p:xfrm>
          <a:off x="1143000" y="3200400"/>
          <a:ext cx="4857768" cy="30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1214422" y="1000100"/>
            <a:ext cx="4483100" cy="1119188"/>
            <a:chOff x="765" y="630"/>
            <a:chExt cx="2824" cy="705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630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769" y="63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2621" y="76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3144" y="76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783" y="872"/>
              <a:ext cx="26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Pasante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2755" y="87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691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3261" y="87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49.3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783" y="988"/>
              <a:ext cx="25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Titulado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755" y="98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705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3261" y="98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50.2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783" y="1104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795" y="1104"/>
              <a:ext cx="4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301" y="1104"/>
              <a:ext cx="6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783" y="122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2735" y="122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241" y="122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1575" y="630"/>
              <a:ext cx="131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Situación académica del egresado</a:t>
              </a:r>
              <a:endPara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2550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550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3066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066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>
              <a:off x="3581" y="75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3581" y="75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5 Gráfico"/>
          <p:cNvGraphicFramePr/>
          <p:nvPr/>
        </p:nvGraphicFramePr>
        <p:xfrm>
          <a:off x="1142984" y="27146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1428751" y="714375"/>
            <a:ext cx="4483100" cy="1119188"/>
            <a:chOff x="900" y="450"/>
            <a:chExt cx="2824" cy="705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900" y="450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904" y="45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756" y="583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3279" y="583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918" y="692"/>
              <a:ext cx="6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Sí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90" y="69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989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3396" y="69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70.5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918" y="808"/>
              <a:ext cx="775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No,  pero si he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890" y="80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291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3396" y="80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20.7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918" y="924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2890" y="92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3416" y="924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89" name="Rectangle 17"/>
            <p:cNvSpPr>
              <a:spLocks noChangeArrowheads="1"/>
            </p:cNvSpPr>
            <p:nvPr/>
          </p:nvSpPr>
          <p:spPr bwMode="auto">
            <a:xfrm>
              <a:off x="918" y="1041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2870" y="1041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3376" y="1041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>
              <a:off x="1582" y="479"/>
              <a:ext cx="1490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III. ¿Actualmente te encuentras laborando?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2685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2685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>
              <a:off x="3201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3201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3716" y="570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3716" y="570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6 Gráfico"/>
          <p:cNvGraphicFramePr/>
          <p:nvPr/>
        </p:nvGraphicFramePr>
        <p:xfrm>
          <a:off x="1143000" y="3200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100" name="Group 4"/>
          <p:cNvGrpSpPr>
            <a:grpSpLocks noChangeAspect="1"/>
          </p:cNvGrpSpPr>
          <p:nvPr/>
        </p:nvGrpSpPr>
        <p:grpSpPr bwMode="auto">
          <a:xfrm>
            <a:off x="1214439" y="928690"/>
            <a:ext cx="4483100" cy="1119186"/>
            <a:chOff x="765" y="585"/>
            <a:chExt cx="2824" cy="705"/>
          </a:xfrm>
        </p:grpSpPr>
        <p:sp>
          <p:nvSpPr>
            <p:cNvPr id="4099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5" y="585"/>
              <a:ext cx="2824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769" y="589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2621" y="718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3144" y="718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783" y="827"/>
              <a:ext cx="6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Sí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755" y="827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3261" y="827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783" y="943"/>
              <a:ext cx="93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755" y="943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737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261" y="943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52.5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783" y="1059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2755" y="1059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3281" y="1059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783" y="1176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2735" y="1176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3241" y="1176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>
              <a:off x="1496" y="614"/>
              <a:ext cx="139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IV. ¿Este ha sido ó fue tu único empleo?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2550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18" name="Rectangle 22"/>
            <p:cNvSpPr>
              <a:spLocks noChangeArrowheads="1"/>
            </p:cNvSpPr>
            <p:nvPr/>
          </p:nvSpPr>
          <p:spPr bwMode="auto">
            <a:xfrm>
              <a:off x="2550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3066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>
              <a:off x="3066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3581" y="705"/>
              <a:ext cx="1" cy="5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22" name="Rectangle 26"/>
            <p:cNvSpPr>
              <a:spLocks noChangeArrowheads="1"/>
            </p:cNvSpPr>
            <p:nvPr/>
          </p:nvSpPr>
          <p:spPr bwMode="auto">
            <a:xfrm>
              <a:off x="3581" y="705"/>
              <a:ext cx="8" cy="5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7 Gráfico"/>
          <p:cNvGraphicFramePr/>
          <p:nvPr/>
        </p:nvGraphicFramePr>
        <p:xfrm>
          <a:off x="1143000" y="3200400"/>
          <a:ext cx="4572000" cy="33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148" name="Group 4"/>
          <p:cNvGrpSpPr>
            <a:grpSpLocks noChangeAspect="1"/>
          </p:cNvGrpSpPr>
          <p:nvPr/>
        </p:nvGrpSpPr>
        <p:grpSpPr bwMode="auto">
          <a:xfrm>
            <a:off x="1143001" y="714375"/>
            <a:ext cx="4483100" cy="1671638"/>
            <a:chOff x="720" y="450"/>
            <a:chExt cx="2824" cy="1053"/>
          </a:xfrm>
        </p:grpSpPr>
        <p:sp>
          <p:nvSpPr>
            <p:cNvPr id="6147" name="AutoShape 3"/>
            <p:cNvSpPr>
              <a:spLocks noChangeAspect="1" noChangeArrowheads="1" noTextEdit="1"/>
            </p:cNvSpPr>
            <p:nvPr/>
          </p:nvSpPr>
          <p:spPr bwMode="auto">
            <a:xfrm>
              <a:off x="720" y="450"/>
              <a:ext cx="2824" cy="1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724" y="454"/>
              <a:ext cx="2817" cy="117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576" y="582"/>
              <a:ext cx="38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099" y="582"/>
              <a:ext cx="37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738" y="692"/>
              <a:ext cx="267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Una vez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710" y="692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263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3216" y="692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738" y="808"/>
              <a:ext cx="339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Dos veces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710" y="808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315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216" y="808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22.5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738" y="924"/>
              <a:ext cx="5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Tres ó más veces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710" y="924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3216" y="924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10.3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738" y="1040"/>
              <a:ext cx="61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2710" y="1040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236" y="1040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738" y="1156"/>
              <a:ext cx="44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ES" sz="900" dirty="0" smtClean="0">
                  <a:solidFill>
                    <a:srgbClr val="000000"/>
                  </a:solidFill>
                  <a:latin typeface="Arial" pitchFamily="34" charset="0"/>
                </a:rPr>
                <a:t>Ú</a:t>
              </a:r>
              <a:r>
                <a:rPr kumimoji="0" lang="es-E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nico empleo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710" y="1156"/>
              <a:ext cx="12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543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3216" y="1156"/>
              <a:ext cx="1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38.7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738" y="1273"/>
              <a:ext cx="388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2730" y="1273"/>
              <a:ext cx="8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15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3236" y="1273"/>
              <a:ext cx="10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1.1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738" y="1389"/>
              <a:ext cx="174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2690" y="1389"/>
              <a:ext cx="16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3196" y="1389"/>
              <a:ext cx="182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890" y="479"/>
              <a:ext cx="2541" cy="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V.  Señala cuántas veces  has cambiado de trabajo, después de tu egreso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2505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2505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6" name="Line 32"/>
            <p:cNvSpPr>
              <a:spLocks noChangeShapeType="1"/>
            </p:cNvSpPr>
            <p:nvPr/>
          </p:nvSpPr>
          <p:spPr bwMode="auto">
            <a:xfrm>
              <a:off x="3021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3021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>
              <a:off x="3536" y="570"/>
              <a:ext cx="1" cy="9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3536" y="570"/>
              <a:ext cx="8" cy="93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61" y="785787"/>
            <a:ext cx="4483100" cy="16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18 Gráfico"/>
          <p:cNvGraphicFramePr/>
          <p:nvPr/>
        </p:nvGraphicFramePr>
        <p:xfrm>
          <a:off x="1143001" y="3200401"/>
          <a:ext cx="4929206" cy="31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9 Gráfico"/>
          <p:cNvGraphicFramePr/>
          <p:nvPr/>
        </p:nvGraphicFramePr>
        <p:xfrm>
          <a:off x="1143000" y="3200401"/>
          <a:ext cx="4857768" cy="33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2532" name="Group 4"/>
          <p:cNvGrpSpPr>
            <a:grpSpLocks noChangeAspect="1"/>
          </p:cNvGrpSpPr>
          <p:nvPr/>
        </p:nvGrpSpPr>
        <p:grpSpPr bwMode="auto">
          <a:xfrm>
            <a:off x="785813" y="571500"/>
            <a:ext cx="5286375" cy="2049463"/>
            <a:chOff x="495" y="360"/>
            <a:chExt cx="3330" cy="1291"/>
          </a:xfrm>
        </p:grpSpPr>
        <p:sp>
          <p:nvSpPr>
            <p:cNvPr id="22531" name="AutoShape 3"/>
            <p:cNvSpPr>
              <a:spLocks noChangeAspect="1" noChangeArrowheads="1" noTextEdit="1"/>
            </p:cNvSpPr>
            <p:nvPr/>
          </p:nvSpPr>
          <p:spPr bwMode="auto">
            <a:xfrm>
              <a:off x="495" y="360"/>
              <a:ext cx="3330" cy="1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500" y="364"/>
              <a:ext cx="3322" cy="123"/>
            </a:xfrm>
            <a:prstGeom prst="rect">
              <a:avLst/>
            </a:prstGeom>
            <a:solidFill>
              <a:srgbClr val="BFBFB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84" y="498"/>
              <a:ext cx="489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Frecuencia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3300" y="498"/>
              <a:ext cx="474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Porcentaje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517" y="608"/>
              <a:ext cx="1122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Ejecutivo de mandos medios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2841" y="608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230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3438" y="608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16.4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517" y="724"/>
              <a:ext cx="130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Empleado u operativo profesional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841" y="724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684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3438" y="724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517" y="840"/>
              <a:ext cx="31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Auxiliar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2841" y="840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168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3438" y="840"/>
              <a:ext cx="20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517" y="956"/>
              <a:ext cx="9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Empleado no profesional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865" y="956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42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3462" y="956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517" y="1072"/>
              <a:ext cx="101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Profesional independiente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865" y="1072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66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3462" y="1072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4.7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/>
          </p:nvSpPr>
          <p:spPr bwMode="auto">
            <a:xfrm>
              <a:off x="517" y="1188"/>
              <a:ext cx="68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Otro  (especifica)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/>
          </p:nvSpPr>
          <p:spPr bwMode="auto">
            <a:xfrm>
              <a:off x="2865" y="1188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79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/>
          </p:nvSpPr>
          <p:spPr bwMode="auto">
            <a:xfrm>
              <a:off x="3462" y="1188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5.6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/>
          </p:nvSpPr>
          <p:spPr bwMode="auto">
            <a:xfrm>
              <a:off x="517" y="1304"/>
              <a:ext cx="7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Nunca ha laborado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/>
          </p:nvSpPr>
          <p:spPr bwMode="auto">
            <a:xfrm>
              <a:off x="2841" y="1304"/>
              <a:ext cx="17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123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/>
          </p:nvSpPr>
          <p:spPr bwMode="auto">
            <a:xfrm>
              <a:off x="3462" y="1304"/>
              <a:ext cx="15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8.8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517" y="1421"/>
              <a:ext cx="48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 contestó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2865" y="1421"/>
              <a:ext cx="13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11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3485" y="1421"/>
              <a:ext cx="10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.8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517" y="1537"/>
              <a:ext cx="243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Total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>
              <a:off x="2818" y="1537"/>
              <a:ext cx="229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1403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/>
          </p:nvSpPr>
          <p:spPr bwMode="auto">
            <a:xfrm>
              <a:off x="3414" y="1537"/>
              <a:ext cx="25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100.0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3" name="Rectangle 35"/>
            <p:cNvSpPr>
              <a:spLocks noChangeArrowheads="1"/>
            </p:cNvSpPr>
            <p:nvPr/>
          </p:nvSpPr>
          <p:spPr bwMode="auto">
            <a:xfrm>
              <a:off x="1161" y="392"/>
              <a:ext cx="2066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old" charset="0"/>
                </a:rPr>
                <a:t>VIII.  ¿El puesto que ocupas u ocupaste, es ó era?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2600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5" name="Rectangle 37"/>
            <p:cNvSpPr>
              <a:spLocks noChangeArrowheads="1"/>
            </p:cNvSpPr>
            <p:nvPr/>
          </p:nvSpPr>
          <p:spPr bwMode="auto">
            <a:xfrm>
              <a:off x="2600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3208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7" name="Rectangle 39"/>
            <p:cNvSpPr>
              <a:spLocks noChangeArrowheads="1"/>
            </p:cNvSpPr>
            <p:nvPr/>
          </p:nvSpPr>
          <p:spPr bwMode="auto">
            <a:xfrm>
              <a:off x="3208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>
              <a:off x="3816" y="486"/>
              <a:ext cx="1" cy="116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569" name="Rectangle 41"/>
            <p:cNvSpPr>
              <a:spLocks noChangeArrowheads="1"/>
            </p:cNvSpPr>
            <p:nvPr/>
          </p:nvSpPr>
          <p:spPr bwMode="auto">
            <a:xfrm>
              <a:off x="3816" y="486"/>
              <a:ext cx="9" cy="116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1180</TotalTime>
  <Words>1140</Words>
  <Application>Microsoft Office PowerPoint</Application>
  <PresentationFormat>Presentación en pantalla (4:3)</PresentationFormat>
  <Paragraphs>545</Paragraphs>
  <Slides>24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Aspecto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IPN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DSSyE</dc:creator>
  <cp:lastModifiedBy>HANYA TRUJILLO</cp:lastModifiedBy>
  <cp:revision>97</cp:revision>
  <dcterms:created xsi:type="dcterms:W3CDTF">2009-09-17T16:03:04Z</dcterms:created>
  <dcterms:modified xsi:type="dcterms:W3CDTF">2012-06-14T18:26:26Z</dcterms:modified>
</cp:coreProperties>
</file>