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notesSlides/notesSlide10.xml" ContentType="application/vnd.openxmlformats-officedocument.presentationml.notesSlide+xml"/>
  <Override PartName="/ppt/charts/chart9.xml" ContentType="application/vnd.openxmlformats-officedocument.drawingml.chart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notesSlides/notesSlide12.xml" ContentType="application/vnd.openxmlformats-officedocument.presentationml.notesSlide+xml"/>
  <Override PartName="/ppt/charts/chart11.xml" ContentType="application/vnd.openxmlformats-officedocument.drawingml.chart+xml"/>
  <Override PartName="/ppt/notesSlides/notesSlide13.xml" ContentType="application/vnd.openxmlformats-officedocument.presentationml.notesSlide+xml"/>
  <Override PartName="/ppt/charts/chart12.xml" ContentType="application/vnd.openxmlformats-officedocument.drawingml.chart+xml"/>
  <Override PartName="/ppt/notesSlides/notesSlide14.xml" ContentType="application/vnd.openxmlformats-officedocument.presentationml.notesSlide+xml"/>
  <Override PartName="/ppt/charts/chart13.xml" ContentType="application/vnd.openxmlformats-officedocument.drawingml.chart+xml"/>
  <Override PartName="/ppt/notesSlides/notesSlide15.xml" ContentType="application/vnd.openxmlformats-officedocument.presentationml.notesSlide+xml"/>
  <Override PartName="/ppt/charts/chart14.xml" ContentType="application/vnd.openxmlformats-officedocument.drawingml.chart+xml"/>
  <Override PartName="/ppt/notesSlides/notesSlide16.xml" ContentType="application/vnd.openxmlformats-officedocument.presentationml.notesSlide+xml"/>
  <Override PartName="/ppt/charts/chart15.xml" ContentType="application/vnd.openxmlformats-officedocument.drawingml.chart+xml"/>
  <Override PartName="/ppt/notesSlides/notesSlide17.xml" ContentType="application/vnd.openxmlformats-officedocument.presentationml.notesSlide+xml"/>
  <Override PartName="/ppt/charts/chart16.xml" ContentType="application/vnd.openxmlformats-officedocument.drawingml.chart+xml"/>
  <Override PartName="/ppt/notesSlides/notesSlide18.xml" ContentType="application/vnd.openxmlformats-officedocument.presentationml.notesSlide+xml"/>
  <Override PartName="/ppt/charts/chart17.xml" ContentType="application/vnd.openxmlformats-officedocument.drawingml.chart+xml"/>
  <Override PartName="/ppt/notesSlides/notesSlide19.xml" ContentType="application/vnd.openxmlformats-officedocument.presentationml.notesSlide+xml"/>
  <Override PartName="/ppt/charts/chart18.xml" ContentType="application/vnd.openxmlformats-officedocument.drawingml.chart+xml"/>
  <Override PartName="/ppt/notesSlides/notesSlide20.xml" ContentType="application/vnd.openxmlformats-officedocument.presentationml.notesSlide+xml"/>
  <Override PartName="/ppt/charts/chart19.xml" ContentType="application/vnd.openxmlformats-officedocument.drawingml.chart+xml"/>
  <Override PartName="/ppt/notesSlides/notesSlide21.xml" ContentType="application/vnd.openxmlformats-officedocument.presentationml.notesSlide+xml"/>
  <Override PartName="/ppt/charts/chart20.xml" ContentType="application/vnd.openxmlformats-officedocument.drawingml.chart+xml"/>
  <Override PartName="/ppt/notesSlides/notesSlide22.xml" ContentType="application/vnd.openxmlformats-officedocument.presentationml.notesSlide+xml"/>
  <Override PartName="/ppt/charts/chart21.xml" ContentType="application/vnd.openxmlformats-officedocument.drawingml.chart+xml"/>
  <Override PartName="/ppt/notesSlides/notesSlide23.xml" ContentType="application/vnd.openxmlformats-officedocument.presentationml.notesSlide+xml"/>
  <Override PartName="/ppt/charts/chart22.xml" ContentType="application/vnd.openxmlformats-officedocument.drawingml.chart+xml"/>
  <Override PartName="/ppt/drawings/drawing1.xml" ContentType="application/vnd.openxmlformats-officedocument.drawingml.chartshapes+xml"/>
  <Override PartName="/ppt/notesSlides/notesSlide24.xml" ContentType="application/vnd.openxmlformats-officedocument.presentationml.notesSlide+xml"/>
  <Override PartName="/ppt/charts/chart23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26"/>
  </p:notesMasterIdLst>
  <p:sldIdLst>
    <p:sldId id="284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1" r:id="rId24"/>
    <p:sldId id="283" r:id="rId25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4631" autoAdjust="0"/>
  </p:normalViewPr>
  <p:slideViewPr>
    <p:cSldViewPr>
      <p:cViewPr>
        <p:scale>
          <a:sx n="100" d="100"/>
          <a:sy n="100" d="100"/>
        </p:scale>
        <p:origin x="-270" y="15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uario3\Mis%20documentos\HILDA\tablas%20y%20graficas%202006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uario3\Mis%20documentos\HILDA\tablas%20y%20graficas%202006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uario3\Mis%20documentos\HILDA\tablas%20y%20graficas%202006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uario3\Mis%20documentos\HILDA\tablas%20y%20graficas%202006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uario3\Mis%20documentos\HILDA\tablas%20y%20graficas%202006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uario3\Mis%20documentos\HILDA\tablas%20y%20graficas%202006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uario3\Mis%20documentos\HILDA\tablas%20y%20graficas%202006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uario3\Mis%20documentos\HILDA\tablas%20y%20graficas%202006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uario3\Mis%20documentos\HILDA\tablas%20y%20graficas%202006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uario3\Mis%20documentos\HILDA\tablas%20y%20graficas%202006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uario3\Mis%20documentos\HILDA\tablas%20y%20graficas%20200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uario3\Mis%20documentos\HILDA\tablas%20y%20graficas%202006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uario3\Mis%20documentos\HILDA\tablas%20y%20graficas%202006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uario3\Mis%20documentos\HILDA\tablas%20y%20graficas%202006.xlsx" TargetMode="Externa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Usuario3\Mis%20documentos\HILDA\tablas%20y%20graficas%202006.xlsx" TargetMode="Externa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Documents%20and%20Settings\Usuario3\Mis%20documentos\HILDA\tablas%20y%20graficas%202006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uario3\Mis%20documentos\HILDA\tablas%20y%20graficas%202006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uario3\Mis%20documentos\HILDA\tablas%20y%20graficas%202006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uario3\Mis%20documentos\HILDA\tablas%20y%20graficas%202006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uario3\Mis%20documentos\HILDA\tablas%20y%20graficas%202006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uario3\Mis%20documentos\HILDA\tablas%20y%20graficas%202006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uario3\Mis%20documentos\HILDA\tablas%20y%20graficas%202006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uario3\Mis%20documentos\HILDA\tablas%20y%20graficas%20200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000" dirty="0" err="1"/>
              <a:t>Área</a:t>
            </a:r>
            <a:r>
              <a:rPr lang="en-US" sz="1000" dirty="0"/>
              <a:t> de </a:t>
            </a:r>
            <a:r>
              <a:rPr lang="en-US" sz="1000" dirty="0" err="1"/>
              <a:t>Estudio</a:t>
            </a:r>
            <a:endParaRPr lang="en-US" sz="1000" dirty="0"/>
          </a:p>
        </c:rich>
      </c:tx>
      <c:layout>
        <c:manualLayout>
          <c:xMode val="edge"/>
          <c:yMode val="edge"/>
          <c:x val="0.39861996883078132"/>
          <c:y val="5.092592592592593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8987280345661104E-2"/>
          <c:y val="0.18672608632254312"/>
          <c:w val="0.555901154380955"/>
          <c:h val="0.68745078740157495"/>
        </c:manualLayout>
      </c:layout>
      <c:pie3DChart>
        <c:varyColors val="1"/>
        <c:ser>
          <c:idx val="0"/>
          <c:order val="0"/>
          <c:tx>
            <c:v>Área de Estudio</c:v>
          </c:tx>
          <c:explosion val="25"/>
          <c:dPt>
            <c:idx val="0"/>
            <c:bubble3D val="0"/>
            <c:spPr>
              <a:solidFill>
                <a:srgbClr val="FFFF00"/>
              </a:solidFill>
            </c:spPr>
          </c:dPt>
          <c:dPt>
            <c:idx val="1"/>
            <c:bubble3D val="0"/>
            <c:spPr>
              <a:solidFill>
                <a:srgbClr val="00B0F0"/>
              </a:solidFill>
            </c:spPr>
          </c:dPt>
          <c:dPt>
            <c:idx val="2"/>
            <c:bubble3D val="0"/>
            <c:spPr>
              <a:solidFill>
                <a:srgbClr val="92D050"/>
              </a:solidFill>
            </c:spPr>
          </c:dPt>
          <c:dLbls>
            <c:dLbl>
              <c:idx val="0"/>
              <c:layout>
                <c:manualLayout>
                  <c:x val="-0.15632539171496043"/>
                  <c:y val="-0.137949110527850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3101001334490511"/>
                  <c:y val="-0.11071340040828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3902404882555547E-2"/>
                  <c:y val="6.59736803732867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="1" i="1">
                    <a:latin typeface="Arial" pitchFamily="34" charset="0"/>
                    <a:cs typeface="Arial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Hoja1!$A$60:$A$62</c:f>
              <c:strCache>
                <c:ptCount val="3"/>
                <c:pt idx="0">
                  <c:v>Físico Matemáticas</c:v>
                </c:pt>
                <c:pt idx="1">
                  <c:v>Social Administrativa</c:v>
                </c:pt>
                <c:pt idx="2">
                  <c:v>Médico Biológicas</c:v>
                </c:pt>
              </c:strCache>
            </c:strRef>
          </c:cat>
          <c:val>
            <c:numRef>
              <c:f>Hoja1!$C$60:$C$62</c:f>
              <c:numCache>
                <c:formatCode>####.0</c:formatCode>
                <c:ptCount val="3"/>
                <c:pt idx="0">
                  <c:v>57.733428367783304</c:v>
                </c:pt>
                <c:pt idx="1">
                  <c:v>23.521026372059872</c:v>
                </c:pt>
                <c:pt idx="2">
                  <c:v>18.745545260156796</c:v>
                </c:pt>
              </c:numCache>
            </c:numRef>
          </c:val>
        </c:ser>
        <c:ser>
          <c:idx val="1"/>
          <c:order val="1"/>
          <c:explosion val="25"/>
          <c:cat>
            <c:strRef>
              <c:f>Hoja1!$A$60:$A$62</c:f>
              <c:strCache>
                <c:ptCount val="3"/>
                <c:pt idx="0">
                  <c:v>Físico Matemáticas</c:v>
                </c:pt>
                <c:pt idx="1">
                  <c:v>Social Administrativa</c:v>
                </c:pt>
                <c:pt idx="2">
                  <c:v>Médico Biológicas</c:v>
                </c:pt>
              </c:strCache>
            </c:strRef>
          </c:cat>
          <c:val>
            <c:numRef>
              <c:f>Hoja1!$C$60:$C$62</c:f>
              <c:numCache>
                <c:formatCode>####.0</c:formatCode>
                <c:ptCount val="3"/>
                <c:pt idx="0">
                  <c:v>57.733428367783304</c:v>
                </c:pt>
                <c:pt idx="1">
                  <c:v>23.521026372059872</c:v>
                </c:pt>
                <c:pt idx="2">
                  <c:v>18.745545260156796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000" dirty="0" err="1">
                <a:latin typeface="Arial" pitchFamily="34" charset="0"/>
                <a:cs typeface="Arial" pitchFamily="34" charset="0"/>
              </a:rPr>
              <a:t>Tipo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sz="1000" dirty="0" err="1">
                <a:latin typeface="Arial" pitchFamily="34" charset="0"/>
                <a:cs typeface="Arial" pitchFamily="34" charset="0"/>
              </a:rPr>
              <a:t>empresa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9591207349081547E-2"/>
          <c:y val="0.22666375036453767"/>
          <c:w val="0.57094400699912806"/>
          <c:h val="0.66745953630796162"/>
        </c:manualLayout>
      </c:layout>
      <c:pie3DChart>
        <c:varyColors val="1"/>
        <c:ser>
          <c:idx val="0"/>
          <c:order val="0"/>
          <c:tx>
            <c:v>Tipo de empresa</c:v>
          </c:tx>
          <c:explosion val="25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Pt>
            <c:idx val="3"/>
            <c:bubble3D val="0"/>
            <c:spPr>
              <a:solidFill>
                <a:srgbClr val="FFFF00"/>
              </a:solidFill>
            </c:spPr>
          </c:dPt>
          <c:dLbls>
            <c:dLbl>
              <c:idx val="1"/>
              <c:layout>
                <c:manualLayout>
                  <c:x val="7.5355544077484279E-2"/>
                  <c:y val="-0.243661203308448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="1" i="1">
                    <a:latin typeface="Calibri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Hoja1!$A$163:$A$166</c:f>
              <c:strCache>
                <c:ptCount val="4"/>
                <c:pt idx="0">
                  <c:v>Pública</c:v>
                </c:pt>
                <c:pt idx="1">
                  <c:v>Privada</c:v>
                </c:pt>
                <c:pt idx="2">
                  <c:v>Nunca ha laborado</c:v>
                </c:pt>
                <c:pt idx="3">
                  <c:v>No contestó</c:v>
                </c:pt>
              </c:strCache>
            </c:strRef>
          </c:cat>
          <c:val>
            <c:numRef>
              <c:f>Hoja1!$C$163:$C$166</c:f>
              <c:numCache>
                <c:formatCode>####.0</c:formatCode>
                <c:ptCount val="4"/>
                <c:pt idx="0">
                  <c:v>15.253029223093371</c:v>
                </c:pt>
                <c:pt idx="1">
                  <c:v>75.267284390591584</c:v>
                </c:pt>
                <c:pt idx="2">
                  <c:v>8.766928011404131</c:v>
                </c:pt>
                <c:pt idx="3">
                  <c:v>0.71275837491090521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>
              <a:latin typeface="Calibri" pitchFamily="34" charset="0"/>
            </a:defRPr>
          </a:pPr>
          <a:endParaRPr lang="es-MX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37"/>
    </mc:Choice>
    <mc:Fallback>
      <c:style val="37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s-ES" sz="1000" dirty="0">
                <a:latin typeface="Arial" pitchFamily="34" charset="0"/>
                <a:cs typeface="Arial" pitchFamily="34" charset="0"/>
              </a:rPr>
              <a:t>Actividad económica de la empresa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v>Actividad económica de la empresa</c:v>
          </c:tx>
          <c:invertIfNegative val="0"/>
          <c:dLbls>
            <c:txPr>
              <a:bodyPr/>
              <a:lstStyle/>
              <a:p>
                <a:pPr>
                  <a:defRPr sz="900" b="1" i="1">
                    <a:latin typeface="Calibri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Hoja1!$A$171:$A$185</c:f>
              <c:strCache>
                <c:ptCount val="15"/>
                <c:pt idx="0">
                  <c:v>Agrícola-ganadero, silvícola,etc</c:v>
                </c:pt>
                <c:pt idx="1">
                  <c:v>Industria extractiva (mineria, electricidad y petroleo)</c:v>
                </c:pt>
                <c:pt idx="2">
                  <c:v>Industria de Transformación</c:v>
                </c:pt>
                <c:pt idx="3">
                  <c:v>Industria de la Construcción</c:v>
                </c:pt>
                <c:pt idx="4">
                  <c:v>Comercio</c:v>
                </c:pt>
                <c:pt idx="5">
                  <c:v>Servicio bancarios, financieros y seguros</c:v>
                </c:pt>
                <c:pt idx="6">
                  <c:v>Transporte/comunicación</c:v>
                </c:pt>
                <c:pt idx="7">
                  <c:v>Turismo</c:v>
                </c:pt>
                <c:pt idx="8">
                  <c:v>Educación</c:v>
                </c:pt>
                <c:pt idx="9">
                  <c:v>Servicios profesionales y técnicos</c:v>
                </c:pt>
                <c:pt idx="10">
                  <c:v>Servicios de salud</c:v>
                </c:pt>
                <c:pt idx="11">
                  <c:v>Servicios de gobierno</c:v>
                </c:pt>
                <c:pt idx="12">
                  <c:v>Otros</c:v>
                </c:pt>
                <c:pt idx="13">
                  <c:v>Nunca ha laborado</c:v>
                </c:pt>
                <c:pt idx="14">
                  <c:v>No contestó</c:v>
                </c:pt>
              </c:strCache>
            </c:strRef>
          </c:cat>
          <c:val>
            <c:numRef>
              <c:f>Hoja1!$C$171:$C$185</c:f>
              <c:numCache>
                <c:formatCode>####.0</c:formatCode>
                <c:ptCount val="15"/>
                <c:pt idx="0">
                  <c:v>0.57020669992872419</c:v>
                </c:pt>
                <c:pt idx="1">
                  <c:v>1.3542409123307222</c:v>
                </c:pt>
                <c:pt idx="2">
                  <c:v>10.548823948681376</c:v>
                </c:pt>
                <c:pt idx="3">
                  <c:v>6.7712045616535992</c:v>
                </c:pt>
                <c:pt idx="4">
                  <c:v>7.4839629365645104</c:v>
                </c:pt>
                <c:pt idx="5">
                  <c:v>7.6977904490377673</c:v>
                </c:pt>
                <c:pt idx="6">
                  <c:v>6.1297220242337884</c:v>
                </c:pt>
                <c:pt idx="7">
                  <c:v>1.7818959372772618</c:v>
                </c:pt>
                <c:pt idx="8">
                  <c:v>5.2744119743406985</c:v>
                </c:pt>
                <c:pt idx="9">
                  <c:v>15.823235923022096</c:v>
                </c:pt>
                <c:pt idx="10">
                  <c:v>11.332858161083394</c:v>
                </c:pt>
                <c:pt idx="11">
                  <c:v>4.1339985744832495</c:v>
                </c:pt>
                <c:pt idx="12">
                  <c:v>9.2658588738417702</c:v>
                </c:pt>
                <c:pt idx="13">
                  <c:v>8.766928011404131</c:v>
                </c:pt>
                <c:pt idx="14">
                  <c:v>3.0648610121168942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3470976"/>
        <c:axId val="113573888"/>
        <c:axId val="0"/>
      </c:bar3DChart>
      <c:catAx>
        <c:axId val="11347097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>
                <a:latin typeface="Calibri" pitchFamily="34" charset="0"/>
              </a:defRPr>
            </a:pPr>
            <a:endParaRPr lang="es-MX"/>
          </a:p>
        </c:txPr>
        <c:crossAx val="113573888"/>
        <c:crosses val="autoZero"/>
        <c:auto val="1"/>
        <c:lblAlgn val="ctr"/>
        <c:lblOffset val="100"/>
        <c:tickLblSkip val="1"/>
        <c:noMultiLvlLbl val="0"/>
      </c:catAx>
      <c:valAx>
        <c:axId val="113573888"/>
        <c:scaling>
          <c:orientation val="minMax"/>
        </c:scaling>
        <c:delete val="0"/>
        <c:axPos val="b"/>
        <c:majorGridlines/>
        <c:numFmt formatCode="####.0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</a:defRPr>
            </a:pPr>
            <a:endParaRPr lang="es-MX"/>
          </a:p>
        </c:txPr>
        <c:crossAx val="11347097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1050">
              <a:latin typeface="Calibri" pitchFamily="34" charset="0"/>
            </a:defRPr>
          </a:pPr>
          <a:endParaRPr lang="es-MX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v>Tipo de contratación</c:v>
          </c:tx>
          <c:explosion val="25"/>
          <c:dPt>
            <c:idx val="0"/>
            <c:bubble3D val="0"/>
            <c:spPr>
              <a:solidFill>
                <a:srgbClr val="00B0F0"/>
              </a:solidFill>
            </c:spPr>
          </c:dPt>
          <c:dPt>
            <c:idx val="1"/>
            <c:bubble3D val="0"/>
            <c:spPr>
              <a:solidFill>
                <a:srgbClr val="FFC00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Pt>
            <c:idx val="3"/>
            <c:bubble3D val="0"/>
            <c:spPr>
              <a:solidFill>
                <a:srgbClr val="FFFF00"/>
              </a:solidFill>
            </c:spPr>
          </c:dPt>
          <c:dPt>
            <c:idx val="4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12876279527559056"/>
                  <c:y val="2.9962817147856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4611701662292254"/>
                  <c:y val="-0.20028871391076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="1" i="1">
                    <a:latin typeface="Calibri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Hoja1!$A$190:$A$194</c:f>
              <c:strCache>
                <c:ptCount val="5"/>
                <c:pt idx="0">
                  <c:v>Temporal</c:v>
                </c:pt>
                <c:pt idx="1">
                  <c:v>Permanente</c:v>
                </c:pt>
                <c:pt idx="2">
                  <c:v>Otro (especifica)</c:v>
                </c:pt>
                <c:pt idx="3">
                  <c:v>Nunca ha laborado</c:v>
                </c:pt>
                <c:pt idx="4">
                  <c:v>No contestó</c:v>
                </c:pt>
              </c:strCache>
            </c:strRef>
          </c:cat>
          <c:val>
            <c:numRef>
              <c:f>Hoja1!$C$190:$C$194</c:f>
              <c:numCache>
                <c:formatCode>####.0</c:formatCode>
                <c:ptCount val="5"/>
                <c:pt idx="0">
                  <c:v>32.715609408410494</c:v>
                </c:pt>
                <c:pt idx="1">
                  <c:v>53.955808980755521</c:v>
                </c:pt>
                <c:pt idx="2">
                  <c:v>3.920171062009985</c:v>
                </c:pt>
                <c:pt idx="3">
                  <c:v>8.766928011404131</c:v>
                </c:pt>
                <c:pt idx="4">
                  <c:v>0.64148253741981465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>
              <a:latin typeface="Calibri" pitchFamily="34" charset="0"/>
            </a:defRPr>
          </a:pPr>
          <a:endParaRPr lang="es-MX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36"/>
    </mc:Choice>
    <mc:Fallback>
      <c:style val="36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100" dirty="0" err="1">
                <a:latin typeface="Calibri" pitchFamily="34" charset="0"/>
              </a:rPr>
              <a:t>Jornada</a:t>
            </a:r>
            <a:r>
              <a:rPr lang="en-US" sz="1100" dirty="0">
                <a:latin typeface="Calibri" pitchFamily="34" charset="0"/>
              </a:rPr>
              <a:t> </a:t>
            </a:r>
            <a:r>
              <a:rPr lang="en-US" sz="1100" dirty="0" err="1">
                <a:latin typeface="Calibri" pitchFamily="34" charset="0"/>
              </a:rPr>
              <a:t>laboral</a:t>
            </a:r>
            <a:endParaRPr lang="en-US" sz="1100" dirty="0">
              <a:latin typeface="Calibri" pitchFamily="34" charset="0"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Jornada laboral</c:v>
          </c:tx>
          <c:invertIfNegative val="0"/>
          <c:dLbls>
            <c:dLbl>
              <c:idx val="0"/>
              <c:layout>
                <c:manualLayout>
                  <c:x val="1.3888888888888954E-2"/>
                  <c:y val="-1.3888888888888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888888888888954E-2"/>
                  <c:y val="-4.16666666666667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3333333333333367E-3"/>
                  <c:y val="-1.3888888888888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111111111111125E-2"/>
                  <c:y val="-9.25925925925932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5555555555555558E-3"/>
                  <c:y val="-3.7037037037037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1111111111111125E-2"/>
                  <c:y val="-2.77777777777779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 i="1">
                    <a:latin typeface="Calibri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Hoja1!$A$199:$A$204</c:f>
              <c:strCache>
                <c:ptCount val="6"/>
                <c:pt idx="0">
                  <c:v>4 horas</c:v>
                </c:pt>
                <c:pt idx="1">
                  <c:v>6 horas</c:v>
                </c:pt>
                <c:pt idx="2">
                  <c:v>8 horas</c:v>
                </c:pt>
                <c:pt idx="3">
                  <c:v>12 horas</c:v>
                </c:pt>
                <c:pt idx="4">
                  <c:v>Nunca ha laborado</c:v>
                </c:pt>
                <c:pt idx="5">
                  <c:v>No contestó</c:v>
                </c:pt>
              </c:strCache>
            </c:strRef>
          </c:cat>
          <c:val>
            <c:numRef>
              <c:f>Hoja1!$C$199:$C$204</c:f>
              <c:numCache>
                <c:formatCode>####.0</c:formatCode>
                <c:ptCount val="6"/>
                <c:pt idx="0">
                  <c:v>3.4212401995723427</c:v>
                </c:pt>
                <c:pt idx="1">
                  <c:v>7.9116179615110473</c:v>
                </c:pt>
                <c:pt idx="2">
                  <c:v>64.219529579472734</c:v>
                </c:pt>
                <c:pt idx="3">
                  <c:v>14.825374198146829</c:v>
                </c:pt>
                <c:pt idx="4">
                  <c:v>8.766928011404131</c:v>
                </c:pt>
                <c:pt idx="5">
                  <c:v>0.85531004989308623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6098560"/>
        <c:axId val="113577920"/>
        <c:axId val="0"/>
      </c:bar3DChart>
      <c:catAx>
        <c:axId val="1160985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900" b="0" i="0">
                <a:latin typeface="Calibri" pitchFamily="34" charset="0"/>
              </a:defRPr>
            </a:pPr>
            <a:endParaRPr lang="es-MX"/>
          </a:p>
        </c:txPr>
        <c:crossAx val="113577920"/>
        <c:crosses val="autoZero"/>
        <c:auto val="1"/>
        <c:lblAlgn val="ctr"/>
        <c:lblOffset val="100"/>
        <c:noMultiLvlLbl val="0"/>
      </c:catAx>
      <c:valAx>
        <c:axId val="113577920"/>
        <c:scaling>
          <c:orientation val="minMax"/>
        </c:scaling>
        <c:delete val="0"/>
        <c:axPos val="l"/>
        <c:majorGridlines/>
        <c:numFmt formatCode="####.0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  <a:cs typeface="Arial" pitchFamily="34" charset="0"/>
              </a:defRPr>
            </a:pPr>
            <a:endParaRPr lang="es-MX"/>
          </a:p>
        </c:txPr>
        <c:crossAx val="11609856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38"/>
    </mc:Choice>
    <mc:Fallback>
      <c:style val="38"/>
    </mc:Fallback>
  </mc:AlternateContent>
  <c:chart>
    <c:title>
      <c:layout/>
      <c:overlay val="0"/>
      <c:txPr>
        <a:bodyPr/>
        <a:lstStyle/>
        <a:p>
          <a:pPr>
            <a:defRPr sz="1100">
              <a:latin typeface="Calibri" pitchFamily="34" charset="0"/>
            </a:defRPr>
          </a:pPr>
          <a:endParaRPr lang="es-MX"/>
        </a:p>
      </c:txPr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v>Rango de ingreso mensual neto</c:v>
          </c:tx>
          <c:invertIfNegative val="0"/>
          <c:dLbls>
            <c:txPr>
              <a:bodyPr/>
              <a:lstStyle/>
              <a:p>
                <a:pPr>
                  <a:defRPr b="1" i="1">
                    <a:latin typeface="Calibri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Hoja1!$A$209:$A$214</c:f>
              <c:strCache>
                <c:ptCount val="6"/>
                <c:pt idx="0">
                  <c:v>$ 2 000 a  $  5 000</c:v>
                </c:pt>
                <c:pt idx="1">
                  <c:v>$ 5 001 a  $ 9 000</c:v>
                </c:pt>
                <c:pt idx="2">
                  <c:v>$ 9001 a $ 12 000</c:v>
                </c:pt>
                <c:pt idx="3">
                  <c:v>$ 12 001 ó más</c:v>
                </c:pt>
                <c:pt idx="4">
                  <c:v>Nunca ha laborado</c:v>
                </c:pt>
                <c:pt idx="5">
                  <c:v>No contestó</c:v>
                </c:pt>
              </c:strCache>
            </c:strRef>
          </c:cat>
          <c:val>
            <c:numRef>
              <c:f>Hoja1!$C$209:$C$214</c:f>
              <c:numCache>
                <c:formatCode>####.0</c:formatCode>
                <c:ptCount val="6"/>
                <c:pt idx="0">
                  <c:v>20.955096222380586</c:v>
                </c:pt>
                <c:pt idx="1">
                  <c:v>41.339985744832504</c:v>
                </c:pt>
                <c:pt idx="2">
                  <c:v>15.894511760513161</c:v>
                </c:pt>
                <c:pt idx="3">
                  <c:v>12.188168210976468</c:v>
                </c:pt>
                <c:pt idx="4">
                  <c:v>8.766928011404131</c:v>
                </c:pt>
                <c:pt idx="5">
                  <c:v>0.85531004989308623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6647424"/>
        <c:axId val="113580800"/>
        <c:axId val="0"/>
      </c:bar3DChart>
      <c:catAx>
        <c:axId val="11664742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>
                <a:latin typeface="Calibri" pitchFamily="34" charset="0"/>
              </a:defRPr>
            </a:pPr>
            <a:endParaRPr lang="es-MX"/>
          </a:p>
        </c:txPr>
        <c:crossAx val="113580800"/>
        <c:crosses val="autoZero"/>
        <c:auto val="1"/>
        <c:lblAlgn val="ctr"/>
        <c:lblOffset val="100"/>
        <c:noMultiLvlLbl val="0"/>
      </c:catAx>
      <c:valAx>
        <c:axId val="113580800"/>
        <c:scaling>
          <c:orientation val="minMax"/>
        </c:scaling>
        <c:delete val="0"/>
        <c:axPos val="b"/>
        <c:majorGridlines/>
        <c:numFmt formatCode="####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Calibri" pitchFamily="34" charset="0"/>
              </a:defRPr>
            </a:pPr>
            <a:endParaRPr lang="es-MX"/>
          </a:p>
        </c:txPr>
        <c:crossAx val="116647424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title>
      <c:tx>
        <c:rich>
          <a:bodyPr/>
          <a:lstStyle/>
          <a:p>
            <a:pPr>
              <a:defRPr sz="1200">
                <a:latin typeface="Calibri" pitchFamily="34" charset="0"/>
              </a:defRPr>
            </a:pPr>
            <a:r>
              <a:rPr lang="es-ES" dirty="0">
                <a:latin typeface="Calibri" pitchFamily="34" charset="0"/>
              </a:rPr>
              <a:t>Comparación del puesto actual o último con el primero, en cuanto a </a:t>
            </a:r>
            <a:r>
              <a:rPr lang="es-ES" dirty="0" smtClean="0">
                <a:latin typeface="Calibri" pitchFamily="34" charset="0"/>
              </a:rPr>
              <a:t>su </a:t>
            </a:r>
            <a:r>
              <a:rPr lang="es-ES" dirty="0">
                <a:latin typeface="Calibri" pitchFamily="34" charset="0"/>
              </a:rPr>
              <a:t>desarrollo profesional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Comparación del puesto actual o último con el primero, en cuanto a su desarrollo profesional</c:v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2.7777777777777912E-2"/>
                  <c:y val="-1.3888888888888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88888888888893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3333333333333367E-3"/>
                  <c:y val="-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8.3333333333333367E-3"/>
                  <c:y val="-3.24074074074075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="1" i="1">
                    <a:latin typeface="Calibri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Hoja1!$A$220:$A$225</c:f>
              <c:strCache>
                <c:ptCount val="6"/>
                <c:pt idx="0">
                  <c:v>Mejoró</c:v>
                </c:pt>
                <c:pt idx="1">
                  <c:v>Empeoró</c:v>
                </c:pt>
                <c:pt idx="2">
                  <c:v>Está igual</c:v>
                </c:pt>
                <c:pt idx="3">
                  <c:v>Nunca ha laborado</c:v>
                </c:pt>
                <c:pt idx="4">
                  <c:v>Único empleo</c:v>
                </c:pt>
                <c:pt idx="5">
                  <c:v>No contestó</c:v>
                </c:pt>
              </c:strCache>
            </c:strRef>
          </c:cat>
          <c:val>
            <c:numRef>
              <c:f>Hoja1!$C$220:$C$225</c:f>
              <c:numCache>
                <c:formatCode>####.0</c:formatCode>
                <c:ptCount val="6"/>
                <c:pt idx="0">
                  <c:v>41.482537419814648</c:v>
                </c:pt>
                <c:pt idx="1">
                  <c:v>2.7797576621525315</c:v>
                </c:pt>
                <c:pt idx="2">
                  <c:v>6.9137562366357779</c:v>
                </c:pt>
                <c:pt idx="3">
                  <c:v>8.766928011404131</c:v>
                </c:pt>
                <c:pt idx="4">
                  <c:v>38.702779757662128</c:v>
                </c:pt>
                <c:pt idx="5">
                  <c:v>1.3542409123307206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6270080"/>
        <c:axId val="116720768"/>
        <c:axId val="0"/>
      </c:bar3DChart>
      <c:catAx>
        <c:axId val="1162700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latin typeface="Calibri" pitchFamily="34" charset="0"/>
              </a:defRPr>
            </a:pPr>
            <a:endParaRPr lang="es-MX"/>
          </a:p>
        </c:txPr>
        <c:crossAx val="116720768"/>
        <c:crosses val="autoZero"/>
        <c:auto val="1"/>
        <c:lblAlgn val="ctr"/>
        <c:lblOffset val="100"/>
        <c:noMultiLvlLbl val="0"/>
      </c:catAx>
      <c:valAx>
        <c:axId val="116720768"/>
        <c:scaling>
          <c:orientation val="minMax"/>
        </c:scaling>
        <c:delete val="0"/>
        <c:axPos val="l"/>
        <c:majorGridlines/>
        <c:numFmt formatCode="####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Calibri" pitchFamily="34" charset="0"/>
              </a:defRPr>
            </a:pPr>
            <a:endParaRPr lang="es-MX"/>
          </a:p>
        </c:txPr>
        <c:crossAx val="1162700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13"/>
    </mc:Choice>
    <mc:Fallback>
      <c:style val="13"/>
    </mc:Fallback>
  </mc:AlternateContent>
  <c:chart>
    <c:title>
      <c:layout/>
      <c:overlay val="0"/>
      <c:txPr>
        <a:bodyPr/>
        <a:lstStyle/>
        <a:p>
          <a:pPr>
            <a:defRPr sz="1100">
              <a:latin typeface="Calibri" pitchFamily="34" charset="0"/>
            </a:defRPr>
          </a:pPr>
          <a:endParaRPr lang="es-MX"/>
        </a:p>
      </c:txPr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Comparación del nivel de ingresos actual o último, con el del primer empleo</c:v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1.111111111111112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9444444444444445E-2"/>
                  <c:y val="-1.3888888888888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11111111111112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111111111111125E-2"/>
                  <c:y val="-3.24074074074075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888888888888935E-2"/>
                  <c:y val="-2.77777777777779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5000000000000001E-2"/>
                  <c:y val="-9.25925925925930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="1" i="1">
                    <a:latin typeface="Calibri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Hoja1!$A$230:$A$235</c:f>
              <c:strCache>
                <c:ptCount val="6"/>
                <c:pt idx="0">
                  <c:v>Mejoró</c:v>
                </c:pt>
                <c:pt idx="1">
                  <c:v>Empeoró</c:v>
                </c:pt>
                <c:pt idx="2">
                  <c:v>Está igual</c:v>
                </c:pt>
                <c:pt idx="3">
                  <c:v>Nunca ha laborado</c:v>
                </c:pt>
                <c:pt idx="4">
                  <c:v>Único empleo</c:v>
                </c:pt>
                <c:pt idx="5">
                  <c:v>No contestó</c:v>
                </c:pt>
              </c:strCache>
            </c:strRef>
          </c:cat>
          <c:val>
            <c:numRef>
              <c:f>Hoja1!$C$230:$C$235</c:f>
              <c:numCache>
                <c:formatCode>####.0</c:formatCode>
                <c:ptCount val="6"/>
                <c:pt idx="0">
                  <c:v>37.918745545260144</c:v>
                </c:pt>
                <c:pt idx="1">
                  <c:v>5.4169636493228825</c:v>
                </c:pt>
                <c:pt idx="2">
                  <c:v>7.626514611546682</c:v>
                </c:pt>
                <c:pt idx="3">
                  <c:v>8.766928011404131</c:v>
                </c:pt>
                <c:pt idx="4">
                  <c:v>38.702779757662128</c:v>
                </c:pt>
                <c:pt idx="5">
                  <c:v>1.5680684248039924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6503552"/>
        <c:axId val="116723072"/>
        <c:axId val="0"/>
      </c:bar3DChart>
      <c:catAx>
        <c:axId val="1165035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</a:defRPr>
            </a:pPr>
            <a:endParaRPr lang="es-MX"/>
          </a:p>
        </c:txPr>
        <c:crossAx val="116723072"/>
        <c:crosses val="autoZero"/>
        <c:auto val="1"/>
        <c:lblAlgn val="ctr"/>
        <c:lblOffset val="100"/>
        <c:noMultiLvlLbl val="0"/>
      </c:catAx>
      <c:valAx>
        <c:axId val="116723072"/>
        <c:scaling>
          <c:orientation val="minMax"/>
        </c:scaling>
        <c:delete val="0"/>
        <c:axPos val="l"/>
        <c:majorGridlines/>
        <c:numFmt formatCode="####.0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</a:defRPr>
            </a:pPr>
            <a:endParaRPr lang="es-MX"/>
          </a:p>
        </c:txPr>
        <c:crossAx val="1165035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38"/>
    </mc:Choice>
    <mc:Fallback>
      <c:style val="38"/>
    </mc:Fallback>
  </mc:AlternateContent>
  <c:chart>
    <c:title>
      <c:layout/>
      <c:overlay val="0"/>
      <c:txPr>
        <a:bodyPr/>
        <a:lstStyle/>
        <a:p>
          <a:pPr>
            <a:defRPr sz="1100">
              <a:latin typeface="Calibri" pitchFamily="34" charset="0"/>
            </a:defRPr>
          </a:pPr>
          <a:endParaRPr lang="es-MX"/>
        </a:p>
      </c:txPr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v>Principal limitante para obtener trabajo</c:v>
          </c:tx>
          <c:invertIfNegative val="0"/>
          <c:dLbls>
            <c:txPr>
              <a:bodyPr/>
              <a:lstStyle/>
              <a:p>
                <a:pPr>
                  <a:defRPr sz="900" b="1" i="1">
                    <a:latin typeface="Calibri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Hoja1!$A$240:$A$245</c:f>
              <c:strCache>
                <c:ptCount val="6"/>
                <c:pt idx="0">
                  <c:v>Falta de conocimiento teórico</c:v>
                </c:pt>
                <c:pt idx="1">
                  <c:v>Falta de habilidades y destrezas en la práctica</c:v>
                </c:pt>
                <c:pt idx="2">
                  <c:v>Integración de la teoría a la práctica</c:v>
                </c:pt>
                <c:pt idx="3">
                  <c:v>Otro (especifica)</c:v>
                </c:pt>
                <c:pt idx="4">
                  <c:v>Nunca ha laborado</c:v>
                </c:pt>
                <c:pt idx="5">
                  <c:v>No contestó</c:v>
                </c:pt>
              </c:strCache>
            </c:strRef>
          </c:cat>
          <c:val>
            <c:numRef>
              <c:f>Hoja1!$C$240:$C$245</c:f>
              <c:numCache>
                <c:formatCode>####.0</c:formatCode>
                <c:ptCount val="6"/>
                <c:pt idx="0">
                  <c:v>6.0584461867427004</c:v>
                </c:pt>
                <c:pt idx="1">
                  <c:v>27.084818246614397</c:v>
                </c:pt>
                <c:pt idx="2">
                  <c:v>33.071988595865975</c:v>
                </c:pt>
                <c:pt idx="3">
                  <c:v>21.810406272273664</c:v>
                </c:pt>
                <c:pt idx="4">
                  <c:v>8.766928011404131</c:v>
                </c:pt>
                <c:pt idx="5">
                  <c:v>3.2074126870990742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7117952"/>
        <c:axId val="116725376"/>
        <c:axId val="0"/>
      </c:bar3DChart>
      <c:catAx>
        <c:axId val="11711795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</a:defRPr>
            </a:pPr>
            <a:endParaRPr lang="es-MX"/>
          </a:p>
        </c:txPr>
        <c:crossAx val="116725376"/>
        <c:crosses val="autoZero"/>
        <c:auto val="1"/>
        <c:lblAlgn val="ctr"/>
        <c:lblOffset val="100"/>
        <c:noMultiLvlLbl val="0"/>
      </c:catAx>
      <c:valAx>
        <c:axId val="116725376"/>
        <c:scaling>
          <c:orientation val="minMax"/>
        </c:scaling>
        <c:delete val="0"/>
        <c:axPos val="b"/>
        <c:majorGridlines/>
        <c:numFmt formatCode="####.0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</a:defRPr>
            </a:pPr>
            <a:endParaRPr lang="es-MX"/>
          </a:p>
        </c:txPr>
        <c:crossAx val="11711795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s-ES" sz="1100" dirty="0" smtClean="0">
                <a:latin typeface="Calibri" pitchFamily="34" charset="0"/>
              </a:rPr>
              <a:t>Coincidencia  de los estudios de licenciatura con </a:t>
            </a:r>
            <a:r>
              <a:rPr lang="es-ES" sz="1100" dirty="0">
                <a:latin typeface="Calibri" pitchFamily="34" charset="0"/>
              </a:rPr>
              <a:t>las actividades de </a:t>
            </a:r>
            <a:r>
              <a:rPr lang="es-ES" sz="1100" dirty="0" smtClean="0">
                <a:latin typeface="Calibri" pitchFamily="34" charset="0"/>
              </a:rPr>
              <a:t>su </a:t>
            </a:r>
            <a:r>
              <a:rPr lang="es-ES" sz="1100" dirty="0">
                <a:latin typeface="Calibri" pitchFamily="34" charset="0"/>
              </a:rPr>
              <a:t>trabajo</a:t>
            </a:r>
          </a:p>
        </c:rich>
      </c:tx>
      <c:layout>
        <c:manualLayout>
          <c:xMode val="edge"/>
          <c:yMode val="edge"/>
          <c:x val="0.12049300087489066"/>
          <c:y val="2.7777777777777922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Lo aprendido en tus estudios ha coincidido con las actividades de tu trabajo</c:v>
          </c:tx>
          <c:invertIfNegative val="0"/>
          <c:dLbls>
            <c:dLbl>
              <c:idx val="1"/>
              <c:layout>
                <c:manualLayout>
                  <c:x val="1.1111111111111125E-2"/>
                  <c:y val="-9.25925925925930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9444444444444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6666666666666701E-2"/>
                  <c:y val="-1.3888888888888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8.3333333333333367E-3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1111111111111125E-2"/>
                  <c:y val="-1.38888888888888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="1" i="1">
                    <a:latin typeface="Calibri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Hoja1!$A$250:$A$255</c:f>
              <c:strCache>
                <c:ptCount val="6"/>
                <c:pt idx="0">
                  <c:v>Menos de 25%</c:v>
                </c:pt>
                <c:pt idx="1">
                  <c:v>De 26% a 50%</c:v>
                </c:pt>
                <c:pt idx="2">
                  <c:v>De 51% a 75%</c:v>
                </c:pt>
                <c:pt idx="3">
                  <c:v>De 76% a 100%</c:v>
                </c:pt>
                <c:pt idx="4">
                  <c:v>Nunca ha laborado</c:v>
                </c:pt>
                <c:pt idx="5">
                  <c:v>No contestó</c:v>
                </c:pt>
              </c:strCache>
            </c:strRef>
          </c:cat>
          <c:val>
            <c:numRef>
              <c:f>Hoja1!$C$250:$C$255</c:f>
              <c:numCache>
                <c:formatCode>####.0</c:formatCode>
                <c:ptCount val="6"/>
                <c:pt idx="0">
                  <c:v>13.25730577334282</c:v>
                </c:pt>
                <c:pt idx="1">
                  <c:v>25.089094796863829</c:v>
                </c:pt>
                <c:pt idx="2">
                  <c:v>27.655024946543122</c:v>
                </c:pt>
                <c:pt idx="3">
                  <c:v>24.73271560940843</c:v>
                </c:pt>
                <c:pt idx="4">
                  <c:v>8.766928011404131</c:v>
                </c:pt>
                <c:pt idx="5">
                  <c:v>0.4989308624376344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7796864"/>
        <c:axId val="116776960"/>
        <c:axId val="0"/>
      </c:bar3DChart>
      <c:catAx>
        <c:axId val="1177968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</a:defRPr>
            </a:pPr>
            <a:endParaRPr lang="es-MX"/>
          </a:p>
        </c:txPr>
        <c:crossAx val="116776960"/>
        <c:crosses val="autoZero"/>
        <c:auto val="1"/>
        <c:lblAlgn val="ctr"/>
        <c:lblOffset val="100"/>
        <c:noMultiLvlLbl val="0"/>
      </c:catAx>
      <c:valAx>
        <c:axId val="116776960"/>
        <c:scaling>
          <c:orientation val="minMax"/>
        </c:scaling>
        <c:delete val="0"/>
        <c:axPos val="l"/>
        <c:majorGridlines/>
        <c:numFmt formatCode="####.0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</a:defRPr>
            </a:pPr>
            <a:endParaRPr lang="es-MX"/>
          </a:p>
        </c:txPr>
        <c:crossAx val="11779686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title>
      <c:tx>
        <c:rich>
          <a:bodyPr/>
          <a:lstStyle/>
          <a:p>
            <a:pPr>
              <a:defRPr sz="1100">
                <a:latin typeface="Calibri" pitchFamily="34" charset="0"/>
              </a:defRPr>
            </a:pPr>
            <a:r>
              <a:rPr lang="es-ES" dirty="0"/>
              <a:t>Principal requisito para obtener </a:t>
            </a:r>
            <a:r>
              <a:rPr lang="es-ES" dirty="0" smtClean="0"/>
              <a:t>su último </a:t>
            </a:r>
            <a:r>
              <a:rPr lang="es-ES" dirty="0"/>
              <a:t>ó actual empleo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v>Principal requisito para obtener tu ultimo ó actual empleo</c:v>
          </c:tx>
          <c:spPr>
            <a:solidFill>
              <a:srgbClr val="FFC000"/>
            </a:solidFill>
          </c:spPr>
          <c:invertIfNegative val="0"/>
          <c:dLbls>
            <c:txPr>
              <a:bodyPr/>
              <a:lstStyle/>
              <a:p>
                <a:pPr>
                  <a:defRPr sz="900" b="1" i="1">
                    <a:latin typeface="Calibri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Hoja1!$A$261:$A$268</c:f>
              <c:strCache>
                <c:ptCount val="8"/>
                <c:pt idx="0">
                  <c:v>Tener título de  licenciatura</c:v>
                </c:pt>
                <c:pt idx="1">
                  <c:v>Aprobar los exámenes de selección</c:v>
                </c:pt>
                <c:pt idx="2">
                  <c:v>Dominio de otro idioma</c:v>
                </c:pt>
                <c:pt idx="3">
                  <c:v>Manejo de tecnología</c:v>
                </c:pt>
                <c:pt idx="4">
                  <c:v>Experiencia</c:v>
                </c:pt>
                <c:pt idx="5">
                  <c:v>Otro</c:v>
                </c:pt>
                <c:pt idx="6">
                  <c:v>Nunca ha laborado</c:v>
                </c:pt>
                <c:pt idx="7">
                  <c:v>No contestó</c:v>
                </c:pt>
              </c:strCache>
            </c:strRef>
          </c:cat>
          <c:val>
            <c:numRef>
              <c:f>Hoja1!$C$261:$C$268</c:f>
              <c:numCache>
                <c:formatCode>####.0%</c:formatCode>
                <c:ptCount val="8"/>
                <c:pt idx="0">
                  <c:v>0.14245014245014279</c:v>
                </c:pt>
                <c:pt idx="1">
                  <c:v>0.21937321937321935</c:v>
                </c:pt>
                <c:pt idx="2">
                  <c:v>9.7340930674263998E-2</c:v>
                </c:pt>
                <c:pt idx="3">
                  <c:v>0.15147198480531851</c:v>
                </c:pt>
                <c:pt idx="4">
                  <c:v>0.26638176638176714</c:v>
                </c:pt>
                <c:pt idx="5">
                  <c:v>5.7929724596391313E-2</c:v>
                </c:pt>
                <c:pt idx="6">
                  <c:v>6.0778727445394122E-2</c:v>
                </c:pt>
                <c:pt idx="7">
                  <c:v>4.2735042735042731E-3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7891072"/>
        <c:axId val="116779264"/>
        <c:axId val="0"/>
      </c:bar3DChart>
      <c:catAx>
        <c:axId val="11789107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</a:defRPr>
            </a:pPr>
            <a:endParaRPr lang="es-MX"/>
          </a:p>
        </c:txPr>
        <c:crossAx val="116779264"/>
        <c:crosses val="autoZero"/>
        <c:auto val="1"/>
        <c:lblAlgn val="ctr"/>
        <c:lblOffset val="100"/>
        <c:noMultiLvlLbl val="0"/>
      </c:catAx>
      <c:valAx>
        <c:axId val="116779264"/>
        <c:scaling>
          <c:orientation val="minMax"/>
        </c:scaling>
        <c:delete val="0"/>
        <c:axPos val="b"/>
        <c:majorGridlines/>
        <c:numFmt formatCode="####.0%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</a:defRPr>
            </a:pPr>
            <a:endParaRPr lang="es-MX"/>
          </a:p>
        </c:txPr>
        <c:crossAx val="11789107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900" dirty="0" err="1">
                <a:latin typeface="Arial" pitchFamily="34" charset="0"/>
                <a:cs typeface="Arial" pitchFamily="34" charset="0"/>
              </a:rPr>
              <a:t>Género</a:t>
            </a:r>
            <a:r>
              <a:rPr lang="en-US" sz="900" dirty="0">
                <a:latin typeface="Arial" pitchFamily="34" charset="0"/>
                <a:cs typeface="Arial" pitchFamily="34" charset="0"/>
              </a:rPr>
              <a:t> del </a:t>
            </a:r>
            <a:r>
              <a:rPr lang="en-US" sz="900" dirty="0" err="1">
                <a:latin typeface="Arial" pitchFamily="34" charset="0"/>
                <a:cs typeface="Arial" pitchFamily="34" charset="0"/>
              </a:rPr>
              <a:t>egresado</a:t>
            </a:r>
            <a:endParaRPr lang="en-US" sz="900" dirty="0">
              <a:latin typeface="Arial" pitchFamily="34" charset="0"/>
              <a:cs typeface="Arial" pitchFamily="34" charset="0"/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v>Género del egresado</c:v>
          </c:tx>
          <c:explosion val="25"/>
          <c:dPt>
            <c:idx val="0"/>
            <c:bubble3D val="0"/>
            <c:spPr>
              <a:solidFill>
                <a:srgbClr val="00B050"/>
              </a:solidFill>
            </c:spPr>
          </c:dPt>
          <c:dPt>
            <c:idx val="1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-0.19343285214348221"/>
                  <c:y val="-6.6491688538932739E-2"/>
                </c:manualLayout>
              </c:layout>
              <c:tx>
                <c:rich>
                  <a:bodyPr/>
                  <a:lstStyle/>
                  <a:p>
                    <a:r>
                      <a:rPr lang="en-US" sz="900" b="1" i="1" dirty="0">
                        <a:latin typeface="Arial" pitchFamily="34" charset="0"/>
                        <a:cs typeface="Arial" pitchFamily="34" charset="0"/>
                      </a:rPr>
                      <a:t>54.9%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6851137357830329"/>
                  <c:y val="1.0757874015748082E-2"/>
                </c:manualLayout>
              </c:layout>
              <c:tx>
                <c:rich>
                  <a:bodyPr/>
                  <a:lstStyle/>
                  <a:p>
                    <a:r>
                      <a:rPr lang="en-US" sz="900" b="1" i="1" dirty="0">
                        <a:latin typeface="Arial" pitchFamily="34" charset="0"/>
                        <a:cs typeface="Arial" pitchFamily="34" charset="0"/>
                      </a:rPr>
                      <a:t>45.1%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900" b="1" i="1">
                    <a:latin typeface="Arial" pitchFamily="34" charset="0"/>
                    <a:cs typeface="Arial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</c:dLbls>
          <c:cat>
            <c:strRef>
              <c:f>Hoja1!$A$93:$A$94</c:f>
              <c:strCache>
                <c:ptCount val="2"/>
                <c:pt idx="0">
                  <c:v>Femenino</c:v>
                </c:pt>
                <c:pt idx="1">
                  <c:v>Masculino</c:v>
                </c:pt>
              </c:strCache>
            </c:strRef>
          </c:cat>
          <c:val>
            <c:numRef>
              <c:f>Hoja1!$C$93:$C$94</c:f>
              <c:numCache>
                <c:formatCode>####.0</c:formatCode>
                <c:ptCount val="2"/>
                <c:pt idx="0">
                  <c:v>54.882394868139698</c:v>
                </c:pt>
                <c:pt idx="1">
                  <c:v>45.117605131860294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t"/>
      <c:layout/>
      <c:overlay val="0"/>
      <c:txPr>
        <a:bodyPr/>
        <a:lstStyle/>
        <a:p>
          <a:pPr rtl="0">
            <a:defRPr sz="900">
              <a:latin typeface="Arial" pitchFamily="34" charset="0"/>
              <a:cs typeface="Arial" pitchFamily="34" charset="0"/>
            </a:defRPr>
          </a:pPr>
          <a:endParaRPr lang="es-MX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36"/>
    </mc:Choice>
    <mc:Fallback>
      <c:style val="36"/>
    </mc:Fallback>
  </mc:AlternateContent>
  <c:chart>
    <c:title>
      <c:tx>
        <c:rich>
          <a:bodyPr/>
          <a:lstStyle/>
          <a:p>
            <a:pPr>
              <a:defRPr sz="1100">
                <a:latin typeface="Calibri" pitchFamily="34" charset="0"/>
              </a:defRPr>
            </a:pPr>
            <a:r>
              <a:rPr lang="es-ES" dirty="0"/>
              <a:t>Rubros </a:t>
            </a:r>
            <a:r>
              <a:rPr lang="es-ES" dirty="0" smtClean="0"/>
              <a:t>en </a:t>
            </a:r>
            <a:r>
              <a:rPr lang="es-ES" dirty="0"/>
              <a:t>los que </a:t>
            </a:r>
            <a:r>
              <a:rPr lang="es-ES" dirty="0" smtClean="0"/>
              <a:t>destina su sueldo</a:t>
            </a:r>
            <a:endParaRPr lang="es-ES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v>Rubros a los que destinas tus ingresos</c:v>
          </c:tx>
          <c:invertIfNegative val="0"/>
          <c:dLbls>
            <c:txPr>
              <a:bodyPr/>
              <a:lstStyle/>
              <a:p>
                <a:pPr>
                  <a:defRPr sz="900" b="1" i="1">
                    <a:latin typeface="Calibri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Hoja1!$A$275:$A$281</c:f>
              <c:strCache>
                <c:ptCount val="7"/>
                <c:pt idx="0">
                  <c:v>Personales</c:v>
                </c:pt>
                <c:pt idx="1">
                  <c:v>Vivienda</c:v>
                </c:pt>
                <c:pt idx="2">
                  <c:v>Transporte</c:v>
                </c:pt>
                <c:pt idx="3">
                  <c:v>Alimentos</c:v>
                </c:pt>
                <c:pt idx="4">
                  <c:v>Otros</c:v>
                </c:pt>
                <c:pt idx="5">
                  <c:v>Nunca ha laborado</c:v>
                </c:pt>
                <c:pt idx="6">
                  <c:v>No contestó</c:v>
                </c:pt>
              </c:strCache>
            </c:strRef>
          </c:cat>
          <c:val>
            <c:numRef>
              <c:f>Hoja1!$C$275:$C$281</c:f>
              <c:numCache>
                <c:formatCode>General</c:formatCode>
                <c:ptCount val="7"/>
                <c:pt idx="0">
                  <c:v>29.3</c:v>
                </c:pt>
                <c:pt idx="1">
                  <c:v>22</c:v>
                </c:pt>
                <c:pt idx="2">
                  <c:v>20</c:v>
                </c:pt>
                <c:pt idx="3">
                  <c:v>19.100000000000001</c:v>
                </c:pt>
                <c:pt idx="4">
                  <c:v>1.6</c:v>
                </c:pt>
                <c:pt idx="5">
                  <c:v>6.6</c:v>
                </c:pt>
                <c:pt idx="6">
                  <c:v>1.4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8381568"/>
        <c:axId val="116781568"/>
        <c:axId val="0"/>
      </c:bar3DChart>
      <c:catAx>
        <c:axId val="11838156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</a:defRPr>
            </a:pPr>
            <a:endParaRPr lang="es-MX"/>
          </a:p>
        </c:txPr>
        <c:crossAx val="116781568"/>
        <c:crosses val="autoZero"/>
        <c:auto val="1"/>
        <c:lblAlgn val="ctr"/>
        <c:lblOffset val="100"/>
        <c:noMultiLvlLbl val="0"/>
      </c:catAx>
      <c:valAx>
        <c:axId val="11678156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</a:defRPr>
            </a:pPr>
            <a:endParaRPr lang="es-MX"/>
          </a:p>
        </c:txPr>
        <c:crossAx val="11838156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title>
      <c:tx>
        <c:rich>
          <a:bodyPr/>
          <a:lstStyle/>
          <a:p>
            <a:pPr>
              <a:defRPr sz="1100">
                <a:latin typeface="Calibri" pitchFamily="34" charset="0"/>
              </a:defRPr>
            </a:pPr>
            <a:r>
              <a:rPr lang="es-ES" dirty="0"/>
              <a:t>Habilidad que </a:t>
            </a:r>
            <a:r>
              <a:rPr lang="es-ES" dirty="0" smtClean="0"/>
              <a:t>más desarrolló </a:t>
            </a:r>
            <a:r>
              <a:rPr lang="es-ES" dirty="0"/>
              <a:t>en </a:t>
            </a:r>
            <a:r>
              <a:rPr lang="es-ES" dirty="0" smtClean="0"/>
              <a:t>su </a:t>
            </a:r>
            <a:r>
              <a:rPr lang="es-ES" dirty="0"/>
              <a:t>formación académica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v>Habilidad que mas desarrollaste en tu formación académica</c:v>
          </c:tx>
          <c:invertIfNegative val="0"/>
          <c:dLbls>
            <c:txPr>
              <a:bodyPr/>
              <a:lstStyle/>
              <a:p>
                <a:pPr>
                  <a:defRPr sz="900" b="1" i="1">
                    <a:latin typeface="Calibri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Hoja1!$A$287:$A$293</c:f>
              <c:strCache>
                <c:ptCount val="7"/>
                <c:pt idx="0">
                  <c:v>Análisis y síntesis</c:v>
                </c:pt>
                <c:pt idx="1">
                  <c:v>Comprensión y redacción</c:v>
                </c:pt>
                <c:pt idx="2">
                  <c:v>Dominio de otro(s) idioma(s)</c:v>
                </c:pt>
                <c:pt idx="3">
                  <c:v>Manejo de tecnología</c:v>
                </c:pt>
                <c:pt idx="4">
                  <c:v>Comunicación</c:v>
                </c:pt>
                <c:pt idx="5">
                  <c:v>Trabajo en equipo</c:v>
                </c:pt>
                <c:pt idx="6">
                  <c:v>No contestó</c:v>
                </c:pt>
              </c:strCache>
            </c:strRef>
          </c:cat>
          <c:val>
            <c:numRef>
              <c:f>Hoja1!$C$287:$C$293</c:f>
              <c:numCache>
                <c:formatCode>####.0%</c:formatCode>
                <c:ptCount val="7"/>
                <c:pt idx="0">
                  <c:v>0.34777544840437913</c:v>
                </c:pt>
                <c:pt idx="1">
                  <c:v>0.15583508036338256</c:v>
                </c:pt>
                <c:pt idx="2">
                  <c:v>0.10132774283717692</c:v>
                </c:pt>
                <c:pt idx="3">
                  <c:v>0.11670160726764514</c:v>
                </c:pt>
                <c:pt idx="4">
                  <c:v>8.6419753086419679E-2</c:v>
                </c:pt>
                <c:pt idx="5">
                  <c:v>0.18099231306778524</c:v>
                </c:pt>
                <c:pt idx="6">
                  <c:v>1.0948054973212207E-2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8468096"/>
        <c:axId val="116783872"/>
        <c:axId val="0"/>
      </c:bar3DChart>
      <c:catAx>
        <c:axId val="11846809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</a:defRPr>
            </a:pPr>
            <a:endParaRPr lang="es-MX"/>
          </a:p>
        </c:txPr>
        <c:crossAx val="116783872"/>
        <c:crosses val="autoZero"/>
        <c:auto val="1"/>
        <c:lblAlgn val="ctr"/>
        <c:lblOffset val="100"/>
        <c:noMultiLvlLbl val="0"/>
      </c:catAx>
      <c:valAx>
        <c:axId val="116783872"/>
        <c:scaling>
          <c:orientation val="minMax"/>
        </c:scaling>
        <c:delete val="0"/>
        <c:axPos val="b"/>
        <c:majorGridlines/>
        <c:numFmt formatCode="####.0%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</a:defRPr>
            </a:pPr>
            <a:endParaRPr lang="es-MX"/>
          </a:p>
        </c:txPr>
        <c:crossAx val="11846809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36"/>
    </mc:Choice>
    <mc:Fallback>
      <c:style val="36"/>
    </mc:Fallback>
  </mc:AlternateContent>
  <c:chart>
    <c:title>
      <c:tx>
        <c:rich>
          <a:bodyPr/>
          <a:lstStyle/>
          <a:p>
            <a:pPr>
              <a:defRPr sz="1100">
                <a:latin typeface="Calibri" pitchFamily="34" charset="0"/>
              </a:defRPr>
            </a:pPr>
            <a:r>
              <a:rPr lang="es-ES" dirty="0"/>
              <a:t>Orden de importancia </a:t>
            </a:r>
            <a:r>
              <a:rPr lang="es-ES" dirty="0" smtClean="0"/>
              <a:t>de</a:t>
            </a:r>
            <a:r>
              <a:rPr lang="es-ES" baseline="0" dirty="0" smtClean="0"/>
              <a:t> su educación superior</a:t>
            </a:r>
            <a:endParaRPr lang="es-ES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Orden de importancia de:</c:v>
          </c:tx>
          <c:spPr>
            <a:solidFill>
              <a:schemeClr val="accent3">
                <a:lumMod val="40000"/>
                <a:lumOff val="6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5000000000000001E-2"/>
                  <c:y val="-5.5555555555555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000000000000001E-2"/>
                  <c:y val="-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333333333333334E-2"/>
                  <c:y val="-1.85185185185185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333333333333334E-2"/>
                  <c:y val="-2.7777777777777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="1" i="1">
                    <a:latin typeface="Calibri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Hoja1!$A$299:$A$302</c:f>
              <c:strCache>
                <c:ptCount val="4"/>
                <c:pt idx="0">
                  <c:v>Enseñanza Teórica</c:v>
                </c:pt>
                <c:pt idx="1">
                  <c:v>Enseñanza Metodológica</c:v>
                </c:pt>
                <c:pt idx="2">
                  <c:v>Prácticas</c:v>
                </c:pt>
                <c:pt idx="3">
                  <c:v>No contestó</c:v>
                </c:pt>
              </c:strCache>
            </c:strRef>
          </c:cat>
          <c:val>
            <c:numRef>
              <c:f>Hoja1!$C$299:$C$302</c:f>
              <c:numCache>
                <c:formatCode>####.0</c:formatCode>
                <c:ptCount val="4"/>
                <c:pt idx="0">
                  <c:v>33</c:v>
                </c:pt>
                <c:pt idx="1">
                  <c:v>35.6</c:v>
                </c:pt>
                <c:pt idx="2">
                  <c:v>31.1</c:v>
                </c:pt>
                <c:pt idx="3">
                  <c:v>0.30000000000000032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0329984"/>
        <c:axId val="118211712"/>
        <c:axId val="0"/>
      </c:bar3DChart>
      <c:catAx>
        <c:axId val="1403299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</a:defRPr>
            </a:pPr>
            <a:endParaRPr lang="es-MX"/>
          </a:p>
        </c:txPr>
        <c:crossAx val="118211712"/>
        <c:crosses val="autoZero"/>
        <c:auto val="1"/>
        <c:lblAlgn val="ctr"/>
        <c:lblOffset val="100"/>
        <c:noMultiLvlLbl val="0"/>
      </c:catAx>
      <c:valAx>
        <c:axId val="118211712"/>
        <c:scaling>
          <c:orientation val="minMax"/>
        </c:scaling>
        <c:delete val="0"/>
        <c:axPos val="l"/>
        <c:majorGridlines/>
        <c:numFmt formatCode="####.0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</a:defRPr>
            </a:pPr>
            <a:endParaRPr lang="es-MX"/>
          </a:p>
        </c:txPr>
        <c:crossAx val="14032998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title>
      <c:tx>
        <c:rich>
          <a:bodyPr/>
          <a:lstStyle/>
          <a:p>
            <a:pPr>
              <a:defRPr sz="1100">
                <a:latin typeface="Calibri" pitchFamily="34" charset="0"/>
              </a:defRPr>
            </a:pPr>
            <a:r>
              <a:rPr lang="es-ES" dirty="0"/>
              <a:t>Ampliaría, mantendría o reduciría del plan de estudios </a:t>
            </a:r>
            <a:r>
              <a:rPr lang="es-ES" baseline="0" dirty="0" smtClean="0"/>
              <a:t> de la educación superior</a:t>
            </a:r>
            <a:endParaRPr lang="es-ES" dirty="0"/>
          </a:p>
        </c:rich>
      </c:tx>
      <c:layout>
        <c:manualLayout>
          <c:xMode val="edge"/>
          <c:yMode val="edge"/>
          <c:x val="0.13294537013006191"/>
          <c:y val="3.0085253035929398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Ampliaría, mantendría o reduciría del plan de estudios lo siguiente</c:v>
          </c:tx>
          <c:spPr>
            <a:gradFill flip="none" rotWithShape="1">
              <a:gsLst>
                <a:gs pos="0">
                  <a:srgbClr val="00B050">
                    <a:shade val="30000"/>
                    <a:satMod val="115000"/>
                  </a:srgbClr>
                </a:gs>
                <a:gs pos="50000">
                  <a:srgbClr val="00B050">
                    <a:shade val="67500"/>
                    <a:satMod val="115000"/>
                  </a:srgbClr>
                </a:gs>
                <a:gs pos="100000">
                  <a:srgbClr val="00B05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dLbls>
            <c:dLbl>
              <c:idx val="0"/>
              <c:layout>
                <c:manualLayout>
                  <c:x val="2.5000000000000001E-2"/>
                  <c:y val="-1.3888888888888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3333333333333284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5000000000000001E-2"/>
                  <c:y val="-1.85185185185185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333333333333334E-2"/>
                  <c:y val="-3.24074074074075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="1" i="1">
                    <a:latin typeface="Calibri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Hoja1!$A$308:$A$311</c:f>
              <c:strCache>
                <c:ptCount val="4"/>
                <c:pt idx="0">
                  <c:v>Práctica</c:v>
                </c:pt>
                <c:pt idx="1">
                  <c:v>Enseñanza metodológica  </c:v>
                </c:pt>
                <c:pt idx="2">
                  <c:v>Enseñanza Teórica</c:v>
                </c:pt>
                <c:pt idx="3">
                  <c:v>No contestó</c:v>
                </c:pt>
              </c:strCache>
            </c:strRef>
          </c:cat>
          <c:val>
            <c:numRef>
              <c:f>Hoja1!$C$308:$C$311</c:f>
              <c:numCache>
                <c:formatCode>####.0</c:formatCode>
                <c:ptCount val="4"/>
                <c:pt idx="0">
                  <c:v>46.2</c:v>
                </c:pt>
                <c:pt idx="1">
                  <c:v>29.1</c:v>
                </c:pt>
                <c:pt idx="2">
                  <c:v>24</c:v>
                </c:pt>
                <c:pt idx="3">
                  <c:v>0.70000000000000062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1004800"/>
        <c:axId val="118214016"/>
        <c:axId val="0"/>
      </c:bar3DChart>
      <c:catAx>
        <c:axId val="1410048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</a:defRPr>
            </a:pPr>
            <a:endParaRPr lang="es-MX"/>
          </a:p>
        </c:txPr>
        <c:crossAx val="118214016"/>
        <c:crosses val="autoZero"/>
        <c:auto val="1"/>
        <c:lblAlgn val="ctr"/>
        <c:lblOffset val="100"/>
        <c:noMultiLvlLbl val="0"/>
      </c:catAx>
      <c:valAx>
        <c:axId val="118214016"/>
        <c:scaling>
          <c:orientation val="minMax"/>
        </c:scaling>
        <c:delete val="0"/>
        <c:axPos val="l"/>
        <c:majorGridlines/>
        <c:numFmt formatCode="####.0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</a:defRPr>
            </a:pPr>
            <a:endParaRPr lang="es-MX"/>
          </a:p>
        </c:txPr>
        <c:crossAx val="14100480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000" dirty="0" err="1">
                <a:latin typeface="Arial" pitchFamily="34" charset="0"/>
                <a:cs typeface="Arial" pitchFamily="34" charset="0"/>
              </a:rPr>
              <a:t>Situación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latin typeface="Arial" pitchFamily="34" charset="0"/>
                <a:cs typeface="Arial" pitchFamily="34" charset="0"/>
              </a:rPr>
              <a:t>académica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 del </a:t>
            </a:r>
            <a:r>
              <a:rPr lang="en-US" sz="1000" dirty="0" err="1">
                <a:latin typeface="Arial" pitchFamily="34" charset="0"/>
                <a:cs typeface="Arial" pitchFamily="34" charset="0"/>
              </a:rPr>
              <a:t>egresado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v>Situación académica del egresado</c:v>
          </c:tx>
          <c:explosion val="25"/>
          <c:dPt>
            <c:idx val="0"/>
            <c:bubble3D val="0"/>
            <c:spPr>
              <a:solidFill>
                <a:srgbClr val="92D050"/>
              </a:solidFill>
            </c:spPr>
          </c:dPt>
          <c:dPt>
            <c:idx val="1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Pt>
            <c:idx val="2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22900640788115045"/>
                  <c:y val="-8.913804813305554E-3"/>
                </c:manualLayout>
              </c:layout>
              <c:tx>
                <c:rich>
                  <a:bodyPr/>
                  <a:lstStyle/>
                  <a:p>
                    <a:r>
                      <a:rPr lang="en-US" sz="900" b="1" i="1" dirty="0">
                        <a:latin typeface="Arial" pitchFamily="34" charset="0"/>
                        <a:cs typeface="Arial" pitchFamily="34" charset="0"/>
                      </a:rPr>
                      <a:t>49.3%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20452232383267385"/>
                  <c:y val="-8.3480768034342234E-2"/>
                </c:manualLayout>
              </c:layout>
              <c:tx>
                <c:rich>
                  <a:bodyPr/>
                  <a:lstStyle/>
                  <a:p>
                    <a:r>
                      <a:rPr lang="en-US" sz="900" b="1" i="1" dirty="0">
                        <a:latin typeface="Arial" pitchFamily="34" charset="0"/>
                        <a:cs typeface="Arial" pitchFamily="34" charset="0"/>
                      </a:rPr>
                      <a:t>50.2%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3.9243219597550477E-3"/>
                  <c:y val="9.4634004082823776E-4"/>
                </c:manualLayout>
              </c:layout>
              <c:tx>
                <c:rich>
                  <a:bodyPr/>
                  <a:lstStyle/>
                  <a:p>
                    <a:r>
                      <a:rPr lang="en-US" sz="900" b="1" i="1" dirty="0">
                        <a:latin typeface="Arial" pitchFamily="34" charset="0"/>
                        <a:cs typeface="Arial" pitchFamily="34" charset="0"/>
                      </a:rPr>
                      <a:t>.5%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900" b="1" i="1">
                    <a:latin typeface="Arial" pitchFamily="34" charset="0"/>
                    <a:cs typeface="Arial" pitchFamily="34" charset="0"/>
                  </a:defRPr>
                </a:pPr>
                <a:endParaRPr lang="es-MX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Hoja1!$A$99:$A$101</c:f>
              <c:strCache>
                <c:ptCount val="3"/>
                <c:pt idx="0">
                  <c:v>Pasante</c:v>
                </c:pt>
                <c:pt idx="1">
                  <c:v>Titulado</c:v>
                </c:pt>
                <c:pt idx="2">
                  <c:v>No contestó</c:v>
                </c:pt>
              </c:strCache>
            </c:strRef>
          </c:cat>
          <c:val>
            <c:numRef>
              <c:f>Hoja1!$C$99:$C$101</c:f>
              <c:numCache>
                <c:formatCode>####.0</c:formatCode>
                <c:ptCount val="3"/>
                <c:pt idx="0">
                  <c:v>49.251603706343424</c:v>
                </c:pt>
                <c:pt idx="1">
                  <c:v>50.249465431218795</c:v>
                </c:pt>
                <c:pt idx="2">
                  <c:v>0.4989308624376344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t"/>
      <c:layout/>
      <c:overlay val="0"/>
      <c:txPr>
        <a:bodyPr/>
        <a:lstStyle/>
        <a:p>
          <a:pPr>
            <a:defRPr sz="900">
              <a:latin typeface="Arial" pitchFamily="34" charset="0"/>
              <a:cs typeface="Arial" pitchFamily="34" charset="0"/>
            </a:defRPr>
          </a:pPr>
          <a:endParaRPr lang="es-MX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s-ES" sz="900" dirty="0">
                <a:latin typeface="Arial" pitchFamily="34" charset="0"/>
                <a:cs typeface="Arial" pitchFamily="34" charset="0"/>
              </a:rPr>
              <a:t>Egresados que se encuentran laborando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v>Egresados que se encuentran laborando</c:v>
          </c:tx>
          <c:explosion val="25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92D050"/>
              </a:solidFill>
            </c:spPr>
          </c:dPt>
          <c:dPt>
            <c:idx val="2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-0.14330555555555555"/>
                  <c:y val="-0.159716025080198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1934295713035846"/>
                  <c:y val="2.0817293671624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 b="1" i="1">
                    <a:latin typeface="Arial" pitchFamily="34" charset="0"/>
                    <a:cs typeface="Arial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Hoja1!$A$106:$A$108</c:f>
              <c:strCache>
                <c:ptCount val="3"/>
                <c:pt idx="0">
                  <c:v>Sí</c:v>
                </c:pt>
                <c:pt idx="1">
                  <c:v>No,  pero si he laborado</c:v>
                </c:pt>
                <c:pt idx="2">
                  <c:v>Nunca ha laborado</c:v>
                </c:pt>
              </c:strCache>
            </c:strRef>
          </c:cat>
          <c:val>
            <c:numRef>
              <c:f>Hoja1!$C$106:$C$108</c:f>
              <c:numCache>
                <c:formatCode>####.0</c:formatCode>
                <c:ptCount val="3"/>
                <c:pt idx="0">
                  <c:v>70.491803278688522</c:v>
                </c:pt>
                <c:pt idx="1">
                  <c:v>20.741268709907342</c:v>
                </c:pt>
                <c:pt idx="2">
                  <c:v>8.766928011404131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476509186351772"/>
          <c:y val="0.31283391659375925"/>
          <c:w val="0.32856824146981661"/>
          <c:h val="0.44074438611840189"/>
        </c:manualLayout>
      </c:layout>
      <c:overlay val="0"/>
      <c:txPr>
        <a:bodyPr/>
        <a:lstStyle/>
        <a:p>
          <a:pPr>
            <a:defRPr sz="900">
              <a:latin typeface="Arial" pitchFamily="34" charset="0"/>
              <a:cs typeface="Arial" pitchFamily="34" charset="0"/>
            </a:defRPr>
          </a:pPr>
          <a:endParaRPr lang="es-MX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s-ES" sz="900" dirty="0" smtClean="0"/>
              <a:t>Único empleo  </a:t>
            </a:r>
            <a:r>
              <a:rPr lang="es-ES" sz="900" dirty="0"/>
              <a:t>del egresado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v>Empleo único o no del egresado</c:v>
          </c:tx>
          <c:explosion val="26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B050"/>
              </a:solidFill>
            </c:spPr>
          </c:dPt>
          <c:dPt>
            <c:idx val="2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-0.1383344269466317"/>
                  <c:y val="3.68941382327209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4410608048993884"/>
                  <c:y val="-0.151589384660250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="1" i="1">
                    <a:latin typeface="Arial" pitchFamily="34" charset="0"/>
                    <a:cs typeface="Arial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Hoja1!$A$113:$A$115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Nunca ha laborado</c:v>
                </c:pt>
              </c:strCache>
            </c:strRef>
          </c:cat>
          <c:val>
            <c:numRef>
              <c:f>Hoja1!$C$113:$C$115</c:f>
              <c:numCache>
                <c:formatCode>####.0</c:formatCode>
                <c:ptCount val="3"/>
                <c:pt idx="0">
                  <c:v>38.702779757662128</c:v>
                </c:pt>
                <c:pt idx="1">
                  <c:v>52.530292230933739</c:v>
                </c:pt>
                <c:pt idx="2">
                  <c:v>8.766928011404131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37"/>
    </mc:Choice>
    <mc:Fallback>
      <c:style val="37"/>
    </mc:Fallback>
  </mc:AlternateContent>
  <c:chart>
    <c:title>
      <c:tx>
        <c:rich>
          <a:bodyPr/>
          <a:lstStyle/>
          <a:p>
            <a:pPr>
              <a:defRPr sz="900"/>
            </a:pPr>
            <a:r>
              <a:rPr lang="es-ES" sz="900" dirty="0"/>
              <a:t>Número de veces que </a:t>
            </a:r>
            <a:r>
              <a:rPr lang="es-ES" sz="900" dirty="0" smtClean="0"/>
              <a:t>ha</a:t>
            </a:r>
            <a:r>
              <a:rPr lang="es-ES" sz="900" baseline="0" dirty="0" smtClean="0"/>
              <a:t> </a:t>
            </a:r>
            <a:r>
              <a:rPr lang="es-ES" sz="900" dirty="0" smtClean="0"/>
              <a:t>cambiado </a:t>
            </a:r>
            <a:r>
              <a:rPr lang="es-ES" sz="900" dirty="0"/>
              <a:t>de trabajo, </a:t>
            </a:r>
            <a:r>
              <a:rPr lang="es-ES" sz="900" dirty="0" smtClean="0"/>
              <a:t>después </a:t>
            </a:r>
            <a:r>
              <a:rPr lang="es-ES" sz="900" dirty="0"/>
              <a:t>de </a:t>
            </a:r>
            <a:r>
              <a:rPr lang="es-ES" sz="900" dirty="0" smtClean="0"/>
              <a:t>su </a:t>
            </a:r>
            <a:r>
              <a:rPr lang="es-ES" sz="900" dirty="0"/>
              <a:t>egreso</a:t>
            </a:r>
          </a:p>
        </c:rich>
      </c:tx>
      <c:layout>
        <c:manualLayout>
          <c:xMode val="edge"/>
          <c:yMode val="edge"/>
          <c:x val="0.24790966754155738"/>
          <c:y val="2.7777777777777811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Número de veces que ha cambiado de trabajo, despues de su egreso</c:v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1.9444444444444445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944444444444444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888888888888987E-2"/>
                  <c:y val="-1.3888888888888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5555555555555558E-3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2222222222222251E-2"/>
                  <c:y val="-3.24074074074075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9444444444444445E-2"/>
                  <c:y val="-1.3888888888888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="1" i="1">
                    <a:latin typeface="Arial" pitchFamily="34" charset="0"/>
                    <a:cs typeface="Arial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Hoja1!$A$120:$A$125</c:f>
              <c:strCache>
                <c:ptCount val="6"/>
                <c:pt idx="0">
                  <c:v>Una vez</c:v>
                </c:pt>
                <c:pt idx="1">
                  <c:v>Dos veces</c:v>
                </c:pt>
                <c:pt idx="2">
                  <c:v>Tres ó más veces</c:v>
                </c:pt>
                <c:pt idx="3">
                  <c:v>Nunca ha laborado</c:v>
                </c:pt>
                <c:pt idx="4">
                  <c:v>Único empleo</c:v>
                </c:pt>
                <c:pt idx="5">
                  <c:v>No contestó</c:v>
                </c:pt>
              </c:strCache>
            </c:strRef>
          </c:cat>
          <c:val>
            <c:numRef>
              <c:f>Hoja1!$C$120:$C$125</c:f>
              <c:numCache>
                <c:formatCode>####.0</c:formatCode>
                <c:ptCount val="6"/>
                <c:pt idx="0">
                  <c:v>18.745545260156796</c:v>
                </c:pt>
                <c:pt idx="1">
                  <c:v>22.451888809693525</c:v>
                </c:pt>
                <c:pt idx="2">
                  <c:v>10.263720598717034</c:v>
                </c:pt>
                <c:pt idx="3">
                  <c:v>8.766928011404131</c:v>
                </c:pt>
                <c:pt idx="4">
                  <c:v>38.702779757662128</c:v>
                </c:pt>
                <c:pt idx="5">
                  <c:v>1.0691375623663584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1223808"/>
        <c:axId val="45559744"/>
        <c:axId val="0"/>
      </c:bar3DChart>
      <c:catAx>
        <c:axId val="1112238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  <a:cs typeface="Arial" pitchFamily="34" charset="0"/>
              </a:defRPr>
            </a:pPr>
            <a:endParaRPr lang="es-MX"/>
          </a:p>
        </c:txPr>
        <c:crossAx val="45559744"/>
        <c:crosses val="autoZero"/>
        <c:auto val="1"/>
        <c:lblAlgn val="ctr"/>
        <c:lblOffset val="100"/>
        <c:noMultiLvlLbl val="0"/>
      </c:catAx>
      <c:valAx>
        <c:axId val="45559744"/>
        <c:scaling>
          <c:orientation val="minMax"/>
        </c:scaling>
        <c:delete val="0"/>
        <c:axPos val="l"/>
        <c:majorGridlines/>
        <c:numFmt formatCode="####.0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Arial" pitchFamily="34" charset="0"/>
                <a:cs typeface="Arial" pitchFamily="34" charset="0"/>
              </a:defRPr>
            </a:pPr>
            <a:endParaRPr lang="es-MX"/>
          </a:p>
        </c:txPr>
        <c:crossAx val="11122380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hart>
    <c:title>
      <c:tx>
        <c:rich>
          <a:bodyPr/>
          <a:lstStyle/>
          <a:p>
            <a:pPr>
              <a:defRPr sz="900"/>
            </a:pPr>
            <a:r>
              <a:rPr lang="en-US" sz="900" dirty="0"/>
              <a:t>Tiempo </a:t>
            </a:r>
            <a:r>
              <a:rPr lang="en-US" sz="900" dirty="0" err="1"/>
              <a:t>que</a:t>
            </a:r>
            <a:r>
              <a:rPr lang="en-US" sz="900" dirty="0"/>
              <a:t> </a:t>
            </a:r>
            <a:r>
              <a:rPr lang="en-US" sz="900" dirty="0" smtClean="0"/>
              <a:t>le </a:t>
            </a:r>
            <a:r>
              <a:rPr lang="en-US" sz="900" dirty="0" err="1" smtClean="0"/>
              <a:t>llevó</a:t>
            </a:r>
            <a:r>
              <a:rPr lang="en-US" sz="900" dirty="0" smtClean="0"/>
              <a:t> </a:t>
            </a:r>
            <a:r>
              <a:rPr lang="en-US" sz="900" dirty="0" err="1" smtClean="0"/>
              <a:t>conseguir</a:t>
            </a:r>
            <a:r>
              <a:rPr lang="en-US" sz="900" dirty="0" smtClean="0"/>
              <a:t> </a:t>
            </a:r>
            <a:r>
              <a:rPr lang="en-US" sz="900" dirty="0" err="1"/>
              <a:t>s</a:t>
            </a:r>
            <a:r>
              <a:rPr lang="en-US" sz="900" dirty="0" err="1" smtClean="0"/>
              <a:t>u</a:t>
            </a:r>
            <a:r>
              <a:rPr lang="en-US" sz="900" dirty="0" smtClean="0"/>
              <a:t> </a:t>
            </a:r>
            <a:r>
              <a:rPr lang="en-US" sz="900" dirty="0"/>
              <a:t>e</a:t>
            </a:r>
            <a:r>
              <a:rPr lang="en-US" sz="900" dirty="0" smtClean="0"/>
              <a:t>mpleo</a:t>
            </a:r>
            <a:endParaRPr lang="en-US" sz="900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Empleo único o no del egresado</c:v>
          </c:tx>
          <c:invertIfNegative val="0"/>
          <c:dLbls>
            <c:dLbl>
              <c:idx val="0"/>
              <c:layout>
                <c:manualLayout>
                  <c:x val="2.5000000000000046E-2"/>
                  <c:y val="-1.85185185185185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3333333333333367E-3"/>
                  <c:y val="-3.7037037037037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88888888888893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2222222222222251E-2"/>
                  <c:y val="-3.7037037037037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9444444444444445E-2"/>
                  <c:y val="-1.85185185185185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9444444444444445E-2"/>
                  <c:y val="-1.3888888888888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="1" i="1">
                    <a:latin typeface="Calibri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Hoja1!$A$130:$A$135</c:f>
              <c:strCache>
                <c:ptCount val="6"/>
                <c:pt idx="0">
                  <c:v>Menos de 3 meses</c:v>
                </c:pt>
                <c:pt idx="1">
                  <c:v>Entre 4 y 6  meses</c:v>
                </c:pt>
                <c:pt idx="2">
                  <c:v>De 6 a 8 meses</c:v>
                </c:pt>
                <c:pt idx="3">
                  <c:v>Más de 8 meses</c:v>
                </c:pt>
                <c:pt idx="4">
                  <c:v>Nunca ha laborado</c:v>
                </c:pt>
                <c:pt idx="5">
                  <c:v>No contestó</c:v>
                </c:pt>
              </c:strCache>
            </c:strRef>
          </c:cat>
          <c:val>
            <c:numRef>
              <c:f>Hoja1!$C$130:$C$135</c:f>
              <c:numCache>
                <c:formatCode>####.0</c:formatCode>
                <c:ptCount val="6"/>
                <c:pt idx="0">
                  <c:v>60.441910192444759</c:v>
                </c:pt>
                <c:pt idx="1">
                  <c:v>16.607270135424091</c:v>
                </c:pt>
                <c:pt idx="2">
                  <c:v>5.3456878118317865</c:v>
                </c:pt>
                <c:pt idx="3">
                  <c:v>8.1967213114753985</c:v>
                </c:pt>
                <c:pt idx="4">
                  <c:v>8.766928011404131</c:v>
                </c:pt>
                <c:pt idx="5">
                  <c:v>0.64148253741981465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2185344"/>
        <c:axId val="45562048"/>
        <c:axId val="0"/>
      </c:bar3DChart>
      <c:catAx>
        <c:axId val="1121853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</a:defRPr>
            </a:pPr>
            <a:endParaRPr lang="es-MX"/>
          </a:p>
        </c:txPr>
        <c:crossAx val="45562048"/>
        <c:crosses val="autoZero"/>
        <c:auto val="1"/>
        <c:lblAlgn val="ctr"/>
        <c:lblOffset val="100"/>
        <c:noMultiLvlLbl val="0"/>
      </c:catAx>
      <c:valAx>
        <c:axId val="45562048"/>
        <c:scaling>
          <c:orientation val="minMax"/>
        </c:scaling>
        <c:delete val="0"/>
        <c:axPos val="l"/>
        <c:majorGridlines/>
        <c:numFmt formatCode="####.0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</a:defRPr>
            </a:pPr>
            <a:endParaRPr lang="es-MX"/>
          </a:p>
        </c:txPr>
        <c:crossAx val="11218534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s-ES" sz="900" dirty="0">
                <a:latin typeface="Arial" pitchFamily="34" charset="0"/>
                <a:cs typeface="Arial" pitchFamily="34" charset="0"/>
              </a:rPr>
              <a:t>Tipo de puesto que ocupa u ocupó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v>Tipo de puesto que ocupa u ocupó</c:v>
          </c:tx>
          <c:spPr>
            <a:solidFill>
              <a:srgbClr val="92D050"/>
            </a:solidFill>
          </c:spPr>
          <c:invertIfNegative val="0"/>
          <c:dLbls>
            <c:txPr>
              <a:bodyPr/>
              <a:lstStyle/>
              <a:p>
                <a:pPr>
                  <a:defRPr sz="900" b="1" i="1">
                    <a:latin typeface="Calibri" pitchFamily="34" charset="0"/>
                    <a:cs typeface="Arial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Hoja1!$A$141:$A$148</c:f>
              <c:strCache>
                <c:ptCount val="8"/>
                <c:pt idx="0">
                  <c:v>Ejecutivo de mandos medios</c:v>
                </c:pt>
                <c:pt idx="1">
                  <c:v>Empleado u operativo profesional</c:v>
                </c:pt>
                <c:pt idx="2">
                  <c:v>Auxiliar</c:v>
                </c:pt>
                <c:pt idx="3">
                  <c:v>Empleado no profesional</c:v>
                </c:pt>
                <c:pt idx="4">
                  <c:v>Profesional independiente</c:v>
                </c:pt>
                <c:pt idx="5">
                  <c:v>Otro  (especifica)</c:v>
                </c:pt>
                <c:pt idx="6">
                  <c:v>Nunca ha laborado</c:v>
                </c:pt>
                <c:pt idx="7">
                  <c:v>No contestó</c:v>
                </c:pt>
              </c:strCache>
            </c:strRef>
          </c:cat>
          <c:val>
            <c:numRef>
              <c:f>Hoja1!$C$141:$C$148</c:f>
              <c:numCache>
                <c:formatCode>####.0</c:formatCode>
                <c:ptCount val="8"/>
                <c:pt idx="0">
                  <c:v>16.393442622950786</c:v>
                </c:pt>
                <c:pt idx="1">
                  <c:v>48.752672843906012</c:v>
                </c:pt>
                <c:pt idx="2">
                  <c:v>11.974340698503228</c:v>
                </c:pt>
                <c:pt idx="3">
                  <c:v>2.9935851746257987</c:v>
                </c:pt>
                <c:pt idx="4">
                  <c:v>4.704205274411974</c:v>
                </c:pt>
                <c:pt idx="5">
                  <c:v>5.630791161796151</c:v>
                </c:pt>
                <c:pt idx="6">
                  <c:v>8.766928011404131</c:v>
                </c:pt>
                <c:pt idx="7">
                  <c:v>0.784034212401997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2358912"/>
        <c:axId val="113271936"/>
        <c:axId val="0"/>
      </c:bar3DChart>
      <c:catAx>
        <c:axId val="11235891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</a:defRPr>
            </a:pPr>
            <a:endParaRPr lang="es-MX"/>
          </a:p>
        </c:txPr>
        <c:crossAx val="113271936"/>
        <c:crosses val="autoZero"/>
        <c:auto val="1"/>
        <c:lblAlgn val="ctr"/>
        <c:lblOffset val="100"/>
        <c:tickLblSkip val="1"/>
        <c:noMultiLvlLbl val="0"/>
      </c:catAx>
      <c:valAx>
        <c:axId val="113271936"/>
        <c:scaling>
          <c:orientation val="minMax"/>
        </c:scaling>
        <c:delete val="0"/>
        <c:axPos val="b"/>
        <c:majorGridlines/>
        <c:numFmt formatCode="####.0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  <a:cs typeface="Arial" pitchFamily="34" charset="0"/>
              </a:defRPr>
            </a:pPr>
            <a:endParaRPr lang="es-MX"/>
          </a:p>
        </c:txPr>
        <c:crossAx val="11235891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38"/>
    </mc:Choice>
    <mc:Fallback>
      <c:style val="38"/>
    </mc:Fallback>
  </mc:AlternateContent>
  <c:chart>
    <c:title>
      <c:layout>
        <c:manualLayout>
          <c:xMode val="edge"/>
          <c:yMode val="edge"/>
          <c:x val="0.37135378130086866"/>
          <c:y val="3.0207904797103845E-2"/>
        </c:manualLayout>
      </c:layout>
      <c:overlay val="0"/>
      <c:txPr>
        <a:bodyPr/>
        <a:lstStyle/>
        <a:p>
          <a:pPr>
            <a:defRPr sz="1000">
              <a:latin typeface="Arial" pitchFamily="34" charset="0"/>
              <a:cs typeface="Arial" pitchFamily="34" charset="0"/>
            </a:defRPr>
          </a:pPr>
          <a:endParaRPr lang="es-MX"/>
        </a:p>
      </c:txPr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v>Tamaño de la empresa</c:v>
          </c:tx>
          <c:spPr>
            <a:solidFill>
              <a:srgbClr val="FFC000"/>
            </a:solidFill>
          </c:spPr>
          <c:invertIfNegative val="0"/>
          <c:dLbls>
            <c:txPr>
              <a:bodyPr/>
              <a:lstStyle/>
              <a:p>
                <a:pPr>
                  <a:defRPr sz="900" b="1" i="1">
                    <a:latin typeface="Calibri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Hoja1!$A$153:$A$158</c:f>
              <c:strCache>
                <c:ptCount val="6"/>
                <c:pt idx="0">
                  <c:v>Micro</c:v>
                </c:pt>
                <c:pt idx="1">
                  <c:v>Pequeña</c:v>
                </c:pt>
                <c:pt idx="2">
                  <c:v>Mediana</c:v>
                </c:pt>
                <c:pt idx="3">
                  <c:v>Grande</c:v>
                </c:pt>
                <c:pt idx="4">
                  <c:v>Nunca ha laborado</c:v>
                </c:pt>
                <c:pt idx="5">
                  <c:v>No contestó</c:v>
                </c:pt>
              </c:strCache>
            </c:strRef>
          </c:cat>
          <c:val>
            <c:numRef>
              <c:f>Hoja1!$C$153:$C$158</c:f>
              <c:numCache>
                <c:formatCode>####.0</c:formatCode>
                <c:ptCount val="6"/>
                <c:pt idx="0">
                  <c:v>12.687099073414112</c:v>
                </c:pt>
                <c:pt idx="1">
                  <c:v>15.823235923022096</c:v>
                </c:pt>
                <c:pt idx="2">
                  <c:v>18.602993585174627</c:v>
                </c:pt>
                <c:pt idx="3">
                  <c:v>42.908054169636358</c:v>
                </c:pt>
                <c:pt idx="4">
                  <c:v>8.766928011404131</c:v>
                </c:pt>
                <c:pt idx="5">
                  <c:v>1.2116892373485366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3390592"/>
        <c:axId val="113274240"/>
        <c:axId val="0"/>
      </c:bar3DChart>
      <c:catAx>
        <c:axId val="11339059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</a:defRPr>
            </a:pPr>
            <a:endParaRPr lang="es-MX"/>
          </a:p>
        </c:txPr>
        <c:crossAx val="113274240"/>
        <c:crosses val="autoZero"/>
        <c:auto val="1"/>
        <c:lblAlgn val="ctr"/>
        <c:lblOffset val="100"/>
        <c:noMultiLvlLbl val="0"/>
      </c:catAx>
      <c:valAx>
        <c:axId val="113274240"/>
        <c:scaling>
          <c:orientation val="minMax"/>
        </c:scaling>
        <c:delete val="0"/>
        <c:axPos val="b"/>
        <c:majorGridlines/>
        <c:numFmt formatCode="####.0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</a:defRPr>
            </a:pPr>
            <a:endParaRPr lang="es-MX"/>
          </a:p>
        </c:txPr>
        <c:crossAx val="11339059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0.59459</cdr:x>
      <cdr:y>0.40741</cdr:y>
    </cdr:from>
    <cdr:to>
      <cdr:x>0.64865</cdr:x>
      <cdr:y>0.7037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3143272" y="1571636"/>
          <a:ext cx="285752" cy="11430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s-ES" sz="1100" dirty="0"/>
        </a:p>
      </cdr:txBody>
    </cdr:sp>
  </cdr:relSizeAnchor>
  <cdr:relSizeAnchor xmlns:cdr="http://schemas.openxmlformats.org/drawingml/2006/chartDrawing">
    <cdr:from>
      <cdr:x>0.58108</cdr:x>
      <cdr:y>0.35185</cdr:y>
    </cdr:from>
    <cdr:to>
      <cdr:x>0.67568</cdr:x>
      <cdr:y>0.64815</cdr:y>
    </cdr:to>
    <cdr:sp macro="" textlink="">
      <cdr:nvSpPr>
        <cdr:cNvPr id="3" name="2 CuadroTexto"/>
        <cdr:cNvSpPr txBox="1"/>
      </cdr:nvSpPr>
      <cdr:spPr>
        <a:xfrm xmlns:a="http://schemas.openxmlformats.org/drawingml/2006/main">
          <a:off x="3071834" y="1357321"/>
          <a:ext cx="500066" cy="11430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square" rtlCol="0"/>
        <a:lstStyle xmlns:a="http://schemas.openxmlformats.org/drawingml/2006/main"/>
        <a:p xmlns:a="http://schemas.openxmlformats.org/drawingml/2006/main">
          <a:r>
            <a:rPr lang="es-MX" b="1" i="1" dirty="0" smtClean="0">
              <a:latin typeface="Calibri" pitchFamily="34" charset="0"/>
              <a:cs typeface="Arial" pitchFamily="34" charset="0"/>
            </a:rPr>
            <a:t>Tercer lugar</a:t>
          </a:r>
          <a:endParaRPr lang="es-ES" b="1" i="1" dirty="0">
            <a:latin typeface="Calibri" pitchFamily="34" charset="0"/>
            <a:cs typeface="Arial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0.18919</cdr:x>
      <cdr:y>0.30769</cdr:y>
    </cdr:from>
    <cdr:to>
      <cdr:x>0.24324</cdr:x>
      <cdr:y>0.56923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000132" y="1428760"/>
          <a:ext cx="285752" cy="12144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square" rtlCol="0"/>
        <a:lstStyle xmlns:a="http://schemas.openxmlformats.org/drawingml/2006/main"/>
        <a:p xmlns:a="http://schemas.openxmlformats.org/drawingml/2006/main">
          <a:r>
            <a:rPr lang="es-MX" b="1" i="1" dirty="0" smtClean="0">
              <a:latin typeface="Calibri" pitchFamily="34" charset="0"/>
            </a:rPr>
            <a:t>Ampliar</a:t>
          </a:r>
          <a:endParaRPr lang="es-ES" b="1" i="1" dirty="0">
            <a:latin typeface="Calibri" pitchFamily="34" charset="0"/>
          </a:endParaRPr>
        </a:p>
      </cdr:txBody>
    </cdr:sp>
  </cdr:relSizeAnchor>
  <cdr:relSizeAnchor xmlns:cdr="http://schemas.openxmlformats.org/drawingml/2006/chartDrawing">
    <cdr:from>
      <cdr:x>0.37838</cdr:x>
      <cdr:y>0.52308</cdr:y>
    </cdr:from>
    <cdr:to>
      <cdr:x>0.43243</cdr:x>
      <cdr:y>0.72308</cdr:y>
    </cdr:to>
    <cdr:sp macro="" textlink="">
      <cdr:nvSpPr>
        <cdr:cNvPr id="3" name="2 CuadroTexto"/>
        <cdr:cNvSpPr txBox="1"/>
      </cdr:nvSpPr>
      <cdr:spPr>
        <a:xfrm xmlns:a="http://schemas.openxmlformats.org/drawingml/2006/main">
          <a:off x="2000264" y="2428892"/>
          <a:ext cx="285752" cy="9286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square" rtlCol="0"/>
        <a:lstStyle xmlns:a="http://schemas.openxmlformats.org/drawingml/2006/main"/>
        <a:p xmlns:a="http://schemas.openxmlformats.org/drawingml/2006/main">
          <a:r>
            <a:rPr lang="es-MX" b="1" i="1" dirty="0" smtClean="0">
              <a:latin typeface="Calibri" pitchFamily="34" charset="0"/>
            </a:rPr>
            <a:t>Mantener</a:t>
          </a:r>
          <a:endParaRPr lang="es-ES" b="1" i="1" dirty="0">
            <a:latin typeface="Calibri" pitchFamily="34" charset="0"/>
          </a:endParaRPr>
        </a:p>
      </cdr:txBody>
    </cdr:sp>
  </cdr:relSizeAnchor>
  <cdr:relSizeAnchor xmlns:cdr="http://schemas.openxmlformats.org/drawingml/2006/chartDrawing">
    <cdr:from>
      <cdr:x>0.58108</cdr:x>
      <cdr:y>0.56923</cdr:y>
    </cdr:from>
    <cdr:to>
      <cdr:x>0.63514</cdr:x>
      <cdr:y>0.75385</cdr:y>
    </cdr:to>
    <cdr:sp macro="" textlink="">
      <cdr:nvSpPr>
        <cdr:cNvPr id="4" name="3 CuadroTexto"/>
        <cdr:cNvSpPr txBox="1"/>
      </cdr:nvSpPr>
      <cdr:spPr>
        <a:xfrm xmlns:a="http://schemas.openxmlformats.org/drawingml/2006/main">
          <a:off x="3071834" y="2643205"/>
          <a:ext cx="285752" cy="8572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square" rtlCol="0"/>
        <a:lstStyle xmlns:a="http://schemas.openxmlformats.org/drawingml/2006/main"/>
        <a:p xmlns:a="http://schemas.openxmlformats.org/drawingml/2006/main">
          <a:r>
            <a:rPr lang="es-MX" b="1" i="1" dirty="0" smtClean="0">
              <a:latin typeface="Calibri" pitchFamily="34" charset="0"/>
            </a:rPr>
            <a:t>Mantener</a:t>
          </a:r>
          <a:endParaRPr lang="es-ES" b="1" i="1" dirty="0">
            <a:latin typeface="Calibri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FA9CD3-9AD6-4C27-A4C3-0CA3E7471416}" type="datetimeFigureOut">
              <a:rPr lang="es-ES" smtClean="0"/>
              <a:pPr/>
              <a:t>12/09/2012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641C11-4B29-4609-A4A5-811281A21EC7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7930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1</a:t>
            </a:fld>
            <a:endParaRPr lang="es-E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10</a:t>
            </a:fld>
            <a:endParaRPr lang="es-E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11</a:t>
            </a:fld>
            <a:endParaRPr lang="es-E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12</a:t>
            </a:fld>
            <a:endParaRPr lang="es-E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13</a:t>
            </a:fld>
            <a:endParaRPr lang="es-E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14</a:t>
            </a:fld>
            <a:endParaRPr lang="es-E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15</a:t>
            </a:fld>
            <a:endParaRPr lang="es-E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16</a:t>
            </a:fld>
            <a:endParaRPr lang="es-E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17</a:t>
            </a:fld>
            <a:endParaRPr lang="es-E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18</a:t>
            </a:fld>
            <a:endParaRPr lang="es-E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19</a:t>
            </a:fld>
            <a:endParaRPr lang="es-E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2</a:t>
            </a:fld>
            <a:endParaRPr lang="es-E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20</a:t>
            </a:fld>
            <a:endParaRPr lang="es-E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21</a:t>
            </a:fld>
            <a:endParaRPr lang="es-E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22</a:t>
            </a:fld>
            <a:endParaRPr lang="es-E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23</a:t>
            </a:fld>
            <a:endParaRPr lang="es-E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24</a:t>
            </a:fld>
            <a:endParaRPr lang="es-E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3</a:t>
            </a:fld>
            <a:endParaRPr lang="es-E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4</a:t>
            </a:fld>
            <a:endParaRPr lang="es-E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5</a:t>
            </a:fld>
            <a:endParaRPr lang="es-E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6</a:t>
            </a:fld>
            <a:endParaRPr lang="es-E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7</a:t>
            </a:fld>
            <a:endParaRPr lang="es-E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8</a:t>
            </a:fld>
            <a:endParaRPr lang="es-E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9</a:t>
            </a:fld>
            <a:endParaRPr lang="es-E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228600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313947" y="578883"/>
            <a:ext cx="6230107" cy="414528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541782" y="2426941"/>
            <a:ext cx="5829300" cy="24384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541782" y="4913376"/>
            <a:ext cx="5829300" cy="12192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60AA26-932A-4959-8CD2-D7C653D979C5}" type="datetimeFigureOut">
              <a:rPr lang="es-ES" smtClean="0"/>
              <a:pPr/>
              <a:t>12/09/2012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6BB707-0F68-46F0-B1FD-EFAA67363BB5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90" y="6644640"/>
            <a:ext cx="6137910" cy="140208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77190" y="707136"/>
            <a:ext cx="6137910" cy="5583936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60AA26-932A-4959-8CD2-D7C653D979C5}" type="datetimeFigureOut">
              <a:rPr lang="es-ES" smtClean="0"/>
              <a:pPr/>
              <a:t>12/09/2012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6BB707-0F68-46F0-B1FD-EFAA67363BB5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711206"/>
            <a:ext cx="1485900" cy="70103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00050" y="711203"/>
            <a:ext cx="4457700" cy="70104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60AA26-932A-4959-8CD2-D7C653D979C5}" type="datetimeFigureOut">
              <a:rPr lang="es-ES" smtClean="0"/>
              <a:pPr/>
              <a:t>12/09/2012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6BB707-0F68-46F0-B1FD-EFAA67363BB5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90" y="6644640"/>
            <a:ext cx="6137910" cy="140208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77190" y="707136"/>
            <a:ext cx="6137910" cy="558393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60AA26-932A-4959-8CD2-D7C653D979C5}" type="datetimeFigureOut">
              <a:rPr lang="es-ES" smtClean="0"/>
              <a:pPr/>
              <a:t>12/09/2012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6BB707-0F68-46F0-B1FD-EFAA67363BB5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228600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313947" y="578883"/>
            <a:ext cx="6230107" cy="578843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1258" y="6571488"/>
            <a:ext cx="6137910" cy="902208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51258" y="7499312"/>
            <a:ext cx="6137910" cy="560832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60AA26-932A-4959-8CD2-D7C653D979C5}" type="datetimeFigureOut">
              <a:rPr lang="es-ES" smtClean="0"/>
              <a:pPr/>
              <a:t>12/09/2012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6BB707-0F68-46F0-B1FD-EFAA67363BB5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85764" y="707136"/>
            <a:ext cx="2948940" cy="585216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566520" y="707136"/>
            <a:ext cx="2948940" cy="585216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60AA26-932A-4959-8CD2-D7C653D979C5}" type="datetimeFigureOut">
              <a:rPr lang="es-ES" smtClean="0"/>
              <a:pPr/>
              <a:t>12/09/2012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6BB707-0F68-46F0-B1FD-EFAA67363BB5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90" y="6644640"/>
            <a:ext cx="6137910" cy="140208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5418" y="772584"/>
            <a:ext cx="2948940" cy="1056216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3489127" y="772584"/>
            <a:ext cx="2948940" cy="1056216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5418" y="1930400"/>
            <a:ext cx="2948940" cy="465328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9127" y="1930400"/>
            <a:ext cx="2948940" cy="465328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60AA26-932A-4959-8CD2-D7C653D979C5}" type="datetimeFigureOut">
              <a:rPr lang="es-ES" smtClean="0"/>
              <a:pPr/>
              <a:t>12/09/2012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6BB707-0F68-46F0-B1FD-EFAA67363BB5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60AA26-932A-4959-8CD2-D7C653D979C5}" type="datetimeFigureOut">
              <a:rPr lang="es-ES" smtClean="0"/>
              <a:pPr/>
              <a:t>12/09/2012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6BB707-0F68-46F0-B1FD-EFAA67363BB5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228600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60AA26-932A-4959-8CD2-D7C653D979C5}" type="datetimeFigureOut">
              <a:rPr lang="es-ES" smtClean="0"/>
              <a:pPr/>
              <a:t>12/09/2012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6BB707-0F68-46F0-B1FD-EFAA67363BB5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54088" y="711200"/>
            <a:ext cx="2228850" cy="12192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154135" y="1930403"/>
            <a:ext cx="2228850" cy="5608149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571030" y="1240192"/>
            <a:ext cx="3469619" cy="629920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60AA26-932A-4959-8CD2-D7C653D979C5}" type="datetimeFigureOut">
              <a:rPr lang="es-ES" smtClean="0"/>
              <a:pPr/>
              <a:t>12/09/2012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6BB707-0F68-46F0-B1FD-EFAA67363BB5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228600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4800600" y="578883"/>
            <a:ext cx="1743454" cy="57912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6682741"/>
            <a:ext cx="6172200" cy="140208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4847034" y="711200"/>
            <a:ext cx="1680210" cy="5615307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60AA26-932A-4959-8CD2-D7C653D979C5}" type="datetimeFigureOut">
              <a:rPr lang="es-ES" smtClean="0"/>
              <a:pPr/>
              <a:t>12/09/2012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6BB707-0F68-46F0-B1FD-EFAA67363BB5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16110" y="581024"/>
            <a:ext cx="4443984" cy="57912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228600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313947" y="578883"/>
            <a:ext cx="6230107" cy="73152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377190" y="6647453"/>
            <a:ext cx="6137910" cy="140208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377190" y="707136"/>
            <a:ext cx="6137910" cy="5583936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2832246" y="8149168"/>
            <a:ext cx="1714500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560AA26-932A-4959-8CD2-D7C653D979C5}" type="datetimeFigureOut">
              <a:rPr lang="es-ES" smtClean="0"/>
              <a:pPr/>
              <a:t>12/09/2012</a:t>
            </a:fld>
            <a:endParaRPr lang="es-ES" dirty="0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46746" y="8149168"/>
            <a:ext cx="1714500" cy="486833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61246" y="8149168"/>
            <a:ext cx="342900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46BB707-0F68-46F0-B1FD-EFAA67363BB5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71480" y="2928926"/>
            <a:ext cx="579132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 smtClean="0"/>
              <a:t>RESULTADOS OBTENIDOS </a:t>
            </a:r>
          </a:p>
          <a:p>
            <a:pPr algn="ctr"/>
            <a:r>
              <a:rPr lang="es-ES" dirty="0" smtClean="0"/>
              <a:t>DE LA ENCUESTA  DE INSERCIÓN LABORAL </a:t>
            </a:r>
          </a:p>
          <a:p>
            <a:pPr algn="ctr"/>
            <a:r>
              <a:rPr lang="es-ES" dirty="0" smtClean="0"/>
              <a:t>APLICADA EN 2008 A POLITÉCNICOS </a:t>
            </a:r>
          </a:p>
          <a:p>
            <a:pPr algn="ctr"/>
            <a:r>
              <a:rPr lang="es-ES" dirty="0" smtClean="0"/>
              <a:t>QUE EGRESARON DE LA EDUCACIÓN SUPERIOR</a:t>
            </a:r>
          </a:p>
          <a:p>
            <a:pPr algn="ctr"/>
            <a:r>
              <a:rPr lang="es-ES" dirty="0" smtClean="0"/>
              <a:t>EN 2006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2571744" y="6500826"/>
            <a:ext cx="312579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1600" dirty="0" smtClean="0"/>
              <a:t>DIRECCIÓN DE EGRESADOS</a:t>
            </a:r>
          </a:p>
          <a:p>
            <a:pPr algn="r"/>
            <a:r>
              <a:rPr lang="es-ES" sz="1600" dirty="0" smtClean="0"/>
              <a:t>Y SERVICIO SOCIAL</a:t>
            </a:r>
            <a:r>
              <a:rPr lang="es-ES" dirty="0" smtClean="0"/>
              <a:t> </a:t>
            </a:r>
            <a:endParaRPr lang="es-ES" dirty="0"/>
          </a:p>
        </p:txBody>
      </p:sp>
      <p:pic>
        <p:nvPicPr>
          <p:cNvPr id="88066" name="Picture 2" descr="ip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8" y="785786"/>
            <a:ext cx="5715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20 Gráfico"/>
          <p:cNvGraphicFramePr/>
          <p:nvPr/>
        </p:nvGraphicFramePr>
        <p:xfrm>
          <a:off x="928671" y="3200401"/>
          <a:ext cx="5000660" cy="3157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3556" name="Group 4"/>
          <p:cNvGrpSpPr>
            <a:grpSpLocks noChangeAspect="1"/>
          </p:cNvGrpSpPr>
          <p:nvPr/>
        </p:nvGrpSpPr>
        <p:grpSpPr bwMode="auto">
          <a:xfrm>
            <a:off x="1071563" y="714375"/>
            <a:ext cx="5000625" cy="1681163"/>
            <a:chOff x="675" y="450"/>
            <a:chExt cx="3150" cy="1059"/>
          </a:xfrm>
        </p:grpSpPr>
        <p:sp>
          <p:nvSpPr>
            <p:cNvPr id="23555" name="AutoShape 3"/>
            <p:cNvSpPr>
              <a:spLocks noChangeAspect="1" noChangeArrowheads="1" noTextEdit="1"/>
            </p:cNvSpPr>
            <p:nvPr/>
          </p:nvSpPr>
          <p:spPr bwMode="auto">
            <a:xfrm>
              <a:off x="675" y="450"/>
              <a:ext cx="3150" cy="10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3557" name="Rectangle 5"/>
            <p:cNvSpPr>
              <a:spLocks noChangeArrowheads="1"/>
            </p:cNvSpPr>
            <p:nvPr/>
          </p:nvSpPr>
          <p:spPr bwMode="auto">
            <a:xfrm>
              <a:off x="679" y="454"/>
              <a:ext cx="3143" cy="123"/>
            </a:xfrm>
            <a:prstGeom prst="rect">
              <a:avLst/>
            </a:prstGeom>
            <a:solidFill>
              <a:srgbClr val="BFBFB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3558" name="Rectangle 6"/>
            <p:cNvSpPr>
              <a:spLocks noChangeArrowheads="1"/>
            </p:cNvSpPr>
            <p:nvPr/>
          </p:nvSpPr>
          <p:spPr bwMode="auto">
            <a:xfrm>
              <a:off x="2759" y="589"/>
              <a:ext cx="38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Frecuencia</a:t>
              </a:r>
              <a:endParaRPr kumimoji="0" lang="es-E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59" name="Rectangle 7"/>
            <p:cNvSpPr>
              <a:spLocks noChangeArrowheads="1"/>
            </p:cNvSpPr>
            <p:nvPr/>
          </p:nvSpPr>
          <p:spPr bwMode="auto">
            <a:xfrm>
              <a:off x="3341" y="589"/>
              <a:ext cx="37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Porcentaje</a:t>
              </a:r>
              <a:endParaRPr kumimoji="0" lang="es-E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60" name="Rectangle 8"/>
            <p:cNvSpPr>
              <a:spLocks noChangeArrowheads="1"/>
            </p:cNvSpPr>
            <p:nvPr/>
          </p:nvSpPr>
          <p:spPr bwMode="auto">
            <a:xfrm>
              <a:off x="695" y="698"/>
              <a:ext cx="23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Micro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61" name="Rectangle 9"/>
            <p:cNvSpPr>
              <a:spLocks noChangeArrowheads="1"/>
            </p:cNvSpPr>
            <p:nvPr/>
          </p:nvSpPr>
          <p:spPr bwMode="auto">
            <a:xfrm>
              <a:off x="2895" y="698"/>
              <a:ext cx="17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178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62" name="Rectangle 10"/>
            <p:cNvSpPr>
              <a:spLocks noChangeArrowheads="1"/>
            </p:cNvSpPr>
            <p:nvPr/>
          </p:nvSpPr>
          <p:spPr bwMode="auto">
            <a:xfrm>
              <a:off x="3459" y="698"/>
              <a:ext cx="19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12.7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63" name="Rectangle 11"/>
            <p:cNvSpPr>
              <a:spLocks noChangeArrowheads="1"/>
            </p:cNvSpPr>
            <p:nvPr/>
          </p:nvSpPr>
          <p:spPr bwMode="auto">
            <a:xfrm>
              <a:off x="695" y="814"/>
              <a:ext cx="36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Pequeña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64" name="Rectangle 12"/>
            <p:cNvSpPr>
              <a:spLocks noChangeArrowheads="1"/>
            </p:cNvSpPr>
            <p:nvPr/>
          </p:nvSpPr>
          <p:spPr bwMode="auto">
            <a:xfrm>
              <a:off x="2895" y="814"/>
              <a:ext cx="17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222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65" name="Rectangle 13"/>
            <p:cNvSpPr>
              <a:spLocks noChangeArrowheads="1"/>
            </p:cNvSpPr>
            <p:nvPr/>
          </p:nvSpPr>
          <p:spPr bwMode="auto">
            <a:xfrm>
              <a:off x="3459" y="814"/>
              <a:ext cx="19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15.8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66" name="Rectangle 14"/>
            <p:cNvSpPr>
              <a:spLocks noChangeArrowheads="1"/>
            </p:cNvSpPr>
            <p:nvPr/>
          </p:nvSpPr>
          <p:spPr bwMode="auto">
            <a:xfrm>
              <a:off x="695" y="930"/>
              <a:ext cx="346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Mediana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67" name="Rectangle 15"/>
            <p:cNvSpPr>
              <a:spLocks noChangeArrowheads="1"/>
            </p:cNvSpPr>
            <p:nvPr/>
          </p:nvSpPr>
          <p:spPr bwMode="auto">
            <a:xfrm>
              <a:off x="2895" y="930"/>
              <a:ext cx="17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261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68" name="Rectangle 16"/>
            <p:cNvSpPr>
              <a:spLocks noChangeArrowheads="1"/>
            </p:cNvSpPr>
            <p:nvPr/>
          </p:nvSpPr>
          <p:spPr bwMode="auto">
            <a:xfrm>
              <a:off x="3459" y="930"/>
              <a:ext cx="19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18.6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69" name="Rectangle 17"/>
            <p:cNvSpPr>
              <a:spLocks noChangeArrowheads="1"/>
            </p:cNvSpPr>
            <p:nvPr/>
          </p:nvSpPr>
          <p:spPr bwMode="auto">
            <a:xfrm>
              <a:off x="695" y="1046"/>
              <a:ext cx="30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Grande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70" name="Rectangle 18"/>
            <p:cNvSpPr>
              <a:spLocks noChangeArrowheads="1"/>
            </p:cNvSpPr>
            <p:nvPr/>
          </p:nvSpPr>
          <p:spPr bwMode="auto">
            <a:xfrm>
              <a:off x="2895" y="1046"/>
              <a:ext cx="17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602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71" name="Rectangle 19"/>
            <p:cNvSpPr>
              <a:spLocks noChangeArrowheads="1"/>
            </p:cNvSpPr>
            <p:nvPr/>
          </p:nvSpPr>
          <p:spPr bwMode="auto">
            <a:xfrm>
              <a:off x="3459" y="1046"/>
              <a:ext cx="19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42.9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72" name="Rectangle 20"/>
            <p:cNvSpPr>
              <a:spLocks noChangeArrowheads="1"/>
            </p:cNvSpPr>
            <p:nvPr/>
          </p:nvSpPr>
          <p:spPr bwMode="auto">
            <a:xfrm>
              <a:off x="695" y="1162"/>
              <a:ext cx="71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Nunca ha laborado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73" name="Rectangle 21"/>
            <p:cNvSpPr>
              <a:spLocks noChangeArrowheads="1"/>
            </p:cNvSpPr>
            <p:nvPr/>
          </p:nvSpPr>
          <p:spPr bwMode="auto">
            <a:xfrm>
              <a:off x="2895" y="1162"/>
              <a:ext cx="17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123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74" name="Rectangle 22"/>
            <p:cNvSpPr>
              <a:spLocks noChangeArrowheads="1"/>
            </p:cNvSpPr>
            <p:nvPr/>
          </p:nvSpPr>
          <p:spPr bwMode="auto">
            <a:xfrm>
              <a:off x="3481" y="1162"/>
              <a:ext cx="14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8.8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75" name="Rectangle 23"/>
            <p:cNvSpPr>
              <a:spLocks noChangeArrowheads="1"/>
            </p:cNvSpPr>
            <p:nvPr/>
          </p:nvSpPr>
          <p:spPr bwMode="auto">
            <a:xfrm>
              <a:off x="695" y="1279"/>
              <a:ext cx="465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No contestó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76" name="Rectangle 24"/>
            <p:cNvSpPr>
              <a:spLocks noChangeArrowheads="1"/>
            </p:cNvSpPr>
            <p:nvPr/>
          </p:nvSpPr>
          <p:spPr bwMode="auto">
            <a:xfrm>
              <a:off x="2917" y="1279"/>
              <a:ext cx="125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17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77" name="Rectangle 25"/>
            <p:cNvSpPr>
              <a:spLocks noChangeArrowheads="1"/>
            </p:cNvSpPr>
            <p:nvPr/>
          </p:nvSpPr>
          <p:spPr bwMode="auto">
            <a:xfrm>
              <a:off x="3481" y="1279"/>
              <a:ext cx="14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1.2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78" name="Rectangle 26"/>
            <p:cNvSpPr>
              <a:spLocks noChangeArrowheads="1"/>
            </p:cNvSpPr>
            <p:nvPr/>
          </p:nvSpPr>
          <p:spPr bwMode="auto">
            <a:xfrm>
              <a:off x="695" y="1395"/>
              <a:ext cx="23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Total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79" name="Rectangle 27"/>
            <p:cNvSpPr>
              <a:spLocks noChangeArrowheads="1"/>
            </p:cNvSpPr>
            <p:nvPr/>
          </p:nvSpPr>
          <p:spPr bwMode="auto">
            <a:xfrm>
              <a:off x="2872" y="1395"/>
              <a:ext cx="2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1403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80" name="Rectangle 28"/>
            <p:cNvSpPr>
              <a:spLocks noChangeArrowheads="1"/>
            </p:cNvSpPr>
            <p:nvPr/>
          </p:nvSpPr>
          <p:spPr bwMode="auto">
            <a:xfrm>
              <a:off x="3436" y="1395"/>
              <a:ext cx="241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100.0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81" name="Rectangle 29"/>
            <p:cNvSpPr>
              <a:spLocks noChangeArrowheads="1"/>
            </p:cNvSpPr>
            <p:nvPr/>
          </p:nvSpPr>
          <p:spPr bwMode="auto">
            <a:xfrm>
              <a:off x="1090" y="482"/>
              <a:ext cx="2356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old" charset="0"/>
                </a:rPr>
                <a:t>XI. El tamaño de la empresa en la que te empleaste, es ó era: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82" name="Line 30"/>
            <p:cNvSpPr>
              <a:spLocks noChangeShapeType="1"/>
            </p:cNvSpPr>
            <p:nvPr/>
          </p:nvSpPr>
          <p:spPr bwMode="auto">
            <a:xfrm>
              <a:off x="2667" y="576"/>
              <a:ext cx="1" cy="9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3583" name="Rectangle 31"/>
            <p:cNvSpPr>
              <a:spLocks noChangeArrowheads="1"/>
            </p:cNvSpPr>
            <p:nvPr/>
          </p:nvSpPr>
          <p:spPr bwMode="auto">
            <a:xfrm>
              <a:off x="2667" y="576"/>
              <a:ext cx="8" cy="93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3584" name="Line 32"/>
            <p:cNvSpPr>
              <a:spLocks noChangeShapeType="1"/>
            </p:cNvSpPr>
            <p:nvPr/>
          </p:nvSpPr>
          <p:spPr bwMode="auto">
            <a:xfrm>
              <a:off x="3242" y="576"/>
              <a:ext cx="1" cy="9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3585" name="Rectangle 33"/>
            <p:cNvSpPr>
              <a:spLocks noChangeArrowheads="1"/>
            </p:cNvSpPr>
            <p:nvPr/>
          </p:nvSpPr>
          <p:spPr bwMode="auto">
            <a:xfrm>
              <a:off x="3242" y="576"/>
              <a:ext cx="8" cy="93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3586" name="Line 34"/>
            <p:cNvSpPr>
              <a:spLocks noChangeShapeType="1"/>
            </p:cNvSpPr>
            <p:nvPr/>
          </p:nvSpPr>
          <p:spPr bwMode="auto">
            <a:xfrm>
              <a:off x="3816" y="576"/>
              <a:ext cx="1" cy="9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3587" name="Rectangle 35"/>
            <p:cNvSpPr>
              <a:spLocks noChangeArrowheads="1"/>
            </p:cNvSpPr>
            <p:nvPr/>
          </p:nvSpPr>
          <p:spPr bwMode="auto">
            <a:xfrm>
              <a:off x="3816" y="576"/>
              <a:ext cx="9" cy="93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46" y="1000102"/>
            <a:ext cx="5072098" cy="1312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3" name="21 Gráfico"/>
          <p:cNvGraphicFramePr/>
          <p:nvPr/>
        </p:nvGraphicFramePr>
        <p:xfrm>
          <a:off x="1143001" y="3200401"/>
          <a:ext cx="4929206" cy="2871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2 Gráfico"/>
          <p:cNvGraphicFramePr/>
          <p:nvPr/>
        </p:nvGraphicFramePr>
        <p:xfrm>
          <a:off x="714357" y="4286248"/>
          <a:ext cx="5429288" cy="4000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7172" name="Group 4"/>
          <p:cNvGrpSpPr>
            <a:grpSpLocks noChangeAspect="1"/>
          </p:cNvGrpSpPr>
          <p:nvPr/>
        </p:nvGrpSpPr>
        <p:grpSpPr bwMode="auto">
          <a:xfrm>
            <a:off x="928670" y="714348"/>
            <a:ext cx="5214938" cy="3340100"/>
            <a:chOff x="630" y="270"/>
            <a:chExt cx="3285" cy="2104"/>
          </a:xfrm>
        </p:grpSpPr>
        <p:sp>
          <p:nvSpPr>
            <p:cNvPr id="7171" name="AutoShape 3"/>
            <p:cNvSpPr>
              <a:spLocks noChangeAspect="1" noChangeArrowheads="1" noTextEdit="1"/>
            </p:cNvSpPr>
            <p:nvPr/>
          </p:nvSpPr>
          <p:spPr bwMode="auto">
            <a:xfrm>
              <a:off x="630" y="270"/>
              <a:ext cx="3285" cy="2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7173" name="Rectangle 5"/>
            <p:cNvSpPr>
              <a:spLocks noChangeArrowheads="1"/>
            </p:cNvSpPr>
            <p:nvPr/>
          </p:nvSpPr>
          <p:spPr bwMode="auto">
            <a:xfrm>
              <a:off x="634" y="274"/>
              <a:ext cx="3278" cy="123"/>
            </a:xfrm>
            <a:prstGeom prst="rect">
              <a:avLst/>
            </a:prstGeom>
            <a:solidFill>
              <a:srgbClr val="BFBFB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7174" name="Rectangle 6"/>
            <p:cNvSpPr>
              <a:spLocks noChangeArrowheads="1"/>
            </p:cNvSpPr>
            <p:nvPr/>
          </p:nvSpPr>
          <p:spPr bwMode="auto">
            <a:xfrm>
              <a:off x="2790" y="408"/>
              <a:ext cx="38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Frecuencia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75" name="Rectangle 7"/>
            <p:cNvSpPr>
              <a:spLocks noChangeArrowheads="1"/>
            </p:cNvSpPr>
            <p:nvPr/>
          </p:nvSpPr>
          <p:spPr bwMode="auto">
            <a:xfrm>
              <a:off x="3397" y="408"/>
              <a:ext cx="37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Porcentaje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76" name="Rectangle 8"/>
            <p:cNvSpPr>
              <a:spLocks noChangeArrowheads="1"/>
            </p:cNvSpPr>
            <p:nvPr/>
          </p:nvSpPr>
          <p:spPr bwMode="auto">
            <a:xfrm>
              <a:off x="651" y="518"/>
              <a:ext cx="101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Agrícola-ganadero, silvícola,etc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77" name="Rectangle 9"/>
            <p:cNvSpPr>
              <a:spLocks noChangeArrowheads="1"/>
            </p:cNvSpPr>
            <p:nvPr/>
          </p:nvSpPr>
          <p:spPr bwMode="auto">
            <a:xfrm>
              <a:off x="2992" y="518"/>
              <a:ext cx="40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78" name="Rectangle 10"/>
            <p:cNvSpPr>
              <a:spLocks noChangeArrowheads="1"/>
            </p:cNvSpPr>
            <p:nvPr/>
          </p:nvSpPr>
          <p:spPr bwMode="auto">
            <a:xfrm>
              <a:off x="3580" y="518"/>
              <a:ext cx="6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.6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79" name="Rectangle 11"/>
            <p:cNvSpPr>
              <a:spLocks noChangeArrowheads="1"/>
            </p:cNvSpPr>
            <p:nvPr/>
          </p:nvSpPr>
          <p:spPr bwMode="auto">
            <a:xfrm>
              <a:off x="651" y="634"/>
              <a:ext cx="1668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Industria extractiva (minería, electricidad y petróleo)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80" name="Rectangle 12"/>
            <p:cNvSpPr>
              <a:spLocks noChangeArrowheads="1"/>
            </p:cNvSpPr>
            <p:nvPr/>
          </p:nvSpPr>
          <p:spPr bwMode="auto">
            <a:xfrm>
              <a:off x="2968" y="634"/>
              <a:ext cx="8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19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81" name="Rectangle 13"/>
            <p:cNvSpPr>
              <a:spLocks noChangeArrowheads="1"/>
            </p:cNvSpPr>
            <p:nvPr/>
          </p:nvSpPr>
          <p:spPr bwMode="auto">
            <a:xfrm>
              <a:off x="3557" y="634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1.4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82" name="Rectangle 14"/>
            <p:cNvSpPr>
              <a:spLocks noChangeArrowheads="1"/>
            </p:cNvSpPr>
            <p:nvPr/>
          </p:nvSpPr>
          <p:spPr bwMode="auto">
            <a:xfrm>
              <a:off x="651" y="750"/>
              <a:ext cx="905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Industria de Transformación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83" name="Rectangle 15"/>
            <p:cNvSpPr>
              <a:spLocks noChangeArrowheads="1"/>
            </p:cNvSpPr>
            <p:nvPr/>
          </p:nvSpPr>
          <p:spPr bwMode="auto">
            <a:xfrm>
              <a:off x="2945" y="750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148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84" name="Rectangle 16"/>
            <p:cNvSpPr>
              <a:spLocks noChangeArrowheads="1"/>
            </p:cNvSpPr>
            <p:nvPr/>
          </p:nvSpPr>
          <p:spPr bwMode="auto">
            <a:xfrm>
              <a:off x="3533" y="750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10.5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85" name="Rectangle 17"/>
            <p:cNvSpPr>
              <a:spLocks noChangeArrowheads="1"/>
            </p:cNvSpPr>
            <p:nvPr/>
          </p:nvSpPr>
          <p:spPr bwMode="auto">
            <a:xfrm>
              <a:off x="651" y="866"/>
              <a:ext cx="9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Industria de la Construcción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86" name="Rectangle 18"/>
            <p:cNvSpPr>
              <a:spLocks noChangeArrowheads="1"/>
            </p:cNvSpPr>
            <p:nvPr/>
          </p:nvSpPr>
          <p:spPr bwMode="auto">
            <a:xfrm>
              <a:off x="2968" y="866"/>
              <a:ext cx="8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95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87" name="Rectangle 19"/>
            <p:cNvSpPr>
              <a:spLocks noChangeArrowheads="1"/>
            </p:cNvSpPr>
            <p:nvPr/>
          </p:nvSpPr>
          <p:spPr bwMode="auto">
            <a:xfrm>
              <a:off x="3557" y="866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6.8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88" name="Rectangle 20"/>
            <p:cNvSpPr>
              <a:spLocks noChangeArrowheads="1"/>
            </p:cNvSpPr>
            <p:nvPr/>
          </p:nvSpPr>
          <p:spPr bwMode="auto">
            <a:xfrm>
              <a:off x="651" y="982"/>
              <a:ext cx="31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Comercio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89" name="Rectangle 21"/>
            <p:cNvSpPr>
              <a:spLocks noChangeArrowheads="1"/>
            </p:cNvSpPr>
            <p:nvPr/>
          </p:nvSpPr>
          <p:spPr bwMode="auto">
            <a:xfrm>
              <a:off x="2945" y="982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105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90" name="Rectangle 22"/>
            <p:cNvSpPr>
              <a:spLocks noChangeArrowheads="1"/>
            </p:cNvSpPr>
            <p:nvPr/>
          </p:nvSpPr>
          <p:spPr bwMode="auto">
            <a:xfrm>
              <a:off x="3557" y="982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7.5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91" name="Rectangle 23"/>
            <p:cNvSpPr>
              <a:spLocks noChangeArrowheads="1"/>
            </p:cNvSpPr>
            <p:nvPr/>
          </p:nvSpPr>
          <p:spPr bwMode="auto">
            <a:xfrm>
              <a:off x="651" y="1098"/>
              <a:ext cx="13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Servicio bancarios, financieros y seguros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92" name="Rectangle 24"/>
            <p:cNvSpPr>
              <a:spLocks noChangeArrowheads="1"/>
            </p:cNvSpPr>
            <p:nvPr/>
          </p:nvSpPr>
          <p:spPr bwMode="auto">
            <a:xfrm>
              <a:off x="2945" y="1098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93" name="Rectangle 25"/>
            <p:cNvSpPr>
              <a:spLocks noChangeArrowheads="1"/>
            </p:cNvSpPr>
            <p:nvPr/>
          </p:nvSpPr>
          <p:spPr bwMode="auto">
            <a:xfrm>
              <a:off x="3557" y="1098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7.7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94" name="Rectangle 26"/>
            <p:cNvSpPr>
              <a:spLocks noChangeArrowheads="1"/>
            </p:cNvSpPr>
            <p:nvPr/>
          </p:nvSpPr>
          <p:spPr bwMode="auto">
            <a:xfrm>
              <a:off x="651" y="1215"/>
              <a:ext cx="81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Transporte/comunicación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95" name="Rectangle 27"/>
            <p:cNvSpPr>
              <a:spLocks noChangeArrowheads="1"/>
            </p:cNvSpPr>
            <p:nvPr/>
          </p:nvSpPr>
          <p:spPr bwMode="auto">
            <a:xfrm>
              <a:off x="2968" y="1215"/>
              <a:ext cx="8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86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96" name="Rectangle 28"/>
            <p:cNvSpPr>
              <a:spLocks noChangeArrowheads="1"/>
            </p:cNvSpPr>
            <p:nvPr/>
          </p:nvSpPr>
          <p:spPr bwMode="auto">
            <a:xfrm>
              <a:off x="3557" y="1215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6.1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97" name="Rectangle 29"/>
            <p:cNvSpPr>
              <a:spLocks noChangeArrowheads="1"/>
            </p:cNvSpPr>
            <p:nvPr/>
          </p:nvSpPr>
          <p:spPr bwMode="auto">
            <a:xfrm>
              <a:off x="651" y="1331"/>
              <a:ext cx="263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Turismo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98" name="Rectangle 30"/>
            <p:cNvSpPr>
              <a:spLocks noChangeArrowheads="1"/>
            </p:cNvSpPr>
            <p:nvPr/>
          </p:nvSpPr>
          <p:spPr bwMode="auto">
            <a:xfrm>
              <a:off x="2968" y="1331"/>
              <a:ext cx="8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25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99" name="Rectangle 31"/>
            <p:cNvSpPr>
              <a:spLocks noChangeArrowheads="1"/>
            </p:cNvSpPr>
            <p:nvPr/>
          </p:nvSpPr>
          <p:spPr bwMode="auto">
            <a:xfrm>
              <a:off x="3557" y="1331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1.8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00" name="Rectangle 32"/>
            <p:cNvSpPr>
              <a:spLocks noChangeArrowheads="1"/>
            </p:cNvSpPr>
            <p:nvPr/>
          </p:nvSpPr>
          <p:spPr bwMode="auto">
            <a:xfrm>
              <a:off x="651" y="1447"/>
              <a:ext cx="339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Educación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01" name="Rectangle 33"/>
            <p:cNvSpPr>
              <a:spLocks noChangeArrowheads="1"/>
            </p:cNvSpPr>
            <p:nvPr/>
          </p:nvSpPr>
          <p:spPr bwMode="auto">
            <a:xfrm>
              <a:off x="2968" y="1447"/>
              <a:ext cx="8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74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02" name="Rectangle 34"/>
            <p:cNvSpPr>
              <a:spLocks noChangeArrowheads="1"/>
            </p:cNvSpPr>
            <p:nvPr/>
          </p:nvSpPr>
          <p:spPr bwMode="auto">
            <a:xfrm>
              <a:off x="3557" y="1447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5.3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03" name="Rectangle 35"/>
            <p:cNvSpPr>
              <a:spLocks noChangeArrowheads="1"/>
            </p:cNvSpPr>
            <p:nvPr/>
          </p:nvSpPr>
          <p:spPr bwMode="auto">
            <a:xfrm>
              <a:off x="651" y="1563"/>
              <a:ext cx="109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Servicios profesionales y técnicos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04" name="Rectangle 36"/>
            <p:cNvSpPr>
              <a:spLocks noChangeArrowheads="1"/>
            </p:cNvSpPr>
            <p:nvPr/>
          </p:nvSpPr>
          <p:spPr bwMode="auto">
            <a:xfrm>
              <a:off x="2945" y="1563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222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05" name="Rectangle 37"/>
            <p:cNvSpPr>
              <a:spLocks noChangeArrowheads="1"/>
            </p:cNvSpPr>
            <p:nvPr/>
          </p:nvSpPr>
          <p:spPr bwMode="auto">
            <a:xfrm>
              <a:off x="3533" y="1563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15.8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06" name="Rectangle 38"/>
            <p:cNvSpPr>
              <a:spLocks noChangeArrowheads="1"/>
            </p:cNvSpPr>
            <p:nvPr/>
          </p:nvSpPr>
          <p:spPr bwMode="auto">
            <a:xfrm>
              <a:off x="651" y="1679"/>
              <a:ext cx="590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Servicios de salud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07" name="Rectangle 39"/>
            <p:cNvSpPr>
              <a:spLocks noChangeArrowheads="1"/>
            </p:cNvSpPr>
            <p:nvPr/>
          </p:nvSpPr>
          <p:spPr bwMode="auto">
            <a:xfrm>
              <a:off x="2945" y="1679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159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08" name="Rectangle 40"/>
            <p:cNvSpPr>
              <a:spLocks noChangeArrowheads="1"/>
            </p:cNvSpPr>
            <p:nvPr/>
          </p:nvSpPr>
          <p:spPr bwMode="auto">
            <a:xfrm>
              <a:off x="3533" y="1679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11.3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09" name="Rectangle 41"/>
            <p:cNvSpPr>
              <a:spLocks noChangeArrowheads="1"/>
            </p:cNvSpPr>
            <p:nvPr/>
          </p:nvSpPr>
          <p:spPr bwMode="auto">
            <a:xfrm>
              <a:off x="651" y="1795"/>
              <a:ext cx="699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Servicios de gobierno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10" name="Rectangle 42"/>
            <p:cNvSpPr>
              <a:spLocks noChangeArrowheads="1"/>
            </p:cNvSpPr>
            <p:nvPr/>
          </p:nvSpPr>
          <p:spPr bwMode="auto">
            <a:xfrm>
              <a:off x="2968" y="1795"/>
              <a:ext cx="8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58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11" name="Rectangle 43"/>
            <p:cNvSpPr>
              <a:spLocks noChangeArrowheads="1"/>
            </p:cNvSpPr>
            <p:nvPr/>
          </p:nvSpPr>
          <p:spPr bwMode="auto">
            <a:xfrm>
              <a:off x="3557" y="1795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4.1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12" name="Rectangle 44"/>
            <p:cNvSpPr>
              <a:spLocks noChangeArrowheads="1"/>
            </p:cNvSpPr>
            <p:nvPr/>
          </p:nvSpPr>
          <p:spPr bwMode="auto">
            <a:xfrm>
              <a:off x="651" y="1911"/>
              <a:ext cx="178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Otros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13" name="Rectangle 45"/>
            <p:cNvSpPr>
              <a:spLocks noChangeArrowheads="1"/>
            </p:cNvSpPr>
            <p:nvPr/>
          </p:nvSpPr>
          <p:spPr bwMode="auto">
            <a:xfrm>
              <a:off x="2945" y="1911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130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14" name="Rectangle 46"/>
            <p:cNvSpPr>
              <a:spLocks noChangeArrowheads="1"/>
            </p:cNvSpPr>
            <p:nvPr/>
          </p:nvSpPr>
          <p:spPr bwMode="auto">
            <a:xfrm>
              <a:off x="3557" y="1911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9.3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15" name="Rectangle 47"/>
            <p:cNvSpPr>
              <a:spLocks noChangeArrowheads="1"/>
            </p:cNvSpPr>
            <p:nvPr/>
          </p:nvSpPr>
          <p:spPr bwMode="auto">
            <a:xfrm>
              <a:off x="651" y="2028"/>
              <a:ext cx="61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Nunca ha laborado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16" name="Rectangle 48"/>
            <p:cNvSpPr>
              <a:spLocks noChangeArrowheads="1"/>
            </p:cNvSpPr>
            <p:nvPr/>
          </p:nvSpPr>
          <p:spPr bwMode="auto">
            <a:xfrm>
              <a:off x="2945" y="2028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123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17" name="Rectangle 49"/>
            <p:cNvSpPr>
              <a:spLocks noChangeArrowheads="1"/>
            </p:cNvSpPr>
            <p:nvPr/>
          </p:nvSpPr>
          <p:spPr bwMode="auto">
            <a:xfrm>
              <a:off x="3557" y="2028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8.8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18" name="Rectangle 50"/>
            <p:cNvSpPr>
              <a:spLocks noChangeArrowheads="1"/>
            </p:cNvSpPr>
            <p:nvPr/>
          </p:nvSpPr>
          <p:spPr bwMode="auto">
            <a:xfrm>
              <a:off x="651" y="2144"/>
              <a:ext cx="388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No contestó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19" name="Rectangle 51"/>
            <p:cNvSpPr>
              <a:spLocks noChangeArrowheads="1"/>
            </p:cNvSpPr>
            <p:nvPr/>
          </p:nvSpPr>
          <p:spPr bwMode="auto">
            <a:xfrm>
              <a:off x="2968" y="2144"/>
              <a:ext cx="8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43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20" name="Rectangle 52"/>
            <p:cNvSpPr>
              <a:spLocks noChangeArrowheads="1"/>
            </p:cNvSpPr>
            <p:nvPr/>
          </p:nvSpPr>
          <p:spPr bwMode="auto">
            <a:xfrm>
              <a:off x="3557" y="2144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3.1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21" name="Rectangle 53"/>
            <p:cNvSpPr>
              <a:spLocks noChangeArrowheads="1"/>
            </p:cNvSpPr>
            <p:nvPr/>
          </p:nvSpPr>
          <p:spPr bwMode="auto">
            <a:xfrm>
              <a:off x="651" y="2260"/>
              <a:ext cx="17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Total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22" name="Rectangle 54"/>
            <p:cNvSpPr>
              <a:spLocks noChangeArrowheads="1"/>
            </p:cNvSpPr>
            <p:nvPr/>
          </p:nvSpPr>
          <p:spPr bwMode="auto">
            <a:xfrm>
              <a:off x="2921" y="2260"/>
              <a:ext cx="16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1403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23" name="Rectangle 55"/>
            <p:cNvSpPr>
              <a:spLocks noChangeArrowheads="1"/>
            </p:cNvSpPr>
            <p:nvPr/>
          </p:nvSpPr>
          <p:spPr bwMode="auto">
            <a:xfrm>
              <a:off x="3510" y="2260"/>
              <a:ext cx="18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100.0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24" name="Rectangle 56"/>
            <p:cNvSpPr>
              <a:spLocks noChangeArrowheads="1"/>
            </p:cNvSpPr>
            <p:nvPr/>
          </p:nvSpPr>
          <p:spPr bwMode="auto">
            <a:xfrm>
              <a:off x="1473" y="302"/>
              <a:ext cx="138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old" charset="0"/>
                </a:rPr>
                <a:t>XIII. Actividad económica de la empresa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25" name="Line 57"/>
            <p:cNvSpPr>
              <a:spLocks noChangeShapeType="1"/>
            </p:cNvSpPr>
            <p:nvPr/>
          </p:nvSpPr>
          <p:spPr bwMode="auto">
            <a:xfrm>
              <a:off x="2707" y="396"/>
              <a:ext cx="1" cy="19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7226" name="Rectangle 58"/>
            <p:cNvSpPr>
              <a:spLocks noChangeArrowheads="1"/>
            </p:cNvSpPr>
            <p:nvPr/>
          </p:nvSpPr>
          <p:spPr bwMode="auto">
            <a:xfrm>
              <a:off x="2707" y="396"/>
              <a:ext cx="9" cy="197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7227" name="Line 59"/>
            <p:cNvSpPr>
              <a:spLocks noChangeShapeType="1"/>
            </p:cNvSpPr>
            <p:nvPr/>
          </p:nvSpPr>
          <p:spPr bwMode="auto">
            <a:xfrm>
              <a:off x="3307" y="396"/>
              <a:ext cx="1" cy="19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7228" name="Rectangle 60"/>
            <p:cNvSpPr>
              <a:spLocks noChangeArrowheads="1"/>
            </p:cNvSpPr>
            <p:nvPr/>
          </p:nvSpPr>
          <p:spPr bwMode="auto">
            <a:xfrm>
              <a:off x="3307" y="396"/>
              <a:ext cx="8" cy="197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7229" name="Line 61"/>
            <p:cNvSpPr>
              <a:spLocks noChangeShapeType="1"/>
            </p:cNvSpPr>
            <p:nvPr/>
          </p:nvSpPr>
          <p:spPr bwMode="auto">
            <a:xfrm>
              <a:off x="3906" y="396"/>
              <a:ext cx="1" cy="19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7230" name="Rectangle 62"/>
            <p:cNvSpPr>
              <a:spLocks noChangeArrowheads="1"/>
            </p:cNvSpPr>
            <p:nvPr/>
          </p:nvSpPr>
          <p:spPr bwMode="auto">
            <a:xfrm>
              <a:off x="3906" y="396"/>
              <a:ext cx="9" cy="197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3 Gráfico"/>
          <p:cNvGraphicFramePr/>
          <p:nvPr/>
        </p:nvGraphicFramePr>
        <p:xfrm>
          <a:off x="1143000" y="3200400"/>
          <a:ext cx="5000644" cy="3086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028" name="Group 4"/>
          <p:cNvGrpSpPr>
            <a:grpSpLocks noChangeAspect="1"/>
          </p:cNvGrpSpPr>
          <p:nvPr/>
        </p:nvGrpSpPr>
        <p:grpSpPr bwMode="auto">
          <a:xfrm>
            <a:off x="1214439" y="928688"/>
            <a:ext cx="4786312" cy="1497012"/>
            <a:chOff x="765" y="585"/>
            <a:chExt cx="3015" cy="943"/>
          </a:xfrm>
        </p:grpSpPr>
        <p:sp>
          <p:nvSpPr>
            <p:cNvPr id="1027" name="AutoShape 3"/>
            <p:cNvSpPr>
              <a:spLocks noChangeAspect="1" noChangeArrowheads="1" noTextEdit="1"/>
            </p:cNvSpPr>
            <p:nvPr/>
          </p:nvSpPr>
          <p:spPr bwMode="auto">
            <a:xfrm>
              <a:off x="765" y="585"/>
              <a:ext cx="3015" cy="9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769" y="589"/>
              <a:ext cx="3008" cy="123"/>
            </a:xfrm>
            <a:prstGeom prst="rect">
              <a:avLst/>
            </a:prstGeom>
            <a:solidFill>
              <a:srgbClr val="BFBFB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>
              <a:off x="2747" y="723"/>
              <a:ext cx="38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Frecuencia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1" name="Rectangle 7"/>
            <p:cNvSpPr>
              <a:spLocks noChangeArrowheads="1"/>
            </p:cNvSpPr>
            <p:nvPr/>
          </p:nvSpPr>
          <p:spPr bwMode="auto">
            <a:xfrm>
              <a:off x="3305" y="723"/>
              <a:ext cx="37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Porcentaje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784" y="833"/>
              <a:ext cx="307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Temporal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2889" y="833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459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3430" y="833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32.7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784" y="949"/>
              <a:ext cx="39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Permanente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2889" y="949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757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430" y="949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54.0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784" y="1065"/>
              <a:ext cx="533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Otro (especifica)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2911" y="1065"/>
              <a:ext cx="8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55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3451" y="1065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3.9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784" y="1181"/>
              <a:ext cx="61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Nunca ha laborado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2889" y="1181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123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3" name="Rectangle 19"/>
            <p:cNvSpPr>
              <a:spLocks noChangeArrowheads="1"/>
            </p:cNvSpPr>
            <p:nvPr/>
          </p:nvSpPr>
          <p:spPr bwMode="auto">
            <a:xfrm>
              <a:off x="3451" y="1181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8.8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4" name="Rectangle 20"/>
            <p:cNvSpPr>
              <a:spLocks noChangeArrowheads="1"/>
            </p:cNvSpPr>
            <p:nvPr/>
          </p:nvSpPr>
          <p:spPr bwMode="auto">
            <a:xfrm>
              <a:off x="784" y="1297"/>
              <a:ext cx="388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No contestó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5" name="Rectangle 21"/>
            <p:cNvSpPr>
              <a:spLocks noChangeArrowheads="1"/>
            </p:cNvSpPr>
            <p:nvPr/>
          </p:nvSpPr>
          <p:spPr bwMode="auto">
            <a:xfrm>
              <a:off x="2933" y="1297"/>
              <a:ext cx="40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9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6" name="Rectangle 22"/>
            <p:cNvSpPr>
              <a:spLocks noChangeArrowheads="1"/>
            </p:cNvSpPr>
            <p:nvPr/>
          </p:nvSpPr>
          <p:spPr bwMode="auto">
            <a:xfrm>
              <a:off x="3473" y="1297"/>
              <a:ext cx="6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.6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7" name="Rectangle 23"/>
            <p:cNvSpPr>
              <a:spLocks noChangeArrowheads="1"/>
            </p:cNvSpPr>
            <p:nvPr/>
          </p:nvSpPr>
          <p:spPr bwMode="auto">
            <a:xfrm>
              <a:off x="784" y="1414"/>
              <a:ext cx="17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Total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8" name="Rectangle 24"/>
            <p:cNvSpPr>
              <a:spLocks noChangeArrowheads="1"/>
            </p:cNvSpPr>
            <p:nvPr/>
          </p:nvSpPr>
          <p:spPr bwMode="auto">
            <a:xfrm>
              <a:off x="2868" y="1414"/>
              <a:ext cx="16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1403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9" name="Rectangle 25"/>
            <p:cNvSpPr>
              <a:spLocks noChangeArrowheads="1"/>
            </p:cNvSpPr>
            <p:nvPr/>
          </p:nvSpPr>
          <p:spPr bwMode="auto">
            <a:xfrm>
              <a:off x="3408" y="1414"/>
              <a:ext cx="18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100.0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50" name="Rectangle 26"/>
            <p:cNvSpPr>
              <a:spLocks noChangeArrowheads="1"/>
            </p:cNvSpPr>
            <p:nvPr/>
          </p:nvSpPr>
          <p:spPr bwMode="auto">
            <a:xfrm>
              <a:off x="1411" y="617"/>
              <a:ext cx="167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old" charset="0"/>
                </a:rPr>
                <a:t>XIV.  ¿Qué tipo de contratación tienes ó tuviste?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>
              <a:off x="2671" y="711"/>
              <a:ext cx="1" cy="8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  <p:sp>
          <p:nvSpPr>
            <p:cNvPr id="1052" name="Rectangle 28"/>
            <p:cNvSpPr>
              <a:spLocks noChangeArrowheads="1"/>
            </p:cNvSpPr>
            <p:nvPr/>
          </p:nvSpPr>
          <p:spPr bwMode="auto">
            <a:xfrm>
              <a:off x="2671" y="711"/>
              <a:ext cx="8" cy="8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3222" y="711"/>
              <a:ext cx="1" cy="8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  <p:sp>
          <p:nvSpPr>
            <p:cNvPr id="1054" name="Rectangle 30"/>
            <p:cNvSpPr>
              <a:spLocks noChangeArrowheads="1"/>
            </p:cNvSpPr>
            <p:nvPr/>
          </p:nvSpPr>
          <p:spPr bwMode="auto">
            <a:xfrm>
              <a:off x="3222" y="711"/>
              <a:ext cx="8" cy="8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>
              <a:off x="3772" y="711"/>
              <a:ext cx="1" cy="8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  <p:sp>
          <p:nvSpPr>
            <p:cNvPr id="1056" name="Rectangle 32"/>
            <p:cNvSpPr>
              <a:spLocks noChangeArrowheads="1"/>
            </p:cNvSpPr>
            <p:nvPr/>
          </p:nvSpPr>
          <p:spPr bwMode="auto">
            <a:xfrm>
              <a:off x="3772" y="711"/>
              <a:ext cx="8" cy="8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22" y="785787"/>
            <a:ext cx="4714908" cy="168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3" name="24 Gráfico"/>
          <p:cNvGraphicFramePr/>
          <p:nvPr/>
        </p:nvGraphicFramePr>
        <p:xfrm>
          <a:off x="857232" y="3200400"/>
          <a:ext cx="5143536" cy="37290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25 Gráfico"/>
          <p:cNvGraphicFramePr/>
          <p:nvPr/>
        </p:nvGraphicFramePr>
        <p:xfrm>
          <a:off x="857232" y="3200400"/>
          <a:ext cx="5214975" cy="37290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8196" name="Group 4"/>
          <p:cNvGrpSpPr>
            <a:grpSpLocks noChangeAspect="1"/>
          </p:cNvGrpSpPr>
          <p:nvPr/>
        </p:nvGrpSpPr>
        <p:grpSpPr bwMode="auto">
          <a:xfrm>
            <a:off x="1071564" y="857252"/>
            <a:ext cx="4929187" cy="1681162"/>
            <a:chOff x="675" y="540"/>
            <a:chExt cx="3105" cy="1059"/>
          </a:xfrm>
        </p:grpSpPr>
        <p:sp>
          <p:nvSpPr>
            <p:cNvPr id="8195" name="AutoShape 3"/>
            <p:cNvSpPr>
              <a:spLocks noChangeAspect="1" noChangeArrowheads="1" noTextEdit="1"/>
            </p:cNvSpPr>
            <p:nvPr/>
          </p:nvSpPr>
          <p:spPr bwMode="auto">
            <a:xfrm>
              <a:off x="675" y="540"/>
              <a:ext cx="3105" cy="10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197" name="Rectangle 5"/>
            <p:cNvSpPr>
              <a:spLocks noChangeArrowheads="1"/>
            </p:cNvSpPr>
            <p:nvPr/>
          </p:nvSpPr>
          <p:spPr bwMode="auto">
            <a:xfrm>
              <a:off x="679" y="544"/>
              <a:ext cx="3098" cy="123"/>
            </a:xfrm>
            <a:prstGeom prst="rect">
              <a:avLst/>
            </a:prstGeom>
            <a:solidFill>
              <a:srgbClr val="BFBFB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198" name="Rectangle 6"/>
            <p:cNvSpPr>
              <a:spLocks noChangeArrowheads="1"/>
            </p:cNvSpPr>
            <p:nvPr/>
          </p:nvSpPr>
          <p:spPr bwMode="auto">
            <a:xfrm>
              <a:off x="2716" y="678"/>
              <a:ext cx="38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Frecuencia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199" name="Rectangle 7"/>
            <p:cNvSpPr>
              <a:spLocks noChangeArrowheads="1"/>
            </p:cNvSpPr>
            <p:nvPr/>
          </p:nvSpPr>
          <p:spPr bwMode="auto">
            <a:xfrm>
              <a:off x="3290" y="678"/>
              <a:ext cx="37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Porcentaje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00" name="Rectangle 8"/>
            <p:cNvSpPr>
              <a:spLocks noChangeArrowheads="1"/>
            </p:cNvSpPr>
            <p:nvPr/>
          </p:nvSpPr>
          <p:spPr bwMode="auto">
            <a:xfrm>
              <a:off x="695" y="788"/>
              <a:ext cx="60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$ 2 000 a  $  5 000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01" name="Rectangle 9"/>
            <p:cNvSpPr>
              <a:spLocks noChangeArrowheads="1"/>
            </p:cNvSpPr>
            <p:nvPr/>
          </p:nvSpPr>
          <p:spPr bwMode="auto">
            <a:xfrm>
              <a:off x="2863" y="788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294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02" name="Rectangle 10"/>
            <p:cNvSpPr>
              <a:spLocks noChangeArrowheads="1"/>
            </p:cNvSpPr>
            <p:nvPr/>
          </p:nvSpPr>
          <p:spPr bwMode="auto">
            <a:xfrm>
              <a:off x="3419" y="788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21.0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03" name="Rectangle 11"/>
            <p:cNvSpPr>
              <a:spLocks noChangeArrowheads="1"/>
            </p:cNvSpPr>
            <p:nvPr/>
          </p:nvSpPr>
          <p:spPr bwMode="auto">
            <a:xfrm>
              <a:off x="695" y="904"/>
              <a:ext cx="58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$ 5 001 a  $ 9 000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04" name="Rectangle 12"/>
            <p:cNvSpPr>
              <a:spLocks noChangeArrowheads="1"/>
            </p:cNvSpPr>
            <p:nvPr/>
          </p:nvSpPr>
          <p:spPr bwMode="auto">
            <a:xfrm>
              <a:off x="2863" y="904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580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05" name="Rectangle 13"/>
            <p:cNvSpPr>
              <a:spLocks noChangeArrowheads="1"/>
            </p:cNvSpPr>
            <p:nvPr/>
          </p:nvSpPr>
          <p:spPr bwMode="auto">
            <a:xfrm>
              <a:off x="3419" y="904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41.3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06" name="Rectangle 14"/>
            <p:cNvSpPr>
              <a:spLocks noChangeArrowheads="1"/>
            </p:cNvSpPr>
            <p:nvPr/>
          </p:nvSpPr>
          <p:spPr bwMode="auto">
            <a:xfrm>
              <a:off x="695" y="1020"/>
              <a:ext cx="58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$ 9001 a $ 12 000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07" name="Rectangle 15"/>
            <p:cNvSpPr>
              <a:spLocks noChangeArrowheads="1"/>
            </p:cNvSpPr>
            <p:nvPr/>
          </p:nvSpPr>
          <p:spPr bwMode="auto">
            <a:xfrm>
              <a:off x="2863" y="1020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223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08" name="Rectangle 16"/>
            <p:cNvSpPr>
              <a:spLocks noChangeArrowheads="1"/>
            </p:cNvSpPr>
            <p:nvPr/>
          </p:nvSpPr>
          <p:spPr bwMode="auto">
            <a:xfrm>
              <a:off x="3419" y="1020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15.9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09" name="Rectangle 17"/>
            <p:cNvSpPr>
              <a:spLocks noChangeArrowheads="1"/>
            </p:cNvSpPr>
            <p:nvPr/>
          </p:nvSpPr>
          <p:spPr bwMode="auto">
            <a:xfrm>
              <a:off x="695" y="1136"/>
              <a:ext cx="5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$ 12 001 ó más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10" name="Rectangle 18"/>
            <p:cNvSpPr>
              <a:spLocks noChangeArrowheads="1"/>
            </p:cNvSpPr>
            <p:nvPr/>
          </p:nvSpPr>
          <p:spPr bwMode="auto">
            <a:xfrm>
              <a:off x="2863" y="1136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171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11" name="Rectangle 19"/>
            <p:cNvSpPr>
              <a:spLocks noChangeArrowheads="1"/>
            </p:cNvSpPr>
            <p:nvPr/>
          </p:nvSpPr>
          <p:spPr bwMode="auto">
            <a:xfrm>
              <a:off x="3419" y="1136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12.2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12" name="Rectangle 20"/>
            <p:cNvSpPr>
              <a:spLocks noChangeArrowheads="1"/>
            </p:cNvSpPr>
            <p:nvPr/>
          </p:nvSpPr>
          <p:spPr bwMode="auto">
            <a:xfrm>
              <a:off x="695" y="1252"/>
              <a:ext cx="61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Nunca ha laborado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13" name="Rectangle 21"/>
            <p:cNvSpPr>
              <a:spLocks noChangeArrowheads="1"/>
            </p:cNvSpPr>
            <p:nvPr/>
          </p:nvSpPr>
          <p:spPr bwMode="auto">
            <a:xfrm>
              <a:off x="2863" y="1252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123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14" name="Rectangle 22"/>
            <p:cNvSpPr>
              <a:spLocks noChangeArrowheads="1"/>
            </p:cNvSpPr>
            <p:nvPr/>
          </p:nvSpPr>
          <p:spPr bwMode="auto">
            <a:xfrm>
              <a:off x="3441" y="1252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8.8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15" name="Rectangle 23"/>
            <p:cNvSpPr>
              <a:spLocks noChangeArrowheads="1"/>
            </p:cNvSpPr>
            <p:nvPr/>
          </p:nvSpPr>
          <p:spPr bwMode="auto">
            <a:xfrm>
              <a:off x="695" y="1369"/>
              <a:ext cx="388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No contestó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16" name="Rectangle 24"/>
            <p:cNvSpPr>
              <a:spLocks noChangeArrowheads="1"/>
            </p:cNvSpPr>
            <p:nvPr/>
          </p:nvSpPr>
          <p:spPr bwMode="auto">
            <a:xfrm>
              <a:off x="2885" y="1369"/>
              <a:ext cx="8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12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17" name="Rectangle 25"/>
            <p:cNvSpPr>
              <a:spLocks noChangeArrowheads="1"/>
            </p:cNvSpPr>
            <p:nvPr/>
          </p:nvSpPr>
          <p:spPr bwMode="auto">
            <a:xfrm>
              <a:off x="3463" y="1369"/>
              <a:ext cx="6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.9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18" name="Rectangle 26"/>
            <p:cNvSpPr>
              <a:spLocks noChangeArrowheads="1"/>
            </p:cNvSpPr>
            <p:nvPr/>
          </p:nvSpPr>
          <p:spPr bwMode="auto">
            <a:xfrm>
              <a:off x="695" y="1485"/>
              <a:ext cx="17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Total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19" name="Rectangle 27"/>
            <p:cNvSpPr>
              <a:spLocks noChangeArrowheads="1"/>
            </p:cNvSpPr>
            <p:nvPr/>
          </p:nvSpPr>
          <p:spPr bwMode="auto">
            <a:xfrm>
              <a:off x="2841" y="1485"/>
              <a:ext cx="16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1403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20" name="Rectangle 28"/>
            <p:cNvSpPr>
              <a:spLocks noChangeArrowheads="1"/>
            </p:cNvSpPr>
            <p:nvPr/>
          </p:nvSpPr>
          <p:spPr bwMode="auto">
            <a:xfrm>
              <a:off x="3397" y="1485"/>
              <a:ext cx="18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100.0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21" name="Rectangle 29"/>
            <p:cNvSpPr>
              <a:spLocks noChangeArrowheads="1"/>
            </p:cNvSpPr>
            <p:nvPr/>
          </p:nvSpPr>
          <p:spPr bwMode="auto">
            <a:xfrm>
              <a:off x="776" y="572"/>
              <a:ext cx="266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old" charset="0"/>
                </a:rPr>
                <a:t>XVI. Indica el rango de tu ingreso mensual neto en tu actual ó último empleo: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22" name="Line 30"/>
            <p:cNvSpPr>
              <a:spLocks noChangeShapeType="1"/>
            </p:cNvSpPr>
            <p:nvPr/>
          </p:nvSpPr>
          <p:spPr bwMode="auto">
            <a:xfrm>
              <a:off x="2638" y="666"/>
              <a:ext cx="1" cy="9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223" name="Rectangle 31"/>
            <p:cNvSpPr>
              <a:spLocks noChangeArrowheads="1"/>
            </p:cNvSpPr>
            <p:nvPr/>
          </p:nvSpPr>
          <p:spPr bwMode="auto">
            <a:xfrm>
              <a:off x="2638" y="666"/>
              <a:ext cx="9" cy="93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224" name="Line 32"/>
            <p:cNvSpPr>
              <a:spLocks noChangeShapeType="1"/>
            </p:cNvSpPr>
            <p:nvPr/>
          </p:nvSpPr>
          <p:spPr bwMode="auto">
            <a:xfrm>
              <a:off x="3205" y="666"/>
              <a:ext cx="1" cy="9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225" name="Rectangle 33"/>
            <p:cNvSpPr>
              <a:spLocks noChangeArrowheads="1"/>
            </p:cNvSpPr>
            <p:nvPr/>
          </p:nvSpPr>
          <p:spPr bwMode="auto">
            <a:xfrm>
              <a:off x="3205" y="666"/>
              <a:ext cx="8" cy="93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226" name="Line 34"/>
            <p:cNvSpPr>
              <a:spLocks noChangeShapeType="1"/>
            </p:cNvSpPr>
            <p:nvPr/>
          </p:nvSpPr>
          <p:spPr bwMode="auto">
            <a:xfrm>
              <a:off x="3772" y="666"/>
              <a:ext cx="1" cy="9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227" name="Rectangle 35"/>
            <p:cNvSpPr>
              <a:spLocks noChangeArrowheads="1"/>
            </p:cNvSpPr>
            <p:nvPr/>
          </p:nvSpPr>
          <p:spPr bwMode="auto">
            <a:xfrm>
              <a:off x="3772" y="666"/>
              <a:ext cx="8" cy="93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6 Gráfico"/>
          <p:cNvGraphicFramePr/>
          <p:nvPr/>
        </p:nvGraphicFramePr>
        <p:xfrm>
          <a:off x="1143001" y="3200401"/>
          <a:ext cx="4929206" cy="3300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9220" name="Group 4"/>
          <p:cNvGrpSpPr>
            <a:grpSpLocks noChangeAspect="1"/>
          </p:cNvGrpSpPr>
          <p:nvPr/>
        </p:nvGrpSpPr>
        <p:grpSpPr bwMode="auto">
          <a:xfrm>
            <a:off x="1428751" y="714375"/>
            <a:ext cx="4483100" cy="1817688"/>
            <a:chOff x="900" y="450"/>
            <a:chExt cx="2824" cy="1145"/>
          </a:xfrm>
        </p:grpSpPr>
        <p:sp>
          <p:nvSpPr>
            <p:cNvPr id="9219" name="AutoShape 3"/>
            <p:cNvSpPr>
              <a:spLocks noChangeAspect="1" noChangeArrowheads="1" noTextEdit="1"/>
            </p:cNvSpPr>
            <p:nvPr/>
          </p:nvSpPr>
          <p:spPr bwMode="auto">
            <a:xfrm>
              <a:off x="900" y="450"/>
              <a:ext cx="2824" cy="1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221" name="Rectangle 5"/>
            <p:cNvSpPr>
              <a:spLocks noChangeArrowheads="1"/>
            </p:cNvSpPr>
            <p:nvPr/>
          </p:nvSpPr>
          <p:spPr bwMode="auto">
            <a:xfrm>
              <a:off x="904" y="454"/>
              <a:ext cx="2817" cy="209"/>
            </a:xfrm>
            <a:prstGeom prst="rect">
              <a:avLst/>
            </a:prstGeom>
            <a:solidFill>
              <a:srgbClr val="BFBFB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222" name="Rectangle 6"/>
            <p:cNvSpPr>
              <a:spLocks noChangeArrowheads="1"/>
            </p:cNvSpPr>
            <p:nvPr/>
          </p:nvSpPr>
          <p:spPr bwMode="auto">
            <a:xfrm>
              <a:off x="2756" y="675"/>
              <a:ext cx="38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Frecuencia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23" name="Rectangle 7"/>
            <p:cNvSpPr>
              <a:spLocks noChangeArrowheads="1"/>
            </p:cNvSpPr>
            <p:nvPr/>
          </p:nvSpPr>
          <p:spPr bwMode="auto">
            <a:xfrm>
              <a:off x="3279" y="675"/>
              <a:ext cx="37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Porcentaje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24" name="Rectangle 8"/>
            <p:cNvSpPr>
              <a:spLocks noChangeArrowheads="1"/>
            </p:cNvSpPr>
            <p:nvPr/>
          </p:nvSpPr>
          <p:spPr bwMode="auto">
            <a:xfrm>
              <a:off x="918" y="784"/>
              <a:ext cx="22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Mejoró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25" name="Rectangle 9"/>
            <p:cNvSpPr>
              <a:spLocks noChangeArrowheads="1"/>
            </p:cNvSpPr>
            <p:nvPr/>
          </p:nvSpPr>
          <p:spPr bwMode="auto">
            <a:xfrm>
              <a:off x="2890" y="784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582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26" name="Rectangle 10"/>
            <p:cNvSpPr>
              <a:spLocks noChangeArrowheads="1"/>
            </p:cNvSpPr>
            <p:nvPr/>
          </p:nvSpPr>
          <p:spPr bwMode="auto">
            <a:xfrm>
              <a:off x="3396" y="784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41.5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27" name="Rectangle 11"/>
            <p:cNvSpPr>
              <a:spLocks noChangeArrowheads="1"/>
            </p:cNvSpPr>
            <p:nvPr/>
          </p:nvSpPr>
          <p:spPr bwMode="auto">
            <a:xfrm>
              <a:off x="918" y="900"/>
              <a:ext cx="295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Empeoró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28" name="Rectangle 12"/>
            <p:cNvSpPr>
              <a:spLocks noChangeArrowheads="1"/>
            </p:cNvSpPr>
            <p:nvPr/>
          </p:nvSpPr>
          <p:spPr bwMode="auto">
            <a:xfrm>
              <a:off x="2910" y="900"/>
              <a:ext cx="8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39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29" name="Rectangle 13"/>
            <p:cNvSpPr>
              <a:spLocks noChangeArrowheads="1"/>
            </p:cNvSpPr>
            <p:nvPr/>
          </p:nvSpPr>
          <p:spPr bwMode="auto">
            <a:xfrm>
              <a:off x="3416" y="900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2.8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30" name="Rectangle 14"/>
            <p:cNvSpPr>
              <a:spLocks noChangeArrowheads="1"/>
            </p:cNvSpPr>
            <p:nvPr/>
          </p:nvSpPr>
          <p:spPr bwMode="auto">
            <a:xfrm>
              <a:off x="918" y="1016"/>
              <a:ext cx="319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Está igual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31" name="Rectangle 15"/>
            <p:cNvSpPr>
              <a:spLocks noChangeArrowheads="1"/>
            </p:cNvSpPr>
            <p:nvPr/>
          </p:nvSpPr>
          <p:spPr bwMode="auto">
            <a:xfrm>
              <a:off x="2910" y="1016"/>
              <a:ext cx="8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97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32" name="Rectangle 16"/>
            <p:cNvSpPr>
              <a:spLocks noChangeArrowheads="1"/>
            </p:cNvSpPr>
            <p:nvPr/>
          </p:nvSpPr>
          <p:spPr bwMode="auto">
            <a:xfrm>
              <a:off x="3416" y="1016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6.9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33" name="Rectangle 17"/>
            <p:cNvSpPr>
              <a:spLocks noChangeArrowheads="1"/>
            </p:cNvSpPr>
            <p:nvPr/>
          </p:nvSpPr>
          <p:spPr bwMode="auto">
            <a:xfrm>
              <a:off x="918" y="1132"/>
              <a:ext cx="61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Nunca ha laborado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34" name="Rectangle 18"/>
            <p:cNvSpPr>
              <a:spLocks noChangeArrowheads="1"/>
            </p:cNvSpPr>
            <p:nvPr/>
          </p:nvSpPr>
          <p:spPr bwMode="auto">
            <a:xfrm>
              <a:off x="2890" y="1132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123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35" name="Rectangle 19"/>
            <p:cNvSpPr>
              <a:spLocks noChangeArrowheads="1"/>
            </p:cNvSpPr>
            <p:nvPr/>
          </p:nvSpPr>
          <p:spPr bwMode="auto">
            <a:xfrm>
              <a:off x="3416" y="1132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8.8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36" name="Rectangle 20"/>
            <p:cNvSpPr>
              <a:spLocks noChangeArrowheads="1"/>
            </p:cNvSpPr>
            <p:nvPr/>
          </p:nvSpPr>
          <p:spPr bwMode="auto">
            <a:xfrm>
              <a:off x="918" y="1248"/>
              <a:ext cx="44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900" dirty="0" smtClean="0">
                  <a:solidFill>
                    <a:srgbClr val="000000"/>
                  </a:solidFill>
                  <a:latin typeface="Arial" pitchFamily="34" charset="0"/>
                </a:rPr>
                <a:t>Ú</a:t>
              </a: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nico empleo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37" name="Rectangle 21"/>
            <p:cNvSpPr>
              <a:spLocks noChangeArrowheads="1"/>
            </p:cNvSpPr>
            <p:nvPr/>
          </p:nvSpPr>
          <p:spPr bwMode="auto">
            <a:xfrm>
              <a:off x="2890" y="1248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543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38" name="Rectangle 22"/>
            <p:cNvSpPr>
              <a:spLocks noChangeArrowheads="1"/>
            </p:cNvSpPr>
            <p:nvPr/>
          </p:nvSpPr>
          <p:spPr bwMode="auto">
            <a:xfrm>
              <a:off x="3396" y="1248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38.7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39" name="Rectangle 23"/>
            <p:cNvSpPr>
              <a:spLocks noChangeArrowheads="1"/>
            </p:cNvSpPr>
            <p:nvPr/>
          </p:nvSpPr>
          <p:spPr bwMode="auto">
            <a:xfrm>
              <a:off x="918" y="1365"/>
              <a:ext cx="388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No contestó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40" name="Rectangle 24"/>
            <p:cNvSpPr>
              <a:spLocks noChangeArrowheads="1"/>
            </p:cNvSpPr>
            <p:nvPr/>
          </p:nvSpPr>
          <p:spPr bwMode="auto">
            <a:xfrm>
              <a:off x="2910" y="1365"/>
              <a:ext cx="8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19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41" name="Rectangle 25"/>
            <p:cNvSpPr>
              <a:spLocks noChangeArrowheads="1"/>
            </p:cNvSpPr>
            <p:nvPr/>
          </p:nvSpPr>
          <p:spPr bwMode="auto">
            <a:xfrm>
              <a:off x="3416" y="1365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1.4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42" name="Rectangle 26"/>
            <p:cNvSpPr>
              <a:spLocks noChangeArrowheads="1"/>
            </p:cNvSpPr>
            <p:nvPr/>
          </p:nvSpPr>
          <p:spPr bwMode="auto">
            <a:xfrm>
              <a:off x="918" y="1481"/>
              <a:ext cx="17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Total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43" name="Rectangle 27"/>
            <p:cNvSpPr>
              <a:spLocks noChangeArrowheads="1"/>
            </p:cNvSpPr>
            <p:nvPr/>
          </p:nvSpPr>
          <p:spPr bwMode="auto">
            <a:xfrm>
              <a:off x="2870" y="1481"/>
              <a:ext cx="16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1403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44" name="Rectangle 28"/>
            <p:cNvSpPr>
              <a:spLocks noChangeArrowheads="1"/>
            </p:cNvSpPr>
            <p:nvPr/>
          </p:nvSpPr>
          <p:spPr bwMode="auto">
            <a:xfrm>
              <a:off x="3376" y="1481"/>
              <a:ext cx="18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100.0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45" name="Rectangle 29"/>
            <p:cNvSpPr>
              <a:spLocks noChangeArrowheads="1"/>
            </p:cNvSpPr>
            <p:nvPr/>
          </p:nvSpPr>
          <p:spPr bwMode="auto">
            <a:xfrm>
              <a:off x="1040" y="478"/>
              <a:ext cx="2585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old" charset="0"/>
                </a:rPr>
                <a:t>XVIII. Si comparas tu puesto actual ó último con el primero, en cuanto a tu 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46" name="Rectangle 30"/>
            <p:cNvSpPr>
              <a:spLocks noChangeArrowheads="1"/>
            </p:cNvSpPr>
            <p:nvPr/>
          </p:nvSpPr>
          <p:spPr bwMode="auto">
            <a:xfrm>
              <a:off x="1700" y="572"/>
              <a:ext cx="123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old" charset="0"/>
                </a:rPr>
                <a:t>desarrollo profesional,  consideras: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47" name="Line 31"/>
            <p:cNvSpPr>
              <a:spLocks noChangeShapeType="1"/>
            </p:cNvSpPr>
            <p:nvPr/>
          </p:nvSpPr>
          <p:spPr bwMode="auto">
            <a:xfrm>
              <a:off x="2685" y="662"/>
              <a:ext cx="1" cy="9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248" name="Rectangle 32"/>
            <p:cNvSpPr>
              <a:spLocks noChangeArrowheads="1"/>
            </p:cNvSpPr>
            <p:nvPr/>
          </p:nvSpPr>
          <p:spPr bwMode="auto">
            <a:xfrm>
              <a:off x="2685" y="662"/>
              <a:ext cx="8" cy="93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249" name="Line 33"/>
            <p:cNvSpPr>
              <a:spLocks noChangeShapeType="1"/>
            </p:cNvSpPr>
            <p:nvPr/>
          </p:nvSpPr>
          <p:spPr bwMode="auto">
            <a:xfrm>
              <a:off x="3201" y="662"/>
              <a:ext cx="1" cy="9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250" name="Rectangle 34"/>
            <p:cNvSpPr>
              <a:spLocks noChangeArrowheads="1"/>
            </p:cNvSpPr>
            <p:nvPr/>
          </p:nvSpPr>
          <p:spPr bwMode="auto">
            <a:xfrm>
              <a:off x="3201" y="662"/>
              <a:ext cx="8" cy="93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251" name="Line 35"/>
            <p:cNvSpPr>
              <a:spLocks noChangeShapeType="1"/>
            </p:cNvSpPr>
            <p:nvPr/>
          </p:nvSpPr>
          <p:spPr bwMode="auto">
            <a:xfrm>
              <a:off x="3716" y="662"/>
              <a:ext cx="1" cy="9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252" name="Rectangle 36"/>
            <p:cNvSpPr>
              <a:spLocks noChangeArrowheads="1"/>
            </p:cNvSpPr>
            <p:nvPr/>
          </p:nvSpPr>
          <p:spPr bwMode="auto">
            <a:xfrm>
              <a:off x="3716" y="662"/>
              <a:ext cx="8" cy="93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7 Gráfico"/>
          <p:cNvGraphicFramePr/>
          <p:nvPr/>
        </p:nvGraphicFramePr>
        <p:xfrm>
          <a:off x="1214422" y="3500431"/>
          <a:ext cx="4857784" cy="3000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0244" name="Group 4"/>
          <p:cNvGrpSpPr>
            <a:grpSpLocks noChangeAspect="1"/>
          </p:cNvGrpSpPr>
          <p:nvPr/>
        </p:nvGrpSpPr>
        <p:grpSpPr bwMode="auto">
          <a:xfrm>
            <a:off x="1143001" y="714377"/>
            <a:ext cx="4929188" cy="1838325"/>
            <a:chOff x="720" y="450"/>
            <a:chExt cx="3105" cy="1158"/>
          </a:xfrm>
        </p:grpSpPr>
        <p:sp>
          <p:nvSpPr>
            <p:cNvPr id="10243" name="AutoShape 3"/>
            <p:cNvSpPr>
              <a:spLocks noChangeAspect="1" noChangeArrowheads="1" noTextEdit="1"/>
            </p:cNvSpPr>
            <p:nvPr/>
          </p:nvSpPr>
          <p:spPr bwMode="auto">
            <a:xfrm>
              <a:off x="720" y="450"/>
              <a:ext cx="3105" cy="1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245" name="Rectangle 5"/>
            <p:cNvSpPr>
              <a:spLocks noChangeArrowheads="1"/>
            </p:cNvSpPr>
            <p:nvPr/>
          </p:nvSpPr>
          <p:spPr bwMode="auto">
            <a:xfrm>
              <a:off x="724" y="454"/>
              <a:ext cx="3098" cy="222"/>
            </a:xfrm>
            <a:prstGeom prst="rect">
              <a:avLst/>
            </a:prstGeom>
            <a:solidFill>
              <a:srgbClr val="BFBFB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246" name="Rectangle 6"/>
            <p:cNvSpPr>
              <a:spLocks noChangeArrowheads="1"/>
            </p:cNvSpPr>
            <p:nvPr/>
          </p:nvSpPr>
          <p:spPr bwMode="auto">
            <a:xfrm>
              <a:off x="2761" y="687"/>
              <a:ext cx="38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Frecuencia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47" name="Rectangle 7"/>
            <p:cNvSpPr>
              <a:spLocks noChangeArrowheads="1"/>
            </p:cNvSpPr>
            <p:nvPr/>
          </p:nvSpPr>
          <p:spPr bwMode="auto">
            <a:xfrm>
              <a:off x="3335" y="687"/>
              <a:ext cx="37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Porcentaje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48" name="Rectangle 8"/>
            <p:cNvSpPr>
              <a:spLocks noChangeArrowheads="1"/>
            </p:cNvSpPr>
            <p:nvPr/>
          </p:nvSpPr>
          <p:spPr bwMode="auto">
            <a:xfrm>
              <a:off x="740" y="797"/>
              <a:ext cx="22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Mejoró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2908" y="797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532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auto">
            <a:xfrm>
              <a:off x="3464" y="797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37.9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740" y="913"/>
              <a:ext cx="295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Empeoró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2930" y="913"/>
              <a:ext cx="8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76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53" name="Rectangle 13"/>
            <p:cNvSpPr>
              <a:spLocks noChangeArrowheads="1"/>
            </p:cNvSpPr>
            <p:nvPr/>
          </p:nvSpPr>
          <p:spPr bwMode="auto">
            <a:xfrm>
              <a:off x="3486" y="913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5.4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54" name="Rectangle 14"/>
            <p:cNvSpPr>
              <a:spLocks noChangeArrowheads="1"/>
            </p:cNvSpPr>
            <p:nvPr/>
          </p:nvSpPr>
          <p:spPr bwMode="auto">
            <a:xfrm>
              <a:off x="740" y="1029"/>
              <a:ext cx="319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Está igual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55" name="Rectangle 15"/>
            <p:cNvSpPr>
              <a:spLocks noChangeArrowheads="1"/>
            </p:cNvSpPr>
            <p:nvPr/>
          </p:nvSpPr>
          <p:spPr bwMode="auto">
            <a:xfrm>
              <a:off x="2908" y="1029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107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56" name="Rectangle 16"/>
            <p:cNvSpPr>
              <a:spLocks noChangeArrowheads="1"/>
            </p:cNvSpPr>
            <p:nvPr/>
          </p:nvSpPr>
          <p:spPr bwMode="auto">
            <a:xfrm>
              <a:off x="3486" y="1029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7.6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57" name="Rectangle 17"/>
            <p:cNvSpPr>
              <a:spLocks noChangeArrowheads="1"/>
            </p:cNvSpPr>
            <p:nvPr/>
          </p:nvSpPr>
          <p:spPr bwMode="auto">
            <a:xfrm>
              <a:off x="740" y="1145"/>
              <a:ext cx="61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Nunca ha laborado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58" name="Rectangle 18"/>
            <p:cNvSpPr>
              <a:spLocks noChangeArrowheads="1"/>
            </p:cNvSpPr>
            <p:nvPr/>
          </p:nvSpPr>
          <p:spPr bwMode="auto">
            <a:xfrm>
              <a:off x="2908" y="1145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123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59" name="Rectangle 19"/>
            <p:cNvSpPr>
              <a:spLocks noChangeArrowheads="1"/>
            </p:cNvSpPr>
            <p:nvPr/>
          </p:nvSpPr>
          <p:spPr bwMode="auto">
            <a:xfrm>
              <a:off x="3486" y="1145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8.8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60" name="Rectangle 20"/>
            <p:cNvSpPr>
              <a:spLocks noChangeArrowheads="1"/>
            </p:cNvSpPr>
            <p:nvPr/>
          </p:nvSpPr>
          <p:spPr bwMode="auto">
            <a:xfrm>
              <a:off x="740" y="1261"/>
              <a:ext cx="44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900" dirty="0" smtClean="0">
                  <a:solidFill>
                    <a:srgbClr val="000000"/>
                  </a:solidFill>
                  <a:latin typeface="Arial" pitchFamily="34" charset="0"/>
                </a:rPr>
                <a:t>Ú</a:t>
              </a: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nico empleo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61" name="Rectangle 21"/>
            <p:cNvSpPr>
              <a:spLocks noChangeArrowheads="1"/>
            </p:cNvSpPr>
            <p:nvPr/>
          </p:nvSpPr>
          <p:spPr bwMode="auto">
            <a:xfrm>
              <a:off x="2908" y="1261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543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62" name="Rectangle 22"/>
            <p:cNvSpPr>
              <a:spLocks noChangeArrowheads="1"/>
            </p:cNvSpPr>
            <p:nvPr/>
          </p:nvSpPr>
          <p:spPr bwMode="auto">
            <a:xfrm>
              <a:off x="3464" y="1261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38.7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63" name="Rectangle 23"/>
            <p:cNvSpPr>
              <a:spLocks noChangeArrowheads="1"/>
            </p:cNvSpPr>
            <p:nvPr/>
          </p:nvSpPr>
          <p:spPr bwMode="auto">
            <a:xfrm>
              <a:off x="740" y="1378"/>
              <a:ext cx="388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No contestó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64" name="Rectangle 24"/>
            <p:cNvSpPr>
              <a:spLocks noChangeArrowheads="1"/>
            </p:cNvSpPr>
            <p:nvPr/>
          </p:nvSpPr>
          <p:spPr bwMode="auto">
            <a:xfrm>
              <a:off x="2930" y="1378"/>
              <a:ext cx="8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22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65" name="Rectangle 25"/>
            <p:cNvSpPr>
              <a:spLocks noChangeArrowheads="1"/>
            </p:cNvSpPr>
            <p:nvPr/>
          </p:nvSpPr>
          <p:spPr bwMode="auto">
            <a:xfrm>
              <a:off x="3486" y="1378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1.6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66" name="Rectangle 26"/>
            <p:cNvSpPr>
              <a:spLocks noChangeArrowheads="1"/>
            </p:cNvSpPr>
            <p:nvPr/>
          </p:nvSpPr>
          <p:spPr bwMode="auto">
            <a:xfrm>
              <a:off x="740" y="1494"/>
              <a:ext cx="17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Total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67" name="Rectangle 27"/>
            <p:cNvSpPr>
              <a:spLocks noChangeArrowheads="1"/>
            </p:cNvSpPr>
            <p:nvPr/>
          </p:nvSpPr>
          <p:spPr bwMode="auto">
            <a:xfrm>
              <a:off x="2886" y="1494"/>
              <a:ext cx="16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1403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68" name="Rectangle 28"/>
            <p:cNvSpPr>
              <a:spLocks noChangeArrowheads="1"/>
            </p:cNvSpPr>
            <p:nvPr/>
          </p:nvSpPr>
          <p:spPr bwMode="auto">
            <a:xfrm>
              <a:off x="3442" y="1494"/>
              <a:ext cx="18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100.0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69" name="Rectangle 29"/>
            <p:cNvSpPr>
              <a:spLocks noChangeArrowheads="1"/>
            </p:cNvSpPr>
            <p:nvPr/>
          </p:nvSpPr>
          <p:spPr bwMode="auto">
            <a:xfrm>
              <a:off x="788" y="485"/>
              <a:ext cx="2743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old" charset="0"/>
                </a:rPr>
                <a:t>XIX. Si comparas tu nivel de ingresos actual ó último, con el del primer empleo 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70" name="Rectangle 30"/>
            <p:cNvSpPr>
              <a:spLocks noChangeArrowheads="1"/>
            </p:cNvSpPr>
            <p:nvPr/>
          </p:nvSpPr>
          <p:spPr bwMode="auto">
            <a:xfrm>
              <a:off x="1327" y="579"/>
              <a:ext cx="1749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old" charset="0"/>
                </a:rPr>
                <a:t>que tuviste después de tu egreso, consideras que: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71" name="Line 31"/>
            <p:cNvSpPr>
              <a:spLocks noChangeShapeType="1"/>
            </p:cNvSpPr>
            <p:nvPr/>
          </p:nvSpPr>
          <p:spPr bwMode="auto">
            <a:xfrm>
              <a:off x="2683" y="675"/>
              <a:ext cx="1" cy="9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272" name="Rectangle 32"/>
            <p:cNvSpPr>
              <a:spLocks noChangeArrowheads="1"/>
            </p:cNvSpPr>
            <p:nvPr/>
          </p:nvSpPr>
          <p:spPr bwMode="auto">
            <a:xfrm>
              <a:off x="2683" y="675"/>
              <a:ext cx="9" cy="93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273" name="Line 33"/>
            <p:cNvSpPr>
              <a:spLocks noChangeShapeType="1"/>
            </p:cNvSpPr>
            <p:nvPr/>
          </p:nvSpPr>
          <p:spPr bwMode="auto">
            <a:xfrm>
              <a:off x="3250" y="675"/>
              <a:ext cx="1" cy="9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274" name="Rectangle 34"/>
            <p:cNvSpPr>
              <a:spLocks noChangeArrowheads="1"/>
            </p:cNvSpPr>
            <p:nvPr/>
          </p:nvSpPr>
          <p:spPr bwMode="auto">
            <a:xfrm>
              <a:off x="3250" y="675"/>
              <a:ext cx="8" cy="93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275" name="Line 35"/>
            <p:cNvSpPr>
              <a:spLocks noChangeShapeType="1"/>
            </p:cNvSpPr>
            <p:nvPr/>
          </p:nvSpPr>
          <p:spPr bwMode="auto">
            <a:xfrm>
              <a:off x="3817" y="675"/>
              <a:ext cx="1" cy="9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276" name="Rectangle 36"/>
            <p:cNvSpPr>
              <a:spLocks noChangeArrowheads="1"/>
            </p:cNvSpPr>
            <p:nvPr/>
          </p:nvSpPr>
          <p:spPr bwMode="auto">
            <a:xfrm>
              <a:off x="3817" y="675"/>
              <a:ext cx="8" cy="93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8 Gráfico"/>
          <p:cNvGraphicFramePr/>
          <p:nvPr/>
        </p:nvGraphicFramePr>
        <p:xfrm>
          <a:off x="785795" y="3105150"/>
          <a:ext cx="5500726" cy="3324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1268" name="Group 4"/>
          <p:cNvGrpSpPr>
            <a:grpSpLocks noChangeAspect="1"/>
          </p:cNvGrpSpPr>
          <p:nvPr/>
        </p:nvGrpSpPr>
        <p:grpSpPr bwMode="auto">
          <a:xfrm>
            <a:off x="1214439" y="785814"/>
            <a:ext cx="4786312" cy="1865312"/>
            <a:chOff x="765" y="495"/>
            <a:chExt cx="3015" cy="1175"/>
          </a:xfrm>
        </p:grpSpPr>
        <p:sp>
          <p:nvSpPr>
            <p:cNvPr id="11267" name="AutoShape 3"/>
            <p:cNvSpPr>
              <a:spLocks noChangeAspect="1" noChangeArrowheads="1" noTextEdit="1"/>
            </p:cNvSpPr>
            <p:nvPr/>
          </p:nvSpPr>
          <p:spPr bwMode="auto">
            <a:xfrm>
              <a:off x="765" y="495"/>
              <a:ext cx="3015" cy="1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269" name="Rectangle 5"/>
            <p:cNvSpPr>
              <a:spLocks noChangeArrowheads="1"/>
            </p:cNvSpPr>
            <p:nvPr/>
          </p:nvSpPr>
          <p:spPr bwMode="auto">
            <a:xfrm>
              <a:off x="769" y="499"/>
              <a:ext cx="3008" cy="239"/>
            </a:xfrm>
            <a:prstGeom prst="rect">
              <a:avLst/>
            </a:prstGeom>
            <a:solidFill>
              <a:srgbClr val="BFBFB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270" name="Rectangle 6"/>
            <p:cNvSpPr>
              <a:spLocks noChangeArrowheads="1"/>
            </p:cNvSpPr>
            <p:nvPr/>
          </p:nvSpPr>
          <p:spPr bwMode="auto">
            <a:xfrm>
              <a:off x="2747" y="749"/>
              <a:ext cx="38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Frecuencia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71" name="Rectangle 7"/>
            <p:cNvSpPr>
              <a:spLocks noChangeArrowheads="1"/>
            </p:cNvSpPr>
            <p:nvPr/>
          </p:nvSpPr>
          <p:spPr bwMode="auto">
            <a:xfrm>
              <a:off x="3305" y="749"/>
              <a:ext cx="37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Porcentaje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72" name="Rectangle 8"/>
            <p:cNvSpPr>
              <a:spLocks noChangeArrowheads="1"/>
            </p:cNvSpPr>
            <p:nvPr/>
          </p:nvSpPr>
          <p:spPr bwMode="auto">
            <a:xfrm>
              <a:off x="784" y="859"/>
              <a:ext cx="949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Falta de conocimiento teórico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73" name="Rectangle 9"/>
            <p:cNvSpPr>
              <a:spLocks noChangeArrowheads="1"/>
            </p:cNvSpPr>
            <p:nvPr/>
          </p:nvSpPr>
          <p:spPr bwMode="auto">
            <a:xfrm>
              <a:off x="2911" y="859"/>
              <a:ext cx="8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85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74" name="Rectangle 10"/>
            <p:cNvSpPr>
              <a:spLocks noChangeArrowheads="1"/>
            </p:cNvSpPr>
            <p:nvPr/>
          </p:nvSpPr>
          <p:spPr bwMode="auto">
            <a:xfrm>
              <a:off x="3451" y="859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6.1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75" name="Rectangle 11"/>
            <p:cNvSpPr>
              <a:spLocks noChangeArrowheads="1"/>
            </p:cNvSpPr>
            <p:nvPr/>
          </p:nvSpPr>
          <p:spPr bwMode="auto">
            <a:xfrm>
              <a:off x="784" y="975"/>
              <a:ext cx="149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Falta de habilidades y destrezas en la práctica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76" name="Rectangle 12"/>
            <p:cNvSpPr>
              <a:spLocks noChangeArrowheads="1"/>
            </p:cNvSpPr>
            <p:nvPr/>
          </p:nvSpPr>
          <p:spPr bwMode="auto">
            <a:xfrm>
              <a:off x="2889" y="975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380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77" name="Rectangle 13"/>
            <p:cNvSpPr>
              <a:spLocks noChangeArrowheads="1"/>
            </p:cNvSpPr>
            <p:nvPr/>
          </p:nvSpPr>
          <p:spPr bwMode="auto">
            <a:xfrm>
              <a:off x="3430" y="975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27.1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78" name="Rectangle 14"/>
            <p:cNvSpPr>
              <a:spLocks noChangeArrowheads="1"/>
            </p:cNvSpPr>
            <p:nvPr/>
          </p:nvSpPr>
          <p:spPr bwMode="auto">
            <a:xfrm>
              <a:off x="784" y="1091"/>
              <a:ext cx="1155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Integración de la teoría a la práctica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79" name="Rectangle 15"/>
            <p:cNvSpPr>
              <a:spLocks noChangeArrowheads="1"/>
            </p:cNvSpPr>
            <p:nvPr/>
          </p:nvSpPr>
          <p:spPr bwMode="auto">
            <a:xfrm>
              <a:off x="2889" y="1091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464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80" name="Rectangle 16"/>
            <p:cNvSpPr>
              <a:spLocks noChangeArrowheads="1"/>
            </p:cNvSpPr>
            <p:nvPr/>
          </p:nvSpPr>
          <p:spPr bwMode="auto">
            <a:xfrm>
              <a:off x="3430" y="1091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33.1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81" name="Rectangle 17"/>
            <p:cNvSpPr>
              <a:spLocks noChangeArrowheads="1"/>
            </p:cNvSpPr>
            <p:nvPr/>
          </p:nvSpPr>
          <p:spPr bwMode="auto">
            <a:xfrm>
              <a:off x="784" y="1207"/>
              <a:ext cx="533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Otro (especifica)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82" name="Rectangle 18"/>
            <p:cNvSpPr>
              <a:spLocks noChangeArrowheads="1"/>
            </p:cNvSpPr>
            <p:nvPr/>
          </p:nvSpPr>
          <p:spPr bwMode="auto">
            <a:xfrm>
              <a:off x="2889" y="1207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306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83" name="Rectangle 19"/>
            <p:cNvSpPr>
              <a:spLocks noChangeArrowheads="1"/>
            </p:cNvSpPr>
            <p:nvPr/>
          </p:nvSpPr>
          <p:spPr bwMode="auto">
            <a:xfrm>
              <a:off x="3430" y="1207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21.8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84" name="Rectangle 20"/>
            <p:cNvSpPr>
              <a:spLocks noChangeArrowheads="1"/>
            </p:cNvSpPr>
            <p:nvPr/>
          </p:nvSpPr>
          <p:spPr bwMode="auto">
            <a:xfrm>
              <a:off x="784" y="1323"/>
              <a:ext cx="61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Nunca ha laborado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85" name="Rectangle 21"/>
            <p:cNvSpPr>
              <a:spLocks noChangeArrowheads="1"/>
            </p:cNvSpPr>
            <p:nvPr/>
          </p:nvSpPr>
          <p:spPr bwMode="auto">
            <a:xfrm>
              <a:off x="2889" y="1323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123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86" name="Rectangle 22"/>
            <p:cNvSpPr>
              <a:spLocks noChangeArrowheads="1"/>
            </p:cNvSpPr>
            <p:nvPr/>
          </p:nvSpPr>
          <p:spPr bwMode="auto">
            <a:xfrm>
              <a:off x="3451" y="1323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8.8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87" name="Rectangle 23"/>
            <p:cNvSpPr>
              <a:spLocks noChangeArrowheads="1"/>
            </p:cNvSpPr>
            <p:nvPr/>
          </p:nvSpPr>
          <p:spPr bwMode="auto">
            <a:xfrm>
              <a:off x="784" y="1440"/>
              <a:ext cx="388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No contestó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88" name="Rectangle 24"/>
            <p:cNvSpPr>
              <a:spLocks noChangeArrowheads="1"/>
            </p:cNvSpPr>
            <p:nvPr/>
          </p:nvSpPr>
          <p:spPr bwMode="auto">
            <a:xfrm>
              <a:off x="2911" y="1440"/>
              <a:ext cx="8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45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89" name="Rectangle 25"/>
            <p:cNvSpPr>
              <a:spLocks noChangeArrowheads="1"/>
            </p:cNvSpPr>
            <p:nvPr/>
          </p:nvSpPr>
          <p:spPr bwMode="auto">
            <a:xfrm>
              <a:off x="3451" y="1440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3.2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90" name="Rectangle 26"/>
            <p:cNvSpPr>
              <a:spLocks noChangeArrowheads="1"/>
            </p:cNvSpPr>
            <p:nvPr/>
          </p:nvSpPr>
          <p:spPr bwMode="auto">
            <a:xfrm>
              <a:off x="784" y="1556"/>
              <a:ext cx="17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Total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91" name="Rectangle 27"/>
            <p:cNvSpPr>
              <a:spLocks noChangeArrowheads="1"/>
            </p:cNvSpPr>
            <p:nvPr/>
          </p:nvSpPr>
          <p:spPr bwMode="auto">
            <a:xfrm>
              <a:off x="2868" y="1556"/>
              <a:ext cx="16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1403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92" name="Rectangle 28"/>
            <p:cNvSpPr>
              <a:spLocks noChangeArrowheads="1"/>
            </p:cNvSpPr>
            <p:nvPr/>
          </p:nvSpPr>
          <p:spPr bwMode="auto">
            <a:xfrm>
              <a:off x="3408" y="1556"/>
              <a:ext cx="18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100.0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93" name="Rectangle 29"/>
            <p:cNvSpPr>
              <a:spLocks noChangeArrowheads="1"/>
            </p:cNvSpPr>
            <p:nvPr/>
          </p:nvSpPr>
          <p:spPr bwMode="auto">
            <a:xfrm>
              <a:off x="834" y="585"/>
              <a:ext cx="277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old" charset="0"/>
                </a:rPr>
                <a:t>XX. En el orden académico.¿Cuál fue la principal limitante para obtener trabajo?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94" name="Line 30"/>
            <p:cNvSpPr>
              <a:spLocks noChangeShapeType="1"/>
            </p:cNvSpPr>
            <p:nvPr/>
          </p:nvSpPr>
          <p:spPr bwMode="auto">
            <a:xfrm>
              <a:off x="2671" y="737"/>
              <a:ext cx="1" cy="9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295" name="Rectangle 31"/>
            <p:cNvSpPr>
              <a:spLocks noChangeArrowheads="1"/>
            </p:cNvSpPr>
            <p:nvPr/>
          </p:nvSpPr>
          <p:spPr bwMode="auto">
            <a:xfrm>
              <a:off x="2671" y="737"/>
              <a:ext cx="8" cy="93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296" name="Line 32"/>
            <p:cNvSpPr>
              <a:spLocks noChangeShapeType="1"/>
            </p:cNvSpPr>
            <p:nvPr/>
          </p:nvSpPr>
          <p:spPr bwMode="auto">
            <a:xfrm>
              <a:off x="3222" y="737"/>
              <a:ext cx="1" cy="9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297" name="Rectangle 33"/>
            <p:cNvSpPr>
              <a:spLocks noChangeArrowheads="1"/>
            </p:cNvSpPr>
            <p:nvPr/>
          </p:nvSpPr>
          <p:spPr bwMode="auto">
            <a:xfrm>
              <a:off x="3222" y="737"/>
              <a:ext cx="8" cy="93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298" name="Line 34"/>
            <p:cNvSpPr>
              <a:spLocks noChangeShapeType="1"/>
            </p:cNvSpPr>
            <p:nvPr/>
          </p:nvSpPr>
          <p:spPr bwMode="auto">
            <a:xfrm>
              <a:off x="3772" y="737"/>
              <a:ext cx="1" cy="9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299" name="Rectangle 35"/>
            <p:cNvSpPr>
              <a:spLocks noChangeArrowheads="1"/>
            </p:cNvSpPr>
            <p:nvPr/>
          </p:nvSpPr>
          <p:spPr bwMode="auto">
            <a:xfrm>
              <a:off x="3772" y="737"/>
              <a:ext cx="8" cy="93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9 Gráfico"/>
          <p:cNvGraphicFramePr/>
          <p:nvPr/>
        </p:nvGraphicFramePr>
        <p:xfrm>
          <a:off x="928670" y="3200401"/>
          <a:ext cx="5143536" cy="2943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2292" name="Group 4"/>
          <p:cNvGrpSpPr>
            <a:grpSpLocks noChangeAspect="1"/>
          </p:cNvGrpSpPr>
          <p:nvPr/>
        </p:nvGrpSpPr>
        <p:grpSpPr bwMode="auto">
          <a:xfrm>
            <a:off x="857250" y="642939"/>
            <a:ext cx="5214938" cy="1855786"/>
            <a:chOff x="540" y="405"/>
            <a:chExt cx="3285" cy="1169"/>
          </a:xfrm>
        </p:grpSpPr>
        <p:sp>
          <p:nvSpPr>
            <p:cNvPr id="12291" name="AutoShape 3"/>
            <p:cNvSpPr>
              <a:spLocks noChangeAspect="1" noChangeArrowheads="1" noTextEdit="1"/>
            </p:cNvSpPr>
            <p:nvPr/>
          </p:nvSpPr>
          <p:spPr bwMode="auto">
            <a:xfrm>
              <a:off x="540" y="405"/>
              <a:ext cx="3285" cy="1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293" name="Rectangle 5"/>
            <p:cNvSpPr>
              <a:spLocks noChangeArrowheads="1"/>
            </p:cNvSpPr>
            <p:nvPr/>
          </p:nvSpPr>
          <p:spPr bwMode="auto">
            <a:xfrm>
              <a:off x="544" y="409"/>
              <a:ext cx="3278" cy="233"/>
            </a:xfrm>
            <a:prstGeom prst="rect">
              <a:avLst/>
            </a:prstGeom>
            <a:solidFill>
              <a:srgbClr val="BFBFB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294" name="Rectangle 6"/>
            <p:cNvSpPr>
              <a:spLocks noChangeArrowheads="1"/>
            </p:cNvSpPr>
            <p:nvPr/>
          </p:nvSpPr>
          <p:spPr bwMode="auto">
            <a:xfrm>
              <a:off x="2700" y="654"/>
              <a:ext cx="38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Frecuencia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295" name="Rectangle 7"/>
            <p:cNvSpPr>
              <a:spLocks noChangeArrowheads="1"/>
            </p:cNvSpPr>
            <p:nvPr/>
          </p:nvSpPr>
          <p:spPr bwMode="auto">
            <a:xfrm>
              <a:off x="3307" y="654"/>
              <a:ext cx="37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Porcentaje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296" name="Rectangle 8"/>
            <p:cNvSpPr>
              <a:spLocks noChangeArrowheads="1"/>
            </p:cNvSpPr>
            <p:nvPr/>
          </p:nvSpPr>
          <p:spPr bwMode="auto">
            <a:xfrm>
              <a:off x="561" y="763"/>
              <a:ext cx="485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Menos de 25%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297" name="Rectangle 9"/>
            <p:cNvSpPr>
              <a:spLocks noChangeArrowheads="1"/>
            </p:cNvSpPr>
            <p:nvPr/>
          </p:nvSpPr>
          <p:spPr bwMode="auto">
            <a:xfrm>
              <a:off x="2855" y="763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186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298" name="Rectangle 10"/>
            <p:cNvSpPr>
              <a:spLocks noChangeArrowheads="1"/>
            </p:cNvSpPr>
            <p:nvPr/>
          </p:nvSpPr>
          <p:spPr bwMode="auto">
            <a:xfrm>
              <a:off x="3443" y="763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13.3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299" name="Rectangle 11"/>
            <p:cNvSpPr>
              <a:spLocks noChangeArrowheads="1"/>
            </p:cNvSpPr>
            <p:nvPr/>
          </p:nvSpPr>
          <p:spPr bwMode="auto">
            <a:xfrm>
              <a:off x="561" y="879"/>
              <a:ext cx="485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De 26% a 50%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00" name="Rectangle 12"/>
            <p:cNvSpPr>
              <a:spLocks noChangeArrowheads="1"/>
            </p:cNvSpPr>
            <p:nvPr/>
          </p:nvSpPr>
          <p:spPr bwMode="auto">
            <a:xfrm>
              <a:off x="2855" y="879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352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01" name="Rectangle 13"/>
            <p:cNvSpPr>
              <a:spLocks noChangeArrowheads="1"/>
            </p:cNvSpPr>
            <p:nvPr/>
          </p:nvSpPr>
          <p:spPr bwMode="auto">
            <a:xfrm>
              <a:off x="3443" y="879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25.1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02" name="Rectangle 14"/>
            <p:cNvSpPr>
              <a:spLocks noChangeArrowheads="1"/>
            </p:cNvSpPr>
            <p:nvPr/>
          </p:nvSpPr>
          <p:spPr bwMode="auto">
            <a:xfrm>
              <a:off x="561" y="995"/>
              <a:ext cx="485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De 51% a 75%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03" name="Rectangle 15"/>
            <p:cNvSpPr>
              <a:spLocks noChangeArrowheads="1"/>
            </p:cNvSpPr>
            <p:nvPr/>
          </p:nvSpPr>
          <p:spPr bwMode="auto">
            <a:xfrm>
              <a:off x="2855" y="995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388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04" name="Rectangle 16"/>
            <p:cNvSpPr>
              <a:spLocks noChangeArrowheads="1"/>
            </p:cNvSpPr>
            <p:nvPr/>
          </p:nvSpPr>
          <p:spPr bwMode="auto">
            <a:xfrm>
              <a:off x="3443" y="995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27.7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05" name="Rectangle 17"/>
            <p:cNvSpPr>
              <a:spLocks noChangeArrowheads="1"/>
            </p:cNvSpPr>
            <p:nvPr/>
          </p:nvSpPr>
          <p:spPr bwMode="auto">
            <a:xfrm>
              <a:off x="561" y="1111"/>
              <a:ext cx="525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De 76% a 100%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06" name="Rectangle 18"/>
            <p:cNvSpPr>
              <a:spLocks noChangeArrowheads="1"/>
            </p:cNvSpPr>
            <p:nvPr/>
          </p:nvSpPr>
          <p:spPr bwMode="auto">
            <a:xfrm>
              <a:off x="2855" y="1111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347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07" name="Rectangle 19"/>
            <p:cNvSpPr>
              <a:spLocks noChangeArrowheads="1"/>
            </p:cNvSpPr>
            <p:nvPr/>
          </p:nvSpPr>
          <p:spPr bwMode="auto">
            <a:xfrm>
              <a:off x="3443" y="1111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24.7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08" name="Rectangle 20"/>
            <p:cNvSpPr>
              <a:spLocks noChangeArrowheads="1"/>
            </p:cNvSpPr>
            <p:nvPr/>
          </p:nvSpPr>
          <p:spPr bwMode="auto">
            <a:xfrm>
              <a:off x="561" y="1227"/>
              <a:ext cx="61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Nunca ha laborado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09" name="Rectangle 21"/>
            <p:cNvSpPr>
              <a:spLocks noChangeArrowheads="1"/>
            </p:cNvSpPr>
            <p:nvPr/>
          </p:nvSpPr>
          <p:spPr bwMode="auto">
            <a:xfrm>
              <a:off x="2855" y="1227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123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0" name="Rectangle 22"/>
            <p:cNvSpPr>
              <a:spLocks noChangeArrowheads="1"/>
            </p:cNvSpPr>
            <p:nvPr/>
          </p:nvSpPr>
          <p:spPr bwMode="auto">
            <a:xfrm>
              <a:off x="3467" y="1227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8.8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1" name="Rectangle 23"/>
            <p:cNvSpPr>
              <a:spLocks noChangeArrowheads="1"/>
            </p:cNvSpPr>
            <p:nvPr/>
          </p:nvSpPr>
          <p:spPr bwMode="auto">
            <a:xfrm>
              <a:off x="561" y="1344"/>
              <a:ext cx="388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No contestó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2" name="Rectangle 24"/>
            <p:cNvSpPr>
              <a:spLocks noChangeArrowheads="1"/>
            </p:cNvSpPr>
            <p:nvPr/>
          </p:nvSpPr>
          <p:spPr bwMode="auto">
            <a:xfrm>
              <a:off x="2902" y="1344"/>
              <a:ext cx="40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7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3" name="Rectangle 25"/>
            <p:cNvSpPr>
              <a:spLocks noChangeArrowheads="1"/>
            </p:cNvSpPr>
            <p:nvPr/>
          </p:nvSpPr>
          <p:spPr bwMode="auto">
            <a:xfrm>
              <a:off x="3490" y="1344"/>
              <a:ext cx="6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.5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4" name="Rectangle 26"/>
            <p:cNvSpPr>
              <a:spLocks noChangeArrowheads="1"/>
            </p:cNvSpPr>
            <p:nvPr/>
          </p:nvSpPr>
          <p:spPr bwMode="auto">
            <a:xfrm>
              <a:off x="561" y="1460"/>
              <a:ext cx="17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Total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5" name="Rectangle 27"/>
            <p:cNvSpPr>
              <a:spLocks noChangeArrowheads="1"/>
            </p:cNvSpPr>
            <p:nvPr/>
          </p:nvSpPr>
          <p:spPr bwMode="auto">
            <a:xfrm>
              <a:off x="2831" y="1460"/>
              <a:ext cx="16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1403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6" name="Rectangle 28"/>
            <p:cNvSpPr>
              <a:spLocks noChangeArrowheads="1"/>
            </p:cNvSpPr>
            <p:nvPr/>
          </p:nvSpPr>
          <p:spPr bwMode="auto">
            <a:xfrm>
              <a:off x="3420" y="1460"/>
              <a:ext cx="18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100.0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7" name="Rectangle 29"/>
            <p:cNvSpPr>
              <a:spLocks noChangeArrowheads="1"/>
            </p:cNvSpPr>
            <p:nvPr/>
          </p:nvSpPr>
          <p:spPr bwMode="auto">
            <a:xfrm>
              <a:off x="690" y="445"/>
              <a:ext cx="264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old" charset="0"/>
                </a:rPr>
                <a:t>XXI. ¿En qué porcentaje, lo aprendido en tus estudios ha coincidido con las 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8" name="Rectangle 30"/>
            <p:cNvSpPr>
              <a:spLocks noChangeArrowheads="1"/>
            </p:cNvSpPr>
            <p:nvPr/>
          </p:nvSpPr>
          <p:spPr bwMode="auto">
            <a:xfrm>
              <a:off x="1690" y="539"/>
              <a:ext cx="85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old" charset="0"/>
                </a:rPr>
                <a:t>actividades de tu trabajo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9" name="Line 31"/>
            <p:cNvSpPr>
              <a:spLocks noChangeShapeType="1"/>
            </p:cNvSpPr>
            <p:nvPr/>
          </p:nvSpPr>
          <p:spPr bwMode="auto">
            <a:xfrm>
              <a:off x="2617" y="641"/>
              <a:ext cx="1" cy="9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320" name="Rectangle 32"/>
            <p:cNvSpPr>
              <a:spLocks noChangeArrowheads="1"/>
            </p:cNvSpPr>
            <p:nvPr/>
          </p:nvSpPr>
          <p:spPr bwMode="auto">
            <a:xfrm>
              <a:off x="2617" y="641"/>
              <a:ext cx="9" cy="93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321" name="Line 33"/>
            <p:cNvSpPr>
              <a:spLocks noChangeShapeType="1"/>
            </p:cNvSpPr>
            <p:nvPr/>
          </p:nvSpPr>
          <p:spPr bwMode="auto">
            <a:xfrm>
              <a:off x="3217" y="641"/>
              <a:ext cx="1" cy="9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322" name="Rectangle 34"/>
            <p:cNvSpPr>
              <a:spLocks noChangeArrowheads="1"/>
            </p:cNvSpPr>
            <p:nvPr/>
          </p:nvSpPr>
          <p:spPr bwMode="auto">
            <a:xfrm>
              <a:off x="3217" y="641"/>
              <a:ext cx="8" cy="93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323" name="Line 35"/>
            <p:cNvSpPr>
              <a:spLocks noChangeShapeType="1"/>
            </p:cNvSpPr>
            <p:nvPr/>
          </p:nvSpPr>
          <p:spPr bwMode="auto">
            <a:xfrm>
              <a:off x="3816" y="641"/>
              <a:ext cx="1" cy="9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324" name="Rectangle 36"/>
            <p:cNvSpPr>
              <a:spLocks noChangeArrowheads="1"/>
            </p:cNvSpPr>
            <p:nvPr/>
          </p:nvSpPr>
          <p:spPr bwMode="auto">
            <a:xfrm>
              <a:off x="3816" y="641"/>
              <a:ext cx="9" cy="93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10 Gráfico"/>
          <p:cNvGraphicFramePr/>
          <p:nvPr/>
        </p:nvGraphicFramePr>
        <p:xfrm>
          <a:off x="857232" y="3357554"/>
          <a:ext cx="535785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5124" name="Group 4"/>
          <p:cNvGrpSpPr>
            <a:grpSpLocks noChangeAspect="1"/>
          </p:cNvGrpSpPr>
          <p:nvPr/>
        </p:nvGrpSpPr>
        <p:grpSpPr bwMode="auto">
          <a:xfrm>
            <a:off x="1071546" y="928662"/>
            <a:ext cx="4714908" cy="1428751"/>
            <a:chOff x="405" y="450"/>
            <a:chExt cx="3600" cy="900"/>
          </a:xfrm>
        </p:grpSpPr>
        <p:sp>
          <p:nvSpPr>
            <p:cNvPr id="5123" name="AutoShape 3"/>
            <p:cNvSpPr>
              <a:spLocks noChangeAspect="1" noChangeArrowheads="1" noTextEdit="1"/>
            </p:cNvSpPr>
            <p:nvPr/>
          </p:nvSpPr>
          <p:spPr bwMode="auto">
            <a:xfrm>
              <a:off x="405" y="450"/>
              <a:ext cx="360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125" name="Rectangle 5"/>
            <p:cNvSpPr>
              <a:spLocks noChangeArrowheads="1"/>
            </p:cNvSpPr>
            <p:nvPr/>
          </p:nvSpPr>
          <p:spPr bwMode="auto">
            <a:xfrm>
              <a:off x="410" y="455"/>
              <a:ext cx="3591" cy="149"/>
            </a:xfrm>
            <a:prstGeom prst="rect">
              <a:avLst/>
            </a:prstGeom>
            <a:solidFill>
              <a:srgbClr val="BFBFB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126" name="Rectangle 6"/>
            <p:cNvSpPr>
              <a:spLocks noChangeArrowheads="1"/>
            </p:cNvSpPr>
            <p:nvPr/>
          </p:nvSpPr>
          <p:spPr bwMode="auto">
            <a:xfrm>
              <a:off x="2772" y="619"/>
              <a:ext cx="42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Frecuencia</a:t>
              </a:r>
              <a:endPara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27" name="Rectangle 7"/>
            <p:cNvSpPr>
              <a:spLocks noChangeArrowheads="1"/>
            </p:cNvSpPr>
            <p:nvPr/>
          </p:nvSpPr>
          <p:spPr bwMode="auto">
            <a:xfrm>
              <a:off x="3437" y="619"/>
              <a:ext cx="413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Porcentaje</a:t>
              </a:r>
              <a:endPara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28" name="Rectangle 8"/>
            <p:cNvSpPr>
              <a:spLocks noChangeArrowheads="1"/>
            </p:cNvSpPr>
            <p:nvPr/>
          </p:nvSpPr>
          <p:spPr bwMode="auto">
            <a:xfrm>
              <a:off x="428" y="759"/>
              <a:ext cx="69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Físico Matemáticas</a:t>
              </a:r>
              <a:endPara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29" name="Rectangle 9"/>
            <p:cNvSpPr>
              <a:spLocks noChangeArrowheads="1"/>
            </p:cNvSpPr>
            <p:nvPr/>
          </p:nvSpPr>
          <p:spPr bwMode="auto">
            <a:xfrm>
              <a:off x="2942" y="759"/>
              <a:ext cx="135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810</a:t>
              </a:r>
              <a:endPara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30" name="Rectangle 10"/>
            <p:cNvSpPr>
              <a:spLocks noChangeArrowheads="1"/>
            </p:cNvSpPr>
            <p:nvPr/>
          </p:nvSpPr>
          <p:spPr bwMode="auto">
            <a:xfrm>
              <a:off x="3587" y="759"/>
              <a:ext cx="157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57.7</a:t>
              </a:r>
              <a:endPara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31" name="Rectangle 11"/>
            <p:cNvSpPr>
              <a:spLocks noChangeArrowheads="1"/>
            </p:cNvSpPr>
            <p:nvPr/>
          </p:nvSpPr>
          <p:spPr bwMode="auto">
            <a:xfrm>
              <a:off x="428" y="907"/>
              <a:ext cx="749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Social Administrativa</a:t>
              </a:r>
              <a:endPara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32" name="Rectangle 12"/>
            <p:cNvSpPr>
              <a:spLocks noChangeArrowheads="1"/>
            </p:cNvSpPr>
            <p:nvPr/>
          </p:nvSpPr>
          <p:spPr bwMode="auto">
            <a:xfrm>
              <a:off x="2942" y="907"/>
              <a:ext cx="135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330</a:t>
              </a:r>
              <a:endPara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33" name="Rectangle 13"/>
            <p:cNvSpPr>
              <a:spLocks noChangeArrowheads="1"/>
            </p:cNvSpPr>
            <p:nvPr/>
          </p:nvSpPr>
          <p:spPr bwMode="auto">
            <a:xfrm>
              <a:off x="3587" y="907"/>
              <a:ext cx="157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23.5</a:t>
              </a:r>
              <a:endPara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34" name="Rectangle 14"/>
            <p:cNvSpPr>
              <a:spLocks noChangeArrowheads="1"/>
            </p:cNvSpPr>
            <p:nvPr/>
          </p:nvSpPr>
          <p:spPr bwMode="auto">
            <a:xfrm>
              <a:off x="428" y="1056"/>
              <a:ext cx="65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Médico Biológicas</a:t>
              </a:r>
              <a:endPara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35" name="Rectangle 15"/>
            <p:cNvSpPr>
              <a:spLocks noChangeArrowheads="1"/>
            </p:cNvSpPr>
            <p:nvPr/>
          </p:nvSpPr>
          <p:spPr bwMode="auto">
            <a:xfrm>
              <a:off x="2942" y="1056"/>
              <a:ext cx="135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263</a:t>
              </a:r>
              <a:endPara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36" name="Rectangle 16"/>
            <p:cNvSpPr>
              <a:spLocks noChangeArrowheads="1"/>
            </p:cNvSpPr>
            <p:nvPr/>
          </p:nvSpPr>
          <p:spPr bwMode="auto">
            <a:xfrm>
              <a:off x="3587" y="1056"/>
              <a:ext cx="157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18.7</a:t>
              </a:r>
              <a:endPara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37" name="Rectangle 17"/>
            <p:cNvSpPr>
              <a:spLocks noChangeArrowheads="1"/>
            </p:cNvSpPr>
            <p:nvPr/>
          </p:nvSpPr>
          <p:spPr bwMode="auto">
            <a:xfrm>
              <a:off x="428" y="1204"/>
              <a:ext cx="193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Total</a:t>
              </a:r>
              <a:endPara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38" name="Rectangle 18"/>
            <p:cNvSpPr>
              <a:spLocks noChangeArrowheads="1"/>
            </p:cNvSpPr>
            <p:nvPr/>
          </p:nvSpPr>
          <p:spPr bwMode="auto">
            <a:xfrm>
              <a:off x="2916" y="1204"/>
              <a:ext cx="180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1403</a:t>
              </a:r>
              <a:endPara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39" name="Rectangle 19"/>
            <p:cNvSpPr>
              <a:spLocks noChangeArrowheads="1"/>
            </p:cNvSpPr>
            <p:nvPr/>
          </p:nvSpPr>
          <p:spPr bwMode="auto">
            <a:xfrm>
              <a:off x="3561" y="1204"/>
              <a:ext cx="20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100.0</a:t>
              </a:r>
              <a:endPara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40" name="Rectangle 20"/>
            <p:cNvSpPr>
              <a:spLocks noChangeArrowheads="1"/>
            </p:cNvSpPr>
            <p:nvPr/>
          </p:nvSpPr>
          <p:spPr bwMode="auto">
            <a:xfrm>
              <a:off x="1867" y="487"/>
              <a:ext cx="545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old" charset="0"/>
                </a:rPr>
                <a:t>Área de estudio</a:t>
              </a:r>
              <a:endPara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41" name="Line 21"/>
            <p:cNvSpPr>
              <a:spLocks noChangeShapeType="1"/>
            </p:cNvSpPr>
            <p:nvPr/>
          </p:nvSpPr>
          <p:spPr bwMode="auto">
            <a:xfrm>
              <a:off x="2681" y="603"/>
              <a:ext cx="1" cy="74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142" name="Rectangle 22"/>
            <p:cNvSpPr>
              <a:spLocks noChangeArrowheads="1"/>
            </p:cNvSpPr>
            <p:nvPr/>
          </p:nvSpPr>
          <p:spPr bwMode="auto">
            <a:xfrm>
              <a:off x="2681" y="603"/>
              <a:ext cx="10" cy="74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143" name="Line 23"/>
            <p:cNvSpPr>
              <a:spLocks noChangeShapeType="1"/>
            </p:cNvSpPr>
            <p:nvPr/>
          </p:nvSpPr>
          <p:spPr bwMode="auto">
            <a:xfrm>
              <a:off x="3338" y="603"/>
              <a:ext cx="1" cy="74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144" name="Rectangle 24"/>
            <p:cNvSpPr>
              <a:spLocks noChangeArrowheads="1"/>
            </p:cNvSpPr>
            <p:nvPr/>
          </p:nvSpPr>
          <p:spPr bwMode="auto">
            <a:xfrm>
              <a:off x="3338" y="603"/>
              <a:ext cx="10" cy="74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145" name="Line 25"/>
            <p:cNvSpPr>
              <a:spLocks noChangeShapeType="1"/>
            </p:cNvSpPr>
            <p:nvPr/>
          </p:nvSpPr>
          <p:spPr bwMode="auto">
            <a:xfrm>
              <a:off x="3995" y="603"/>
              <a:ext cx="1" cy="74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146" name="Rectangle 26"/>
            <p:cNvSpPr>
              <a:spLocks noChangeArrowheads="1"/>
            </p:cNvSpPr>
            <p:nvPr/>
          </p:nvSpPr>
          <p:spPr bwMode="auto">
            <a:xfrm>
              <a:off x="3995" y="603"/>
              <a:ext cx="10" cy="74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0 Gráfico"/>
          <p:cNvGraphicFramePr/>
          <p:nvPr/>
        </p:nvGraphicFramePr>
        <p:xfrm>
          <a:off x="857232" y="3200401"/>
          <a:ext cx="5286412" cy="3157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3316" name="Group 4"/>
          <p:cNvGrpSpPr>
            <a:grpSpLocks noChangeAspect="1"/>
          </p:cNvGrpSpPr>
          <p:nvPr/>
        </p:nvGrpSpPr>
        <p:grpSpPr bwMode="auto">
          <a:xfrm>
            <a:off x="857251" y="642939"/>
            <a:ext cx="5000625" cy="2039937"/>
            <a:chOff x="540" y="405"/>
            <a:chExt cx="3150" cy="1285"/>
          </a:xfrm>
        </p:grpSpPr>
        <p:sp>
          <p:nvSpPr>
            <p:cNvPr id="13315" name="AutoShape 3"/>
            <p:cNvSpPr>
              <a:spLocks noChangeAspect="1" noChangeArrowheads="1" noTextEdit="1"/>
            </p:cNvSpPr>
            <p:nvPr/>
          </p:nvSpPr>
          <p:spPr bwMode="auto">
            <a:xfrm>
              <a:off x="540" y="405"/>
              <a:ext cx="3150" cy="12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3317" name="Rectangle 5"/>
            <p:cNvSpPr>
              <a:spLocks noChangeArrowheads="1"/>
            </p:cNvSpPr>
            <p:nvPr/>
          </p:nvSpPr>
          <p:spPr bwMode="auto">
            <a:xfrm>
              <a:off x="544" y="409"/>
              <a:ext cx="3143" cy="117"/>
            </a:xfrm>
            <a:prstGeom prst="rect">
              <a:avLst/>
            </a:prstGeom>
            <a:solidFill>
              <a:srgbClr val="D8D8D8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3318" name="Rectangle 6"/>
            <p:cNvSpPr>
              <a:spLocks noChangeArrowheads="1"/>
            </p:cNvSpPr>
            <p:nvPr/>
          </p:nvSpPr>
          <p:spPr bwMode="auto">
            <a:xfrm>
              <a:off x="2611" y="537"/>
              <a:ext cx="38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Frecuencia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19" name="Rectangle 7"/>
            <p:cNvSpPr>
              <a:spLocks noChangeArrowheads="1"/>
            </p:cNvSpPr>
            <p:nvPr/>
          </p:nvSpPr>
          <p:spPr bwMode="auto">
            <a:xfrm>
              <a:off x="3193" y="537"/>
              <a:ext cx="37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Porcentaje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20" name="Rectangle 8"/>
            <p:cNvSpPr>
              <a:spLocks noChangeArrowheads="1"/>
            </p:cNvSpPr>
            <p:nvPr/>
          </p:nvSpPr>
          <p:spPr bwMode="auto">
            <a:xfrm>
              <a:off x="560" y="647"/>
              <a:ext cx="87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Tener título de  licenciatura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21" name="Rectangle 9"/>
            <p:cNvSpPr>
              <a:spLocks noChangeArrowheads="1"/>
            </p:cNvSpPr>
            <p:nvPr/>
          </p:nvSpPr>
          <p:spPr bwMode="auto">
            <a:xfrm>
              <a:off x="2760" y="647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300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22" name="Rectangle 10"/>
            <p:cNvSpPr>
              <a:spLocks noChangeArrowheads="1"/>
            </p:cNvSpPr>
            <p:nvPr/>
          </p:nvSpPr>
          <p:spPr bwMode="auto">
            <a:xfrm>
              <a:off x="3287" y="647"/>
              <a:ext cx="20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14.2%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23" name="Rectangle 11"/>
            <p:cNvSpPr>
              <a:spLocks noChangeArrowheads="1"/>
            </p:cNvSpPr>
            <p:nvPr/>
          </p:nvSpPr>
          <p:spPr bwMode="auto">
            <a:xfrm>
              <a:off x="560" y="763"/>
              <a:ext cx="115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Aprobar los exámenes de selección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24" name="Rectangle 12"/>
            <p:cNvSpPr>
              <a:spLocks noChangeArrowheads="1"/>
            </p:cNvSpPr>
            <p:nvPr/>
          </p:nvSpPr>
          <p:spPr bwMode="auto">
            <a:xfrm>
              <a:off x="2760" y="763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462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25" name="Rectangle 13"/>
            <p:cNvSpPr>
              <a:spLocks noChangeArrowheads="1"/>
            </p:cNvSpPr>
            <p:nvPr/>
          </p:nvSpPr>
          <p:spPr bwMode="auto">
            <a:xfrm>
              <a:off x="3287" y="763"/>
              <a:ext cx="20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21.9%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26" name="Rectangle 14"/>
            <p:cNvSpPr>
              <a:spLocks noChangeArrowheads="1"/>
            </p:cNvSpPr>
            <p:nvPr/>
          </p:nvSpPr>
          <p:spPr bwMode="auto">
            <a:xfrm>
              <a:off x="560" y="879"/>
              <a:ext cx="747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Dominio de otro idioma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27" name="Rectangle 15"/>
            <p:cNvSpPr>
              <a:spLocks noChangeArrowheads="1"/>
            </p:cNvSpPr>
            <p:nvPr/>
          </p:nvSpPr>
          <p:spPr bwMode="auto">
            <a:xfrm>
              <a:off x="2760" y="879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205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28" name="Rectangle 16"/>
            <p:cNvSpPr>
              <a:spLocks noChangeArrowheads="1"/>
            </p:cNvSpPr>
            <p:nvPr/>
          </p:nvSpPr>
          <p:spPr bwMode="auto">
            <a:xfrm>
              <a:off x="3310" y="879"/>
              <a:ext cx="16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9.7%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29" name="Rectangle 17"/>
            <p:cNvSpPr>
              <a:spLocks noChangeArrowheads="1"/>
            </p:cNvSpPr>
            <p:nvPr/>
          </p:nvSpPr>
          <p:spPr bwMode="auto">
            <a:xfrm>
              <a:off x="560" y="995"/>
              <a:ext cx="695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Manejo de tecnología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30" name="Rectangle 18"/>
            <p:cNvSpPr>
              <a:spLocks noChangeArrowheads="1"/>
            </p:cNvSpPr>
            <p:nvPr/>
          </p:nvSpPr>
          <p:spPr bwMode="auto">
            <a:xfrm>
              <a:off x="2760" y="995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319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31" name="Rectangle 19"/>
            <p:cNvSpPr>
              <a:spLocks noChangeArrowheads="1"/>
            </p:cNvSpPr>
            <p:nvPr/>
          </p:nvSpPr>
          <p:spPr bwMode="auto">
            <a:xfrm>
              <a:off x="3287" y="995"/>
              <a:ext cx="20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15.1%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32" name="Rectangle 20"/>
            <p:cNvSpPr>
              <a:spLocks noChangeArrowheads="1"/>
            </p:cNvSpPr>
            <p:nvPr/>
          </p:nvSpPr>
          <p:spPr bwMode="auto">
            <a:xfrm>
              <a:off x="560" y="1111"/>
              <a:ext cx="380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Experiencia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33" name="Rectangle 21"/>
            <p:cNvSpPr>
              <a:spLocks noChangeArrowheads="1"/>
            </p:cNvSpPr>
            <p:nvPr/>
          </p:nvSpPr>
          <p:spPr bwMode="auto">
            <a:xfrm>
              <a:off x="2760" y="1111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561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34" name="Rectangle 22"/>
            <p:cNvSpPr>
              <a:spLocks noChangeArrowheads="1"/>
            </p:cNvSpPr>
            <p:nvPr/>
          </p:nvSpPr>
          <p:spPr bwMode="auto">
            <a:xfrm>
              <a:off x="3287" y="1111"/>
              <a:ext cx="20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26.6%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35" name="Rectangle 23"/>
            <p:cNvSpPr>
              <a:spLocks noChangeArrowheads="1"/>
            </p:cNvSpPr>
            <p:nvPr/>
          </p:nvSpPr>
          <p:spPr bwMode="auto">
            <a:xfrm>
              <a:off x="560" y="1228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Otro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36" name="Rectangle 24"/>
            <p:cNvSpPr>
              <a:spLocks noChangeArrowheads="1"/>
            </p:cNvSpPr>
            <p:nvPr/>
          </p:nvSpPr>
          <p:spPr bwMode="auto">
            <a:xfrm>
              <a:off x="2760" y="1228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122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37" name="Rectangle 25"/>
            <p:cNvSpPr>
              <a:spLocks noChangeArrowheads="1"/>
            </p:cNvSpPr>
            <p:nvPr/>
          </p:nvSpPr>
          <p:spPr bwMode="auto">
            <a:xfrm>
              <a:off x="3310" y="1228"/>
              <a:ext cx="16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5.8%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38" name="Rectangle 26"/>
            <p:cNvSpPr>
              <a:spLocks noChangeArrowheads="1"/>
            </p:cNvSpPr>
            <p:nvPr/>
          </p:nvSpPr>
          <p:spPr bwMode="auto">
            <a:xfrm>
              <a:off x="560" y="1344"/>
              <a:ext cx="61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Nunca ha laborado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39" name="Rectangle 27"/>
            <p:cNvSpPr>
              <a:spLocks noChangeArrowheads="1"/>
            </p:cNvSpPr>
            <p:nvPr/>
          </p:nvSpPr>
          <p:spPr bwMode="auto">
            <a:xfrm>
              <a:off x="2760" y="1344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128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40" name="Rectangle 28"/>
            <p:cNvSpPr>
              <a:spLocks noChangeArrowheads="1"/>
            </p:cNvSpPr>
            <p:nvPr/>
          </p:nvSpPr>
          <p:spPr bwMode="auto">
            <a:xfrm>
              <a:off x="3310" y="1344"/>
              <a:ext cx="16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6.1%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41" name="Rectangle 29"/>
            <p:cNvSpPr>
              <a:spLocks noChangeArrowheads="1"/>
            </p:cNvSpPr>
            <p:nvPr/>
          </p:nvSpPr>
          <p:spPr bwMode="auto">
            <a:xfrm>
              <a:off x="560" y="1460"/>
              <a:ext cx="388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No contestó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42" name="Rectangle 30"/>
            <p:cNvSpPr>
              <a:spLocks noChangeArrowheads="1"/>
            </p:cNvSpPr>
            <p:nvPr/>
          </p:nvSpPr>
          <p:spPr bwMode="auto">
            <a:xfrm>
              <a:off x="2805" y="1460"/>
              <a:ext cx="40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9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43" name="Rectangle 31"/>
            <p:cNvSpPr>
              <a:spLocks noChangeArrowheads="1"/>
            </p:cNvSpPr>
            <p:nvPr/>
          </p:nvSpPr>
          <p:spPr bwMode="auto">
            <a:xfrm>
              <a:off x="3332" y="1460"/>
              <a:ext cx="125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.4%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44" name="Rectangle 32"/>
            <p:cNvSpPr>
              <a:spLocks noChangeArrowheads="1"/>
            </p:cNvSpPr>
            <p:nvPr/>
          </p:nvSpPr>
          <p:spPr bwMode="auto">
            <a:xfrm>
              <a:off x="560" y="1576"/>
              <a:ext cx="17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Total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45" name="Rectangle 33"/>
            <p:cNvSpPr>
              <a:spLocks noChangeArrowheads="1"/>
            </p:cNvSpPr>
            <p:nvPr/>
          </p:nvSpPr>
          <p:spPr bwMode="auto">
            <a:xfrm>
              <a:off x="2737" y="1576"/>
              <a:ext cx="16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2106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46" name="Rectangle 34"/>
            <p:cNvSpPr>
              <a:spLocks noChangeArrowheads="1"/>
            </p:cNvSpPr>
            <p:nvPr/>
          </p:nvSpPr>
          <p:spPr bwMode="auto">
            <a:xfrm>
              <a:off x="3267" y="1576"/>
              <a:ext cx="24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100.0%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47" name="Rectangle 35"/>
            <p:cNvSpPr>
              <a:spLocks noChangeArrowheads="1"/>
            </p:cNvSpPr>
            <p:nvPr/>
          </p:nvSpPr>
          <p:spPr bwMode="auto">
            <a:xfrm>
              <a:off x="659" y="434"/>
              <a:ext cx="267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old" charset="0"/>
                </a:rPr>
                <a:t>VII. ¿Cuál fue el principal requisito para conseguir tu último ó actual empleo?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48" name="Line 36"/>
            <p:cNvSpPr>
              <a:spLocks noChangeShapeType="1"/>
            </p:cNvSpPr>
            <p:nvPr/>
          </p:nvSpPr>
          <p:spPr bwMode="auto">
            <a:xfrm>
              <a:off x="2532" y="525"/>
              <a:ext cx="1" cy="116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3349" name="Rectangle 37"/>
            <p:cNvSpPr>
              <a:spLocks noChangeArrowheads="1"/>
            </p:cNvSpPr>
            <p:nvPr/>
          </p:nvSpPr>
          <p:spPr bwMode="auto">
            <a:xfrm>
              <a:off x="2532" y="525"/>
              <a:ext cx="8" cy="116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3350" name="Line 38"/>
            <p:cNvSpPr>
              <a:spLocks noChangeShapeType="1"/>
            </p:cNvSpPr>
            <p:nvPr/>
          </p:nvSpPr>
          <p:spPr bwMode="auto">
            <a:xfrm>
              <a:off x="3107" y="525"/>
              <a:ext cx="1" cy="116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3351" name="Rectangle 39"/>
            <p:cNvSpPr>
              <a:spLocks noChangeArrowheads="1"/>
            </p:cNvSpPr>
            <p:nvPr/>
          </p:nvSpPr>
          <p:spPr bwMode="auto">
            <a:xfrm>
              <a:off x="3107" y="525"/>
              <a:ext cx="8" cy="116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3352" name="Line 40"/>
            <p:cNvSpPr>
              <a:spLocks noChangeShapeType="1"/>
            </p:cNvSpPr>
            <p:nvPr/>
          </p:nvSpPr>
          <p:spPr bwMode="auto">
            <a:xfrm>
              <a:off x="3681" y="525"/>
              <a:ext cx="1" cy="116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3353" name="Rectangle 41"/>
            <p:cNvSpPr>
              <a:spLocks noChangeArrowheads="1"/>
            </p:cNvSpPr>
            <p:nvPr/>
          </p:nvSpPr>
          <p:spPr bwMode="auto">
            <a:xfrm>
              <a:off x="3681" y="525"/>
              <a:ext cx="9" cy="116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1 Gráfico"/>
          <p:cNvGraphicFramePr/>
          <p:nvPr/>
        </p:nvGraphicFramePr>
        <p:xfrm>
          <a:off x="928670" y="3571868"/>
          <a:ext cx="5143536" cy="3071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4340" name="Group 4"/>
          <p:cNvGrpSpPr>
            <a:grpSpLocks noChangeAspect="1"/>
          </p:cNvGrpSpPr>
          <p:nvPr/>
        </p:nvGrpSpPr>
        <p:grpSpPr bwMode="auto">
          <a:xfrm>
            <a:off x="1000126" y="714376"/>
            <a:ext cx="5072063" cy="2012950"/>
            <a:chOff x="630" y="450"/>
            <a:chExt cx="3195" cy="1268"/>
          </a:xfrm>
        </p:grpSpPr>
        <p:sp>
          <p:nvSpPr>
            <p:cNvPr id="14339" name="AutoShape 3"/>
            <p:cNvSpPr>
              <a:spLocks noChangeAspect="1" noChangeArrowheads="1" noTextEdit="1"/>
            </p:cNvSpPr>
            <p:nvPr/>
          </p:nvSpPr>
          <p:spPr bwMode="auto">
            <a:xfrm>
              <a:off x="630" y="450"/>
              <a:ext cx="3195" cy="1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4341" name="Rectangle 5"/>
            <p:cNvSpPr>
              <a:spLocks noChangeArrowheads="1"/>
            </p:cNvSpPr>
            <p:nvPr/>
          </p:nvSpPr>
          <p:spPr bwMode="auto">
            <a:xfrm>
              <a:off x="634" y="454"/>
              <a:ext cx="3188" cy="222"/>
            </a:xfrm>
            <a:prstGeom prst="rect">
              <a:avLst/>
            </a:prstGeom>
            <a:solidFill>
              <a:srgbClr val="BFBFB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4342" name="Rectangle 6"/>
            <p:cNvSpPr>
              <a:spLocks noChangeArrowheads="1"/>
            </p:cNvSpPr>
            <p:nvPr/>
          </p:nvSpPr>
          <p:spPr bwMode="auto">
            <a:xfrm>
              <a:off x="2715" y="677"/>
              <a:ext cx="416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Frecuencia 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43" name="Rectangle 7"/>
            <p:cNvSpPr>
              <a:spLocks noChangeArrowheads="1"/>
            </p:cNvSpPr>
            <p:nvPr/>
          </p:nvSpPr>
          <p:spPr bwMode="auto">
            <a:xfrm>
              <a:off x="3309" y="677"/>
              <a:ext cx="397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Porcentaje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44" name="Rectangle 8"/>
            <p:cNvSpPr>
              <a:spLocks noChangeArrowheads="1"/>
            </p:cNvSpPr>
            <p:nvPr/>
          </p:nvSpPr>
          <p:spPr bwMode="auto">
            <a:xfrm>
              <a:off x="652" y="794"/>
              <a:ext cx="390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Personales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45" name="Rectangle 9"/>
            <p:cNvSpPr>
              <a:spLocks noChangeArrowheads="1"/>
            </p:cNvSpPr>
            <p:nvPr/>
          </p:nvSpPr>
          <p:spPr bwMode="auto">
            <a:xfrm>
              <a:off x="2874" y="794"/>
              <a:ext cx="136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542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46" name="Rectangle 10"/>
            <p:cNvSpPr>
              <a:spLocks noChangeArrowheads="1"/>
            </p:cNvSpPr>
            <p:nvPr/>
          </p:nvSpPr>
          <p:spPr bwMode="auto">
            <a:xfrm>
              <a:off x="3444" y="794"/>
              <a:ext cx="159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29.3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47" name="Rectangle 11"/>
            <p:cNvSpPr>
              <a:spLocks noChangeArrowheads="1"/>
            </p:cNvSpPr>
            <p:nvPr/>
          </p:nvSpPr>
          <p:spPr bwMode="auto">
            <a:xfrm>
              <a:off x="652" y="910"/>
              <a:ext cx="311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Vivienda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48" name="Rectangle 12"/>
            <p:cNvSpPr>
              <a:spLocks noChangeArrowheads="1"/>
            </p:cNvSpPr>
            <p:nvPr/>
          </p:nvSpPr>
          <p:spPr bwMode="auto">
            <a:xfrm>
              <a:off x="2874" y="910"/>
              <a:ext cx="136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399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49" name="Rectangle 13"/>
            <p:cNvSpPr>
              <a:spLocks noChangeArrowheads="1"/>
            </p:cNvSpPr>
            <p:nvPr/>
          </p:nvSpPr>
          <p:spPr bwMode="auto">
            <a:xfrm>
              <a:off x="3482" y="910"/>
              <a:ext cx="91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22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50" name="Rectangle 14"/>
            <p:cNvSpPr>
              <a:spLocks noChangeArrowheads="1"/>
            </p:cNvSpPr>
            <p:nvPr/>
          </p:nvSpPr>
          <p:spPr bwMode="auto">
            <a:xfrm>
              <a:off x="652" y="1026"/>
              <a:ext cx="396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Transporte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51" name="Rectangle 15"/>
            <p:cNvSpPr>
              <a:spLocks noChangeArrowheads="1"/>
            </p:cNvSpPr>
            <p:nvPr/>
          </p:nvSpPr>
          <p:spPr bwMode="auto">
            <a:xfrm>
              <a:off x="2874" y="1026"/>
              <a:ext cx="136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380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52" name="Rectangle 16"/>
            <p:cNvSpPr>
              <a:spLocks noChangeArrowheads="1"/>
            </p:cNvSpPr>
            <p:nvPr/>
          </p:nvSpPr>
          <p:spPr bwMode="auto">
            <a:xfrm>
              <a:off x="3482" y="1026"/>
              <a:ext cx="91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20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53" name="Rectangle 17"/>
            <p:cNvSpPr>
              <a:spLocks noChangeArrowheads="1"/>
            </p:cNvSpPr>
            <p:nvPr/>
          </p:nvSpPr>
          <p:spPr bwMode="auto">
            <a:xfrm>
              <a:off x="652" y="1142"/>
              <a:ext cx="364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Alimentos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54" name="Rectangle 18"/>
            <p:cNvSpPr>
              <a:spLocks noChangeArrowheads="1"/>
            </p:cNvSpPr>
            <p:nvPr/>
          </p:nvSpPr>
          <p:spPr bwMode="auto">
            <a:xfrm>
              <a:off x="2874" y="1142"/>
              <a:ext cx="136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353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55" name="Rectangle 19"/>
            <p:cNvSpPr>
              <a:spLocks noChangeArrowheads="1"/>
            </p:cNvSpPr>
            <p:nvPr/>
          </p:nvSpPr>
          <p:spPr bwMode="auto">
            <a:xfrm>
              <a:off x="3444" y="1142"/>
              <a:ext cx="159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19.1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56" name="Rectangle 20"/>
            <p:cNvSpPr>
              <a:spLocks noChangeArrowheads="1"/>
            </p:cNvSpPr>
            <p:nvPr/>
          </p:nvSpPr>
          <p:spPr bwMode="auto">
            <a:xfrm>
              <a:off x="652" y="1258"/>
              <a:ext cx="200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Otros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57" name="Rectangle 21"/>
            <p:cNvSpPr>
              <a:spLocks noChangeArrowheads="1"/>
            </p:cNvSpPr>
            <p:nvPr/>
          </p:nvSpPr>
          <p:spPr bwMode="auto">
            <a:xfrm>
              <a:off x="2899" y="1258"/>
              <a:ext cx="91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29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58" name="Rectangle 22"/>
            <p:cNvSpPr>
              <a:spLocks noChangeArrowheads="1"/>
            </p:cNvSpPr>
            <p:nvPr/>
          </p:nvSpPr>
          <p:spPr bwMode="auto">
            <a:xfrm>
              <a:off x="3470" y="1258"/>
              <a:ext cx="113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1.6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59" name="Rectangle 23"/>
            <p:cNvSpPr>
              <a:spLocks noChangeArrowheads="1"/>
            </p:cNvSpPr>
            <p:nvPr/>
          </p:nvSpPr>
          <p:spPr bwMode="auto">
            <a:xfrm>
              <a:off x="652" y="1369"/>
              <a:ext cx="682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Nunca ha laborado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60" name="Rectangle 24"/>
            <p:cNvSpPr>
              <a:spLocks noChangeArrowheads="1"/>
            </p:cNvSpPr>
            <p:nvPr/>
          </p:nvSpPr>
          <p:spPr bwMode="auto">
            <a:xfrm>
              <a:off x="2874" y="1369"/>
              <a:ext cx="136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122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61" name="Rectangle 25"/>
            <p:cNvSpPr>
              <a:spLocks noChangeArrowheads="1"/>
            </p:cNvSpPr>
            <p:nvPr/>
          </p:nvSpPr>
          <p:spPr bwMode="auto">
            <a:xfrm>
              <a:off x="3470" y="1369"/>
              <a:ext cx="113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6.6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62" name="Rectangle 26"/>
            <p:cNvSpPr>
              <a:spLocks noChangeArrowheads="1"/>
            </p:cNvSpPr>
            <p:nvPr/>
          </p:nvSpPr>
          <p:spPr bwMode="auto">
            <a:xfrm>
              <a:off x="652" y="1485"/>
              <a:ext cx="438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No contestó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63" name="Rectangle 27"/>
            <p:cNvSpPr>
              <a:spLocks noChangeArrowheads="1"/>
            </p:cNvSpPr>
            <p:nvPr/>
          </p:nvSpPr>
          <p:spPr bwMode="auto">
            <a:xfrm>
              <a:off x="2899" y="1485"/>
              <a:ext cx="91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26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64" name="Rectangle 28"/>
            <p:cNvSpPr>
              <a:spLocks noChangeArrowheads="1"/>
            </p:cNvSpPr>
            <p:nvPr/>
          </p:nvSpPr>
          <p:spPr bwMode="auto">
            <a:xfrm>
              <a:off x="3470" y="1485"/>
              <a:ext cx="113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1.4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65" name="Rectangle 29"/>
            <p:cNvSpPr>
              <a:spLocks noChangeArrowheads="1"/>
            </p:cNvSpPr>
            <p:nvPr/>
          </p:nvSpPr>
          <p:spPr bwMode="auto">
            <a:xfrm>
              <a:off x="652" y="1601"/>
              <a:ext cx="189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Total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66" name="Rectangle 30"/>
            <p:cNvSpPr>
              <a:spLocks noChangeArrowheads="1"/>
            </p:cNvSpPr>
            <p:nvPr/>
          </p:nvSpPr>
          <p:spPr bwMode="auto">
            <a:xfrm>
              <a:off x="2848" y="1601"/>
              <a:ext cx="182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1851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67" name="Rectangle 31"/>
            <p:cNvSpPr>
              <a:spLocks noChangeArrowheads="1"/>
            </p:cNvSpPr>
            <p:nvPr/>
          </p:nvSpPr>
          <p:spPr bwMode="auto">
            <a:xfrm>
              <a:off x="3457" y="1601"/>
              <a:ext cx="136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100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68" name="Rectangle 32"/>
            <p:cNvSpPr>
              <a:spLocks noChangeArrowheads="1"/>
            </p:cNvSpPr>
            <p:nvPr/>
          </p:nvSpPr>
          <p:spPr bwMode="auto">
            <a:xfrm>
              <a:off x="839" y="532"/>
              <a:ext cx="2468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old" charset="0"/>
                </a:rPr>
                <a:t>XVII. Jerarquiza los principales rubros en los que destinas tus ingresos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69" name="Line 33"/>
            <p:cNvSpPr>
              <a:spLocks noChangeShapeType="1"/>
            </p:cNvSpPr>
            <p:nvPr/>
          </p:nvSpPr>
          <p:spPr bwMode="auto">
            <a:xfrm>
              <a:off x="2650" y="675"/>
              <a:ext cx="1" cy="10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4370" name="Rectangle 34"/>
            <p:cNvSpPr>
              <a:spLocks noChangeArrowheads="1"/>
            </p:cNvSpPr>
            <p:nvPr/>
          </p:nvSpPr>
          <p:spPr bwMode="auto">
            <a:xfrm>
              <a:off x="2650" y="675"/>
              <a:ext cx="9" cy="104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4371" name="Line 35"/>
            <p:cNvSpPr>
              <a:spLocks noChangeShapeType="1"/>
            </p:cNvSpPr>
            <p:nvPr/>
          </p:nvSpPr>
          <p:spPr bwMode="auto">
            <a:xfrm>
              <a:off x="3233" y="675"/>
              <a:ext cx="1" cy="10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4372" name="Rectangle 36"/>
            <p:cNvSpPr>
              <a:spLocks noChangeArrowheads="1"/>
            </p:cNvSpPr>
            <p:nvPr/>
          </p:nvSpPr>
          <p:spPr bwMode="auto">
            <a:xfrm>
              <a:off x="3233" y="675"/>
              <a:ext cx="9" cy="104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4373" name="Line 37"/>
            <p:cNvSpPr>
              <a:spLocks noChangeShapeType="1"/>
            </p:cNvSpPr>
            <p:nvPr/>
          </p:nvSpPr>
          <p:spPr bwMode="auto">
            <a:xfrm>
              <a:off x="3816" y="675"/>
              <a:ext cx="1" cy="10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4374" name="Rectangle 38"/>
            <p:cNvSpPr>
              <a:spLocks noChangeArrowheads="1"/>
            </p:cNvSpPr>
            <p:nvPr/>
          </p:nvSpPr>
          <p:spPr bwMode="auto">
            <a:xfrm>
              <a:off x="3816" y="675"/>
              <a:ext cx="9" cy="104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32 Gráfico"/>
          <p:cNvGraphicFramePr/>
          <p:nvPr/>
        </p:nvGraphicFramePr>
        <p:xfrm>
          <a:off x="1000108" y="3286117"/>
          <a:ext cx="5286412" cy="35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5364" name="Group 4"/>
          <p:cNvGrpSpPr>
            <a:grpSpLocks noChangeAspect="1"/>
          </p:cNvGrpSpPr>
          <p:nvPr/>
        </p:nvGrpSpPr>
        <p:grpSpPr bwMode="auto">
          <a:xfrm>
            <a:off x="928688" y="642939"/>
            <a:ext cx="5286375" cy="2105025"/>
            <a:chOff x="585" y="405"/>
            <a:chExt cx="3330" cy="1326"/>
          </a:xfrm>
        </p:grpSpPr>
        <p:sp>
          <p:nvSpPr>
            <p:cNvPr id="15363" name="AutoShape 3"/>
            <p:cNvSpPr>
              <a:spLocks noChangeAspect="1" noChangeArrowheads="1" noTextEdit="1"/>
            </p:cNvSpPr>
            <p:nvPr/>
          </p:nvSpPr>
          <p:spPr bwMode="auto">
            <a:xfrm>
              <a:off x="585" y="405"/>
              <a:ext cx="3330" cy="1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5365" name="Rectangle 5"/>
            <p:cNvSpPr>
              <a:spLocks noChangeArrowheads="1"/>
            </p:cNvSpPr>
            <p:nvPr/>
          </p:nvSpPr>
          <p:spPr bwMode="auto">
            <a:xfrm>
              <a:off x="590" y="409"/>
              <a:ext cx="3322" cy="274"/>
            </a:xfrm>
            <a:prstGeom prst="rect">
              <a:avLst/>
            </a:prstGeom>
            <a:solidFill>
              <a:srgbClr val="BFBFB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5366" name="Rectangle 6"/>
            <p:cNvSpPr>
              <a:spLocks noChangeArrowheads="1"/>
            </p:cNvSpPr>
            <p:nvPr/>
          </p:nvSpPr>
          <p:spPr bwMode="auto">
            <a:xfrm>
              <a:off x="2774" y="694"/>
              <a:ext cx="38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Frecuencia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67" name="Rectangle 7"/>
            <p:cNvSpPr>
              <a:spLocks noChangeArrowheads="1"/>
            </p:cNvSpPr>
            <p:nvPr/>
          </p:nvSpPr>
          <p:spPr bwMode="auto">
            <a:xfrm>
              <a:off x="3390" y="694"/>
              <a:ext cx="37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Porcentaje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68" name="Rectangle 8"/>
            <p:cNvSpPr>
              <a:spLocks noChangeArrowheads="1"/>
            </p:cNvSpPr>
            <p:nvPr/>
          </p:nvSpPr>
          <p:spPr bwMode="auto">
            <a:xfrm>
              <a:off x="607" y="804"/>
              <a:ext cx="57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Análisis y síntesis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69" name="Rectangle 9"/>
            <p:cNvSpPr>
              <a:spLocks noChangeArrowheads="1"/>
            </p:cNvSpPr>
            <p:nvPr/>
          </p:nvSpPr>
          <p:spPr bwMode="auto">
            <a:xfrm>
              <a:off x="2908" y="804"/>
              <a:ext cx="16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1493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70" name="Rectangle 10"/>
            <p:cNvSpPr>
              <a:spLocks noChangeArrowheads="1"/>
            </p:cNvSpPr>
            <p:nvPr/>
          </p:nvSpPr>
          <p:spPr bwMode="auto">
            <a:xfrm>
              <a:off x="3489" y="804"/>
              <a:ext cx="20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34.8%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71" name="Rectangle 11"/>
            <p:cNvSpPr>
              <a:spLocks noChangeArrowheads="1"/>
            </p:cNvSpPr>
            <p:nvPr/>
          </p:nvSpPr>
          <p:spPr bwMode="auto">
            <a:xfrm>
              <a:off x="607" y="920"/>
              <a:ext cx="82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Comprensión y redacción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72" name="Rectangle 12"/>
            <p:cNvSpPr>
              <a:spLocks noChangeArrowheads="1"/>
            </p:cNvSpPr>
            <p:nvPr/>
          </p:nvSpPr>
          <p:spPr bwMode="auto">
            <a:xfrm>
              <a:off x="2931" y="920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669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73" name="Rectangle 13"/>
            <p:cNvSpPr>
              <a:spLocks noChangeArrowheads="1"/>
            </p:cNvSpPr>
            <p:nvPr/>
          </p:nvSpPr>
          <p:spPr bwMode="auto">
            <a:xfrm>
              <a:off x="3489" y="920"/>
              <a:ext cx="20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15.6%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74" name="Rectangle 14"/>
            <p:cNvSpPr>
              <a:spLocks noChangeArrowheads="1"/>
            </p:cNvSpPr>
            <p:nvPr/>
          </p:nvSpPr>
          <p:spPr bwMode="auto">
            <a:xfrm>
              <a:off x="607" y="1036"/>
              <a:ext cx="917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Dominio de otro(s) idioma(s)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75" name="Rectangle 15"/>
            <p:cNvSpPr>
              <a:spLocks noChangeArrowheads="1"/>
            </p:cNvSpPr>
            <p:nvPr/>
          </p:nvSpPr>
          <p:spPr bwMode="auto">
            <a:xfrm>
              <a:off x="2931" y="1036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435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76" name="Rectangle 16"/>
            <p:cNvSpPr>
              <a:spLocks noChangeArrowheads="1"/>
            </p:cNvSpPr>
            <p:nvPr/>
          </p:nvSpPr>
          <p:spPr bwMode="auto">
            <a:xfrm>
              <a:off x="3489" y="1036"/>
              <a:ext cx="20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10.1%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77" name="Rectangle 17"/>
            <p:cNvSpPr>
              <a:spLocks noChangeArrowheads="1"/>
            </p:cNvSpPr>
            <p:nvPr/>
          </p:nvSpPr>
          <p:spPr bwMode="auto">
            <a:xfrm>
              <a:off x="607" y="1152"/>
              <a:ext cx="695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Manejo de tecnología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78" name="Rectangle 18"/>
            <p:cNvSpPr>
              <a:spLocks noChangeArrowheads="1"/>
            </p:cNvSpPr>
            <p:nvPr/>
          </p:nvSpPr>
          <p:spPr bwMode="auto">
            <a:xfrm>
              <a:off x="2931" y="1152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501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79" name="Rectangle 19"/>
            <p:cNvSpPr>
              <a:spLocks noChangeArrowheads="1"/>
            </p:cNvSpPr>
            <p:nvPr/>
          </p:nvSpPr>
          <p:spPr bwMode="auto">
            <a:xfrm>
              <a:off x="3489" y="1152"/>
              <a:ext cx="20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11.7%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80" name="Rectangle 20"/>
            <p:cNvSpPr>
              <a:spLocks noChangeArrowheads="1"/>
            </p:cNvSpPr>
            <p:nvPr/>
          </p:nvSpPr>
          <p:spPr bwMode="auto">
            <a:xfrm>
              <a:off x="607" y="1268"/>
              <a:ext cx="460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Comunicación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81" name="Rectangle 21"/>
            <p:cNvSpPr>
              <a:spLocks noChangeArrowheads="1"/>
            </p:cNvSpPr>
            <p:nvPr/>
          </p:nvSpPr>
          <p:spPr bwMode="auto">
            <a:xfrm>
              <a:off x="2931" y="1268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371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82" name="Rectangle 22"/>
            <p:cNvSpPr>
              <a:spLocks noChangeArrowheads="1"/>
            </p:cNvSpPr>
            <p:nvPr/>
          </p:nvSpPr>
          <p:spPr bwMode="auto">
            <a:xfrm>
              <a:off x="3513" y="1268"/>
              <a:ext cx="16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8.6%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83" name="Rectangle 23"/>
            <p:cNvSpPr>
              <a:spLocks noChangeArrowheads="1"/>
            </p:cNvSpPr>
            <p:nvPr/>
          </p:nvSpPr>
          <p:spPr bwMode="auto">
            <a:xfrm>
              <a:off x="607" y="1384"/>
              <a:ext cx="58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Trabajo en equipo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84" name="Rectangle 24"/>
            <p:cNvSpPr>
              <a:spLocks noChangeArrowheads="1"/>
            </p:cNvSpPr>
            <p:nvPr/>
          </p:nvSpPr>
          <p:spPr bwMode="auto">
            <a:xfrm>
              <a:off x="2931" y="1384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777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85" name="Rectangle 25"/>
            <p:cNvSpPr>
              <a:spLocks noChangeArrowheads="1"/>
            </p:cNvSpPr>
            <p:nvPr/>
          </p:nvSpPr>
          <p:spPr bwMode="auto">
            <a:xfrm>
              <a:off x="3489" y="1384"/>
              <a:ext cx="20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18.1%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86" name="Rectangle 26"/>
            <p:cNvSpPr>
              <a:spLocks noChangeArrowheads="1"/>
            </p:cNvSpPr>
            <p:nvPr/>
          </p:nvSpPr>
          <p:spPr bwMode="auto">
            <a:xfrm>
              <a:off x="607" y="1501"/>
              <a:ext cx="388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No contestó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87" name="Rectangle 27"/>
            <p:cNvSpPr>
              <a:spLocks noChangeArrowheads="1"/>
            </p:cNvSpPr>
            <p:nvPr/>
          </p:nvSpPr>
          <p:spPr bwMode="auto">
            <a:xfrm>
              <a:off x="2955" y="1501"/>
              <a:ext cx="8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47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88" name="Rectangle 28"/>
            <p:cNvSpPr>
              <a:spLocks noChangeArrowheads="1"/>
            </p:cNvSpPr>
            <p:nvPr/>
          </p:nvSpPr>
          <p:spPr bwMode="auto">
            <a:xfrm>
              <a:off x="3513" y="1501"/>
              <a:ext cx="16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1.1%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89" name="Rectangle 29"/>
            <p:cNvSpPr>
              <a:spLocks noChangeArrowheads="1"/>
            </p:cNvSpPr>
            <p:nvPr/>
          </p:nvSpPr>
          <p:spPr bwMode="auto">
            <a:xfrm>
              <a:off x="607" y="1617"/>
              <a:ext cx="17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Total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90" name="Rectangle 30"/>
            <p:cNvSpPr>
              <a:spLocks noChangeArrowheads="1"/>
            </p:cNvSpPr>
            <p:nvPr/>
          </p:nvSpPr>
          <p:spPr bwMode="auto">
            <a:xfrm>
              <a:off x="2908" y="1617"/>
              <a:ext cx="16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4293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91" name="Rectangle 31"/>
            <p:cNvSpPr>
              <a:spLocks noChangeArrowheads="1"/>
            </p:cNvSpPr>
            <p:nvPr/>
          </p:nvSpPr>
          <p:spPr bwMode="auto">
            <a:xfrm>
              <a:off x="3468" y="1617"/>
              <a:ext cx="24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100.0%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92" name="Rectangle 32"/>
            <p:cNvSpPr>
              <a:spLocks noChangeArrowheads="1"/>
            </p:cNvSpPr>
            <p:nvPr/>
          </p:nvSpPr>
          <p:spPr bwMode="auto">
            <a:xfrm>
              <a:off x="717" y="513"/>
              <a:ext cx="2698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old" charset="0"/>
                </a:rPr>
                <a:t>XXII.¿Cuál fue la habilidad que más desarrollaste en tu formación académica?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93" name="Line 33"/>
            <p:cNvSpPr>
              <a:spLocks noChangeShapeType="1"/>
            </p:cNvSpPr>
            <p:nvPr/>
          </p:nvSpPr>
          <p:spPr bwMode="auto">
            <a:xfrm>
              <a:off x="2690" y="682"/>
              <a:ext cx="1" cy="10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5394" name="Rectangle 34"/>
            <p:cNvSpPr>
              <a:spLocks noChangeArrowheads="1"/>
            </p:cNvSpPr>
            <p:nvPr/>
          </p:nvSpPr>
          <p:spPr bwMode="auto">
            <a:xfrm>
              <a:off x="2690" y="682"/>
              <a:ext cx="9" cy="104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5395" name="Line 35"/>
            <p:cNvSpPr>
              <a:spLocks noChangeShapeType="1"/>
            </p:cNvSpPr>
            <p:nvPr/>
          </p:nvSpPr>
          <p:spPr bwMode="auto">
            <a:xfrm>
              <a:off x="3298" y="682"/>
              <a:ext cx="1" cy="10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5396" name="Rectangle 36"/>
            <p:cNvSpPr>
              <a:spLocks noChangeArrowheads="1"/>
            </p:cNvSpPr>
            <p:nvPr/>
          </p:nvSpPr>
          <p:spPr bwMode="auto">
            <a:xfrm>
              <a:off x="3298" y="682"/>
              <a:ext cx="9" cy="104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5397" name="Line 37"/>
            <p:cNvSpPr>
              <a:spLocks noChangeShapeType="1"/>
            </p:cNvSpPr>
            <p:nvPr/>
          </p:nvSpPr>
          <p:spPr bwMode="auto">
            <a:xfrm>
              <a:off x="3906" y="682"/>
              <a:ext cx="1" cy="10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5398" name="Rectangle 38"/>
            <p:cNvSpPr>
              <a:spLocks noChangeArrowheads="1"/>
            </p:cNvSpPr>
            <p:nvPr/>
          </p:nvSpPr>
          <p:spPr bwMode="auto">
            <a:xfrm>
              <a:off x="3906" y="682"/>
              <a:ext cx="9" cy="104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33 Gráfico"/>
          <p:cNvGraphicFramePr/>
          <p:nvPr/>
        </p:nvGraphicFramePr>
        <p:xfrm>
          <a:off x="857232" y="2214547"/>
          <a:ext cx="5286412" cy="3857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1857364" y="3500430"/>
            <a:ext cx="353943" cy="121346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s-MX" sz="1100" b="1" i="1" dirty="0" smtClean="0">
                <a:latin typeface="Calibri" pitchFamily="34" charset="0"/>
                <a:cs typeface="Arial" pitchFamily="34" charset="0"/>
              </a:rPr>
              <a:t>Segundo lugar</a:t>
            </a:r>
            <a:endParaRPr lang="es-ES" sz="1100" b="1" i="1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857496" y="3143240"/>
            <a:ext cx="353943" cy="137087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s-MX" sz="1100" b="1" i="1" dirty="0" smtClean="0">
                <a:latin typeface="Calibri" pitchFamily="34" charset="0"/>
                <a:cs typeface="Arial" pitchFamily="34" charset="0"/>
              </a:rPr>
              <a:t>Primer lugar</a:t>
            </a:r>
            <a:endParaRPr lang="es-ES" sz="1100" b="1" i="1" dirty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34 Gráfico"/>
          <p:cNvGraphicFramePr/>
          <p:nvPr/>
        </p:nvGraphicFramePr>
        <p:xfrm>
          <a:off x="857232" y="2071670"/>
          <a:ext cx="5286412" cy="4643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13 Gráfico"/>
          <p:cNvGraphicFramePr/>
          <p:nvPr/>
        </p:nvGraphicFramePr>
        <p:xfrm>
          <a:off x="1142984" y="285748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028" name="Group 4"/>
          <p:cNvGrpSpPr>
            <a:grpSpLocks noChangeAspect="1"/>
          </p:cNvGrpSpPr>
          <p:nvPr/>
        </p:nvGrpSpPr>
        <p:grpSpPr bwMode="auto">
          <a:xfrm>
            <a:off x="1143001" y="1214439"/>
            <a:ext cx="4483100" cy="935037"/>
            <a:chOff x="720" y="765"/>
            <a:chExt cx="2824" cy="589"/>
          </a:xfrm>
        </p:grpSpPr>
        <p:sp>
          <p:nvSpPr>
            <p:cNvPr id="1027" name="AutoShape 3"/>
            <p:cNvSpPr>
              <a:spLocks noChangeAspect="1" noChangeArrowheads="1" noTextEdit="1"/>
            </p:cNvSpPr>
            <p:nvPr/>
          </p:nvSpPr>
          <p:spPr bwMode="auto">
            <a:xfrm>
              <a:off x="720" y="765"/>
              <a:ext cx="2824" cy="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724" y="769"/>
              <a:ext cx="2817" cy="117"/>
            </a:xfrm>
            <a:prstGeom prst="rect">
              <a:avLst/>
            </a:prstGeom>
            <a:solidFill>
              <a:srgbClr val="BFBFB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>
              <a:off x="2576" y="898"/>
              <a:ext cx="38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Frecuencia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1" name="Rectangle 7"/>
            <p:cNvSpPr>
              <a:spLocks noChangeArrowheads="1"/>
            </p:cNvSpPr>
            <p:nvPr/>
          </p:nvSpPr>
          <p:spPr bwMode="auto">
            <a:xfrm>
              <a:off x="3099" y="898"/>
              <a:ext cx="37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Porcentaje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738" y="1007"/>
              <a:ext cx="323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Femenino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2710" y="1007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770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3216" y="1007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54.9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738" y="1123"/>
              <a:ext cx="327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Masculino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2710" y="1123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633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216" y="1123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45.1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738" y="1240"/>
              <a:ext cx="17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Total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2690" y="1240"/>
              <a:ext cx="16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1403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3196" y="1240"/>
              <a:ext cx="18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100.0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1784" y="794"/>
              <a:ext cx="723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old" charset="0"/>
                </a:rPr>
                <a:t>Género del egresado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2" name="Line 18"/>
            <p:cNvSpPr>
              <a:spLocks noChangeShapeType="1"/>
            </p:cNvSpPr>
            <p:nvPr/>
          </p:nvSpPr>
          <p:spPr bwMode="auto">
            <a:xfrm>
              <a:off x="2505" y="885"/>
              <a:ext cx="1" cy="46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43" name="Rectangle 19"/>
            <p:cNvSpPr>
              <a:spLocks noChangeArrowheads="1"/>
            </p:cNvSpPr>
            <p:nvPr/>
          </p:nvSpPr>
          <p:spPr bwMode="auto">
            <a:xfrm>
              <a:off x="2505" y="885"/>
              <a:ext cx="8" cy="4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3021" y="885"/>
              <a:ext cx="1" cy="46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45" name="Rectangle 21"/>
            <p:cNvSpPr>
              <a:spLocks noChangeArrowheads="1"/>
            </p:cNvSpPr>
            <p:nvPr/>
          </p:nvSpPr>
          <p:spPr bwMode="auto">
            <a:xfrm>
              <a:off x="3021" y="885"/>
              <a:ext cx="8" cy="4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3536" y="885"/>
              <a:ext cx="1" cy="46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47" name="Rectangle 23"/>
            <p:cNvSpPr>
              <a:spLocks noChangeArrowheads="1"/>
            </p:cNvSpPr>
            <p:nvPr/>
          </p:nvSpPr>
          <p:spPr bwMode="auto">
            <a:xfrm>
              <a:off x="3536" y="885"/>
              <a:ext cx="8" cy="4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14 Gráfico"/>
          <p:cNvGraphicFramePr/>
          <p:nvPr/>
        </p:nvGraphicFramePr>
        <p:xfrm>
          <a:off x="1143000" y="3200400"/>
          <a:ext cx="4857768" cy="3086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052" name="Group 4"/>
          <p:cNvGrpSpPr>
            <a:grpSpLocks noChangeAspect="1"/>
          </p:cNvGrpSpPr>
          <p:nvPr/>
        </p:nvGrpSpPr>
        <p:grpSpPr bwMode="auto">
          <a:xfrm>
            <a:off x="1214422" y="1000100"/>
            <a:ext cx="4483100" cy="1119188"/>
            <a:chOff x="765" y="630"/>
            <a:chExt cx="2824" cy="705"/>
          </a:xfrm>
        </p:grpSpPr>
        <p:sp>
          <p:nvSpPr>
            <p:cNvPr id="2051" name="AutoShape 3"/>
            <p:cNvSpPr>
              <a:spLocks noChangeAspect="1" noChangeArrowheads="1" noTextEdit="1"/>
            </p:cNvSpPr>
            <p:nvPr/>
          </p:nvSpPr>
          <p:spPr bwMode="auto">
            <a:xfrm>
              <a:off x="765" y="630"/>
              <a:ext cx="2824" cy="7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53" name="Rectangle 5"/>
            <p:cNvSpPr>
              <a:spLocks noChangeArrowheads="1"/>
            </p:cNvSpPr>
            <p:nvPr/>
          </p:nvSpPr>
          <p:spPr bwMode="auto">
            <a:xfrm>
              <a:off x="769" y="634"/>
              <a:ext cx="2817" cy="117"/>
            </a:xfrm>
            <a:prstGeom prst="rect">
              <a:avLst/>
            </a:prstGeom>
            <a:solidFill>
              <a:srgbClr val="BFBFB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54" name="Rectangle 6"/>
            <p:cNvSpPr>
              <a:spLocks noChangeArrowheads="1"/>
            </p:cNvSpPr>
            <p:nvPr/>
          </p:nvSpPr>
          <p:spPr bwMode="auto">
            <a:xfrm>
              <a:off x="2621" y="763"/>
              <a:ext cx="38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Frecuencia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5" name="Rectangle 7"/>
            <p:cNvSpPr>
              <a:spLocks noChangeArrowheads="1"/>
            </p:cNvSpPr>
            <p:nvPr/>
          </p:nvSpPr>
          <p:spPr bwMode="auto">
            <a:xfrm>
              <a:off x="3144" y="763"/>
              <a:ext cx="37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Porcentaje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6" name="Rectangle 8"/>
            <p:cNvSpPr>
              <a:spLocks noChangeArrowheads="1"/>
            </p:cNvSpPr>
            <p:nvPr/>
          </p:nvSpPr>
          <p:spPr bwMode="auto">
            <a:xfrm>
              <a:off x="783" y="872"/>
              <a:ext cx="267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Pasante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7" name="Rectangle 9"/>
            <p:cNvSpPr>
              <a:spLocks noChangeArrowheads="1"/>
            </p:cNvSpPr>
            <p:nvPr/>
          </p:nvSpPr>
          <p:spPr bwMode="auto">
            <a:xfrm>
              <a:off x="2755" y="872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691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8" name="Rectangle 10"/>
            <p:cNvSpPr>
              <a:spLocks noChangeArrowheads="1"/>
            </p:cNvSpPr>
            <p:nvPr/>
          </p:nvSpPr>
          <p:spPr bwMode="auto">
            <a:xfrm>
              <a:off x="3261" y="872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49.3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9" name="Rectangle 11"/>
            <p:cNvSpPr>
              <a:spLocks noChangeArrowheads="1"/>
            </p:cNvSpPr>
            <p:nvPr/>
          </p:nvSpPr>
          <p:spPr bwMode="auto">
            <a:xfrm>
              <a:off x="783" y="988"/>
              <a:ext cx="259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Titulado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0" name="Rectangle 12"/>
            <p:cNvSpPr>
              <a:spLocks noChangeArrowheads="1"/>
            </p:cNvSpPr>
            <p:nvPr/>
          </p:nvSpPr>
          <p:spPr bwMode="auto">
            <a:xfrm>
              <a:off x="2755" y="988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705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1" name="Rectangle 13"/>
            <p:cNvSpPr>
              <a:spLocks noChangeArrowheads="1"/>
            </p:cNvSpPr>
            <p:nvPr/>
          </p:nvSpPr>
          <p:spPr bwMode="auto">
            <a:xfrm>
              <a:off x="3261" y="988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50.2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2" name="Rectangle 14"/>
            <p:cNvSpPr>
              <a:spLocks noChangeArrowheads="1"/>
            </p:cNvSpPr>
            <p:nvPr/>
          </p:nvSpPr>
          <p:spPr bwMode="auto">
            <a:xfrm>
              <a:off x="783" y="1104"/>
              <a:ext cx="388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No contestó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3" name="Rectangle 15"/>
            <p:cNvSpPr>
              <a:spLocks noChangeArrowheads="1"/>
            </p:cNvSpPr>
            <p:nvPr/>
          </p:nvSpPr>
          <p:spPr bwMode="auto">
            <a:xfrm>
              <a:off x="2795" y="1104"/>
              <a:ext cx="40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7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4" name="Rectangle 16"/>
            <p:cNvSpPr>
              <a:spLocks noChangeArrowheads="1"/>
            </p:cNvSpPr>
            <p:nvPr/>
          </p:nvSpPr>
          <p:spPr bwMode="auto">
            <a:xfrm>
              <a:off x="3301" y="1104"/>
              <a:ext cx="6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.5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5" name="Rectangle 17"/>
            <p:cNvSpPr>
              <a:spLocks noChangeArrowheads="1"/>
            </p:cNvSpPr>
            <p:nvPr/>
          </p:nvSpPr>
          <p:spPr bwMode="auto">
            <a:xfrm>
              <a:off x="783" y="1221"/>
              <a:ext cx="17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Total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6" name="Rectangle 18"/>
            <p:cNvSpPr>
              <a:spLocks noChangeArrowheads="1"/>
            </p:cNvSpPr>
            <p:nvPr/>
          </p:nvSpPr>
          <p:spPr bwMode="auto">
            <a:xfrm>
              <a:off x="2735" y="1221"/>
              <a:ext cx="16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1403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7" name="Rectangle 19"/>
            <p:cNvSpPr>
              <a:spLocks noChangeArrowheads="1"/>
            </p:cNvSpPr>
            <p:nvPr/>
          </p:nvSpPr>
          <p:spPr bwMode="auto">
            <a:xfrm>
              <a:off x="3241" y="1221"/>
              <a:ext cx="18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100.0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8" name="Rectangle 20"/>
            <p:cNvSpPr>
              <a:spLocks noChangeArrowheads="1"/>
            </p:cNvSpPr>
            <p:nvPr/>
          </p:nvSpPr>
          <p:spPr bwMode="auto">
            <a:xfrm>
              <a:off x="1575" y="630"/>
              <a:ext cx="131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Situación académica del egresado</a:t>
              </a:r>
              <a:endParaRPr kumimoji="0" lang="es-E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9" name="Line 21"/>
            <p:cNvSpPr>
              <a:spLocks noChangeShapeType="1"/>
            </p:cNvSpPr>
            <p:nvPr/>
          </p:nvSpPr>
          <p:spPr bwMode="auto">
            <a:xfrm>
              <a:off x="2550" y="750"/>
              <a:ext cx="1" cy="58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70" name="Rectangle 22"/>
            <p:cNvSpPr>
              <a:spLocks noChangeArrowheads="1"/>
            </p:cNvSpPr>
            <p:nvPr/>
          </p:nvSpPr>
          <p:spPr bwMode="auto">
            <a:xfrm>
              <a:off x="2550" y="750"/>
              <a:ext cx="8" cy="58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71" name="Line 23"/>
            <p:cNvSpPr>
              <a:spLocks noChangeShapeType="1"/>
            </p:cNvSpPr>
            <p:nvPr/>
          </p:nvSpPr>
          <p:spPr bwMode="auto">
            <a:xfrm>
              <a:off x="3066" y="750"/>
              <a:ext cx="1" cy="58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72" name="Rectangle 24"/>
            <p:cNvSpPr>
              <a:spLocks noChangeArrowheads="1"/>
            </p:cNvSpPr>
            <p:nvPr/>
          </p:nvSpPr>
          <p:spPr bwMode="auto">
            <a:xfrm>
              <a:off x="3066" y="750"/>
              <a:ext cx="8" cy="58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73" name="Line 25"/>
            <p:cNvSpPr>
              <a:spLocks noChangeShapeType="1"/>
            </p:cNvSpPr>
            <p:nvPr/>
          </p:nvSpPr>
          <p:spPr bwMode="auto">
            <a:xfrm>
              <a:off x="3581" y="750"/>
              <a:ext cx="1" cy="58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74" name="Rectangle 26"/>
            <p:cNvSpPr>
              <a:spLocks noChangeArrowheads="1"/>
            </p:cNvSpPr>
            <p:nvPr/>
          </p:nvSpPr>
          <p:spPr bwMode="auto">
            <a:xfrm>
              <a:off x="3581" y="750"/>
              <a:ext cx="8" cy="58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15 Gráfico"/>
          <p:cNvGraphicFramePr/>
          <p:nvPr/>
        </p:nvGraphicFramePr>
        <p:xfrm>
          <a:off x="1142984" y="271461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3076" name="Group 4"/>
          <p:cNvGrpSpPr>
            <a:grpSpLocks noChangeAspect="1"/>
          </p:cNvGrpSpPr>
          <p:nvPr/>
        </p:nvGrpSpPr>
        <p:grpSpPr bwMode="auto">
          <a:xfrm>
            <a:off x="1428751" y="714375"/>
            <a:ext cx="4483100" cy="1119188"/>
            <a:chOff x="900" y="450"/>
            <a:chExt cx="2824" cy="705"/>
          </a:xfrm>
        </p:grpSpPr>
        <p:sp>
          <p:nvSpPr>
            <p:cNvPr id="3075" name="AutoShape 3"/>
            <p:cNvSpPr>
              <a:spLocks noChangeAspect="1" noChangeArrowheads="1" noTextEdit="1"/>
            </p:cNvSpPr>
            <p:nvPr/>
          </p:nvSpPr>
          <p:spPr bwMode="auto">
            <a:xfrm>
              <a:off x="900" y="450"/>
              <a:ext cx="2824" cy="7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904" y="454"/>
              <a:ext cx="2817" cy="117"/>
            </a:xfrm>
            <a:prstGeom prst="rect">
              <a:avLst/>
            </a:prstGeom>
            <a:solidFill>
              <a:srgbClr val="BFBFB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2756" y="583"/>
              <a:ext cx="38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Frecuencia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3279" y="583"/>
              <a:ext cx="37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Porcentaje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918" y="692"/>
              <a:ext cx="69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Sí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2890" y="692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989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3396" y="692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70.5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918" y="808"/>
              <a:ext cx="775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No,  pero si he laborado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2890" y="808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291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3396" y="808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20.7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6" name="Rectangle 14"/>
            <p:cNvSpPr>
              <a:spLocks noChangeArrowheads="1"/>
            </p:cNvSpPr>
            <p:nvPr/>
          </p:nvSpPr>
          <p:spPr bwMode="auto">
            <a:xfrm>
              <a:off x="918" y="924"/>
              <a:ext cx="61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Nunca ha laborado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7" name="Rectangle 15"/>
            <p:cNvSpPr>
              <a:spLocks noChangeArrowheads="1"/>
            </p:cNvSpPr>
            <p:nvPr/>
          </p:nvSpPr>
          <p:spPr bwMode="auto">
            <a:xfrm>
              <a:off x="2890" y="924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123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8" name="Rectangle 16"/>
            <p:cNvSpPr>
              <a:spLocks noChangeArrowheads="1"/>
            </p:cNvSpPr>
            <p:nvPr/>
          </p:nvSpPr>
          <p:spPr bwMode="auto">
            <a:xfrm>
              <a:off x="3416" y="924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8.8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9" name="Rectangle 17"/>
            <p:cNvSpPr>
              <a:spLocks noChangeArrowheads="1"/>
            </p:cNvSpPr>
            <p:nvPr/>
          </p:nvSpPr>
          <p:spPr bwMode="auto">
            <a:xfrm>
              <a:off x="918" y="1041"/>
              <a:ext cx="17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Total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90" name="Rectangle 18"/>
            <p:cNvSpPr>
              <a:spLocks noChangeArrowheads="1"/>
            </p:cNvSpPr>
            <p:nvPr/>
          </p:nvSpPr>
          <p:spPr bwMode="auto">
            <a:xfrm>
              <a:off x="2870" y="1041"/>
              <a:ext cx="16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1403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91" name="Rectangle 19"/>
            <p:cNvSpPr>
              <a:spLocks noChangeArrowheads="1"/>
            </p:cNvSpPr>
            <p:nvPr/>
          </p:nvSpPr>
          <p:spPr bwMode="auto">
            <a:xfrm>
              <a:off x="3376" y="1041"/>
              <a:ext cx="18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100.0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92" name="Rectangle 20"/>
            <p:cNvSpPr>
              <a:spLocks noChangeArrowheads="1"/>
            </p:cNvSpPr>
            <p:nvPr/>
          </p:nvSpPr>
          <p:spPr bwMode="auto">
            <a:xfrm>
              <a:off x="1582" y="479"/>
              <a:ext cx="1490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old" charset="0"/>
                </a:rPr>
                <a:t>III. ¿Actualmente te encuentras laborando?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2685" y="570"/>
              <a:ext cx="1" cy="58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94" name="Rectangle 22"/>
            <p:cNvSpPr>
              <a:spLocks noChangeArrowheads="1"/>
            </p:cNvSpPr>
            <p:nvPr/>
          </p:nvSpPr>
          <p:spPr bwMode="auto">
            <a:xfrm>
              <a:off x="2685" y="570"/>
              <a:ext cx="8" cy="58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95" name="Line 23"/>
            <p:cNvSpPr>
              <a:spLocks noChangeShapeType="1"/>
            </p:cNvSpPr>
            <p:nvPr/>
          </p:nvSpPr>
          <p:spPr bwMode="auto">
            <a:xfrm>
              <a:off x="3201" y="570"/>
              <a:ext cx="1" cy="58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96" name="Rectangle 24"/>
            <p:cNvSpPr>
              <a:spLocks noChangeArrowheads="1"/>
            </p:cNvSpPr>
            <p:nvPr/>
          </p:nvSpPr>
          <p:spPr bwMode="auto">
            <a:xfrm>
              <a:off x="3201" y="570"/>
              <a:ext cx="8" cy="58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97" name="Line 25"/>
            <p:cNvSpPr>
              <a:spLocks noChangeShapeType="1"/>
            </p:cNvSpPr>
            <p:nvPr/>
          </p:nvSpPr>
          <p:spPr bwMode="auto">
            <a:xfrm>
              <a:off x="3716" y="570"/>
              <a:ext cx="1" cy="58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98" name="Rectangle 26"/>
            <p:cNvSpPr>
              <a:spLocks noChangeArrowheads="1"/>
            </p:cNvSpPr>
            <p:nvPr/>
          </p:nvSpPr>
          <p:spPr bwMode="auto">
            <a:xfrm>
              <a:off x="3716" y="570"/>
              <a:ext cx="8" cy="58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16 Gráfico"/>
          <p:cNvGraphicFramePr/>
          <p:nvPr/>
        </p:nvGraphicFramePr>
        <p:xfrm>
          <a:off x="1143000" y="3200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4100" name="Group 4"/>
          <p:cNvGrpSpPr>
            <a:grpSpLocks noChangeAspect="1"/>
          </p:cNvGrpSpPr>
          <p:nvPr/>
        </p:nvGrpSpPr>
        <p:grpSpPr bwMode="auto">
          <a:xfrm>
            <a:off x="1214439" y="928690"/>
            <a:ext cx="4483100" cy="1119186"/>
            <a:chOff x="765" y="585"/>
            <a:chExt cx="2824" cy="705"/>
          </a:xfrm>
        </p:grpSpPr>
        <p:sp>
          <p:nvSpPr>
            <p:cNvPr id="4099" name="AutoShape 3"/>
            <p:cNvSpPr>
              <a:spLocks noChangeAspect="1" noChangeArrowheads="1" noTextEdit="1"/>
            </p:cNvSpPr>
            <p:nvPr/>
          </p:nvSpPr>
          <p:spPr bwMode="auto">
            <a:xfrm>
              <a:off x="765" y="585"/>
              <a:ext cx="2824" cy="7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101" name="Rectangle 5"/>
            <p:cNvSpPr>
              <a:spLocks noChangeArrowheads="1"/>
            </p:cNvSpPr>
            <p:nvPr/>
          </p:nvSpPr>
          <p:spPr bwMode="auto">
            <a:xfrm>
              <a:off x="769" y="589"/>
              <a:ext cx="2817" cy="117"/>
            </a:xfrm>
            <a:prstGeom prst="rect">
              <a:avLst/>
            </a:prstGeom>
            <a:solidFill>
              <a:srgbClr val="BFBFB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102" name="Rectangle 6"/>
            <p:cNvSpPr>
              <a:spLocks noChangeArrowheads="1"/>
            </p:cNvSpPr>
            <p:nvPr/>
          </p:nvSpPr>
          <p:spPr bwMode="auto">
            <a:xfrm>
              <a:off x="2621" y="718"/>
              <a:ext cx="38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Frecuencia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/>
          </p:nvSpPr>
          <p:spPr bwMode="auto">
            <a:xfrm>
              <a:off x="3144" y="718"/>
              <a:ext cx="37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Porcentaje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>
              <a:off x="783" y="827"/>
              <a:ext cx="69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Sí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2755" y="827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543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3261" y="827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38.7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783" y="943"/>
              <a:ext cx="93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>
              <a:off x="2755" y="943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737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/>
          </p:nvSpPr>
          <p:spPr bwMode="auto">
            <a:xfrm>
              <a:off x="3261" y="943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52.5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10" name="Rectangle 14"/>
            <p:cNvSpPr>
              <a:spLocks noChangeArrowheads="1"/>
            </p:cNvSpPr>
            <p:nvPr/>
          </p:nvSpPr>
          <p:spPr bwMode="auto">
            <a:xfrm>
              <a:off x="783" y="1059"/>
              <a:ext cx="61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Nunca ha laborado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11" name="Rectangle 15"/>
            <p:cNvSpPr>
              <a:spLocks noChangeArrowheads="1"/>
            </p:cNvSpPr>
            <p:nvPr/>
          </p:nvSpPr>
          <p:spPr bwMode="auto">
            <a:xfrm>
              <a:off x="2755" y="1059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123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12" name="Rectangle 16"/>
            <p:cNvSpPr>
              <a:spLocks noChangeArrowheads="1"/>
            </p:cNvSpPr>
            <p:nvPr/>
          </p:nvSpPr>
          <p:spPr bwMode="auto">
            <a:xfrm>
              <a:off x="3281" y="1059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8.8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13" name="Rectangle 17"/>
            <p:cNvSpPr>
              <a:spLocks noChangeArrowheads="1"/>
            </p:cNvSpPr>
            <p:nvPr/>
          </p:nvSpPr>
          <p:spPr bwMode="auto">
            <a:xfrm>
              <a:off x="783" y="1176"/>
              <a:ext cx="17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Total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14" name="Rectangle 18"/>
            <p:cNvSpPr>
              <a:spLocks noChangeArrowheads="1"/>
            </p:cNvSpPr>
            <p:nvPr/>
          </p:nvSpPr>
          <p:spPr bwMode="auto">
            <a:xfrm>
              <a:off x="2735" y="1176"/>
              <a:ext cx="16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1403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15" name="Rectangle 19"/>
            <p:cNvSpPr>
              <a:spLocks noChangeArrowheads="1"/>
            </p:cNvSpPr>
            <p:nvPr/>
          </p:nvSpPr>
          <p:spPr bwMode="auto">
            <a:xfrm>
              <a:off x="3241" y="1176"/>
              <a:ext cx="18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100.0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16" name="Rectangle 20"/>
            <p:cNvSpPr>
              <a:spLocks noChangeArrowheads="1"/>
            </p:cNvSpPr>
            <p:nvPr/>
          </p:nvSpPr>
          <p:spPr bwMode="auto">
            <a:xfrm>
              <a:off x="1496" y="614"/>
              <a:ext cx="1398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old" charset="0"/>
                </a:rPr>
                <a:t>IV. ¿Este ha sido ó fue tu único empleo?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17" name="Line 21"/>
            <p:cNvSpPr>
              <a:spLocks noChangeShapeType="1"/>
            </p:cNvSpPr>
            <p:nvPr/>
          </p:nvSpPr>
          <p:spPr bwMode="auto">
            <a:xfrm>
              <a:off x="2550" y="705"/>
              <a:ext cx="1" cy="58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118" name="Rectangle 22"/>
            <p:cNvSpPr>
              <a:spLocks noChangeArrowheads="1"/>
            </p:cNvSpPr>
            <p:nvPr/>
          </p:nvSpPr>
          <p:spPr bwMode="auto">
            <a:xfrm>
              <a:off x="2550" y="705"/>
              <a:ext cx="8" cy="58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119" name="Line 23"/>
            <p:cNvSpPr>
              <a:spLocks noChangeShapeType="1"/>
            </p:cNvSpPr>
            <p:nvPr/>
          </p:nvSpPr>
          <p:spPr bwMode="auto">
            <a:xfrm>
              <a:off x="3066" y="705"/>
              <a:ext cx="1" cy="58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120" name="Rectangle 24"/>
            <p:cNvSpPr>
              <a:spLocks noChangeArrowheads="1"/>
            </p:cNvSpPr>
            <p:nvPr/>
          </p:nvSpPr>
          <p:spPr bwMode="auto">
            <a:xfrm>
              <a:off x="3066" y="705"/>
              <a:ext cx="8" cy="58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121" name="Line 25"/>
            <p:cNvSpPr>
              <a:spLocks noChangeShapeType="1"/>
            </p:cNvSpPr>
            <p:nvPr/>
          </p:nvSpPr>
          <p:spPr bwMode="auto">
            <a:xfrm>
              <a:off x="3581" y="705"/>
              <a:ext cx="1" cy="58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122" name="Rectangle 26"/>
            <p:cNvSpPr>
              <a:spLocks noChangeArrowheads="1"/>
            </p:cNvSpPr>
            <p:nvPr/>
          </p:nvSpPr>
          <p:spPr bwMode="auto">
            <a:xfrm>
              <a:off x="3581" y="705"/>
              <a:ext cx="8" cy="58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17 Gráfico"/>
          <p:cNvGraphicFramePr/>
          <p:nvPr/>
        </p:nvGraphicFramePr>
        <p:xfrm>
          <a:off x="1143000" y="3200400"/>
          <a:ext cx="4572000" cy="3371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6148" name="Group 4"/>
          <p:cNvGrpSpPr>
            <a:grpSpLocks noChangeAspect="1"/>
          </p:cNvGrpSpPr>
          <p:nvPr/>
        </p:nvGrpSpPr>
        <p:grpSpPr bwMode="auto">
          <a:xfrm>
            <a:off x="1143001" y="714375"/>
            <a:ext cx="4483100" cy="1671638"/>
            <a:chOff x="720" y="450"/>
            <a:chExt cx="2824" cy="1053"/>
          </a:xfrm>
        </p:grpSpPr>
        <p:sp>
          <p:nvSpPr>
            <p:cNvPr id="6147" name="AutoShape 3"/>
            <p:cNvSpPr>
              <a:spLocks noChangeAspect="1" noChangeArrowheads="1" noTextEdit="1"/>
            </p:cNvSpPr>
            <p:nvPr/>
          </p:nvSpPr>
          <p:spPr bwMode="auto">
            <a:xfrm>
              <a:off x="720" y="450"/>
              <a:ext cx="2824" cy="10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149" name="Rectangle 5"/>
            <p:cNvSpPr>
              <a:spLocks noChangeArrowheads="1"/>
            </p:cNvSpPr>
            <p:nvPr/>
          </p:nvSpPr>
          <p:spPr bwMode="auto">
            <a:xfrm>
              <a:off x="724" y="454"/>
              <a:ext cx="2817" cy="117"/>
            </a:xfrm>
            <a:prstGeom prst="rect">
              <a:avLst/>
            </a:prstGeom>
            <a:solidFill>
              <a:srgbClr val="BFBFB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150" name="Rectangle 6"/>
            <p:cNvSpPr>
              <a:spLocks noChangeArrowheads="1"/>
            </p:cNvSpPr>
            <p:nvPr/>
          </p:nvSpPr>
          <p:spPr bwMode="auto">
            <a:xfrm>
              <a:off x="2576" y="582"/>
              <a:ext cx="38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Frecuencia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51" name="Rectangle 7"/>
            <p:cNvSpPr>
              <a:spLocks noChangeArrowheads="1"/>
            </p:cNvSpPr>
            <p:nvPr/>
          </p:nvSpPr>
          <p:spPr bwMode="auto">
            <a:xfrm>
              <a:off x="3099" y="582"/>
              <a:ext cx="37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Porcentaje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52" name="Rectangle 8"/>
            <p:cNvSpPr>
              <a:spLocks noChangeArrowheads="1"/>
            </p:cNvSpPr>
            <p:nvPr/>
          </p:nvSpPr>
          <p:spPr bwMode="auto">
            <a:xfrm>
              <a:off x="738" y="692"/>
              <a:ext cx="267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Una vez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53" name="Rectangle 9"/>
            <p:cNvSpPr>
              <a:spLocks noChangeArrowheads="1"/>
            </p:cNvSpPr>
            <p:nvPr/>
          </p:nvSpPr>
          <p:spPr bwMode="auto">
            <a:xfrm>
              <a:off x="2710" y="692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263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54" name="Rectangle 10"/>
            <p:cNvSpPr>
              <a:spLocks noChangeArrowheads="1"/>
            </p:cNvSpPr>
            <p:nvPr/>
          </p:nvSpPr>
          <p:spPr bwMode="auto">
            <a:xfrm>
              <a:off x="3216" y="692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18.7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55" name="Rectangle 11"/>
            <p:cNvSpPr>
              <a:spLocks noChangeArrowheads="1"/>
            </p:cNvSpPr>
            <p:nvPr/>
          </p:nvSpPr>
          <p:spPr bwMode="auto">
            <a:xfrm>
              <a:off x="738" y="808"/>
              <a:ext cx="339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Dos veces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56" name="Rectangle 12"/>
            <p:cNvSpPr>
              <a:spLocks noChangeArrowheads="1"/>
            </p:cNvSpPr>
            <p:nvPr/>
          </p:nvSpPr>
          <p:spPr bwMode="auto">
            <a:xfrm>
              <a:off x="2710" y="808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315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57" name="Rectangle 13"/>
            <p:cNvSpPr>
              <a:spLocks noChangeArrowheads="1"/>
            </p:cNvSpPr>
            <p:nvPr/>
          </p:nvSpPr>
          <p:spPr bwMode="auto">
            <a:xfrm>
              <a:off x="3216" y="808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22.5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58" name="Rectangle 14"/>
            <p:cNvSpPr>
              <a:spLocks noChangeArrowheads="1"/>
            </p:cNvSpPr>
            <p:nvPr/>
          </p:nvSpPr>
          <p:spPr bwMode="auto">
            <a:xfrm>
              <a:off x="738" y="924"/>
              <a:ext cx="57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Tres ó más veces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59" name="Rectangle 15"/>
            <p:cNvSpPr>
              <a:spLocks noChangeArrowheads="1"/>
            </p:cNvSpPr>
            <p:nvPr/>
          </p:nvSpPr>
          <p:spPr bwMode="auto">
            <a:xfrm>
              <a:off x="2710" y="924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144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60" name="Rectangle 16"/>
            <p:cNvSpPr>
              <a:spLocks noChangeArrowheads="1"/>
            </p:cNvSpPr>
            <p:nvPr/>
          </p:nvSpPr>
          <p:spPr bwMode="auto">
            <a:xfrm>
              <a:off x="3216" y="924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10.3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61" name="Rectangle 17"/>
            <p:cNvSpPr>
              <a:spLocks noChangeArrowheads="1"/>
            </p:cNvSpPr>
            <p:nvPr/>
          </p:nvSpPr>
          <p:spPr bwMode="auto">
            <a:xfrm>
              <a:off x="738" y="1040"/>
              <a:ext cx="61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Nunca ha laborado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62" name="Rectangle 18"/>
            <p:cNvSpPr>
              <a:spLocks noChangeArrowheads="1"/>
            </p:cNvSpPr>
            <p:nvPr/>
          </p:nvSpPr>
          <p:spPr bwMode="auto">
            <a:xfrm>
              <a:off x="2710" y="1040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123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63" name="Rectangle 19"/>
            <p:cNvSpPr>
              <a:spLocks noChangeArrowheads="1"/>
            </p:cNvSpPr>
            <p:nvPr/>
          </p:nvSpPr>
          <p:spPr bwMode="auto">
            <a:xfrm>
              <a:off x="3236" y="1040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8.8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64" name="Rectangle 20"/>
            <p:cNvSpPr>
              <a:spLocks noChangeArrowheads="1"/>
            </p:cNvSpPr>
            <p:nvPr/>
          </p:nvSpPr>
          <p:spPr bwMode="auto">
            <a:xfrm>
              <a:off x="738" y="1156"/>
              <a:ext cx="44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900" dirty="0" smtClean="0">
                  <a:solidFill>
                    <a:srgbClr val="000000"/>
                  </a:solidFill>
                  <a:latin typeface="Arial" pitchFamily="34" charset="0"/>
                </a:rPr>
                <a:t>Ú</a:t>
              </a: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nico empleo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65" name="Rectangle 21"/>
            <p:cNvSpPr>
              <a:spLocks noChangeArrowheads="1"/>
            </p:cNvSpPr>
            <p:nvPr/>
          </p:nvSpPr>
          <p:spPr bwMode="auto">
            <a:xfrm>
              <a:off x="2710" y="1156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543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66" name="Rectangle 22"/>
            <p:cNvSpPr>
              <a:spLocks noChangeArrowheads="1"/>
            </p:cNvSpPr>
            <p:nvPr/>
          </p:nvSpPr>
          <p:spPr bwMode="auto">
            <a:xfrm>
              <a:off x="3216" y="1156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38.7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67" name="Rectangle 23"/>
            <p:cNvSpPr>
              <a:spLocks noChangeArrowheads="1"/>
            </p:cNvSpPr>
            <p:nvPr/>
          </p:nvSpPr>
          <p:spPr bwMode="auto">
            <a:xfrm>
              <a:off x="738" y="1273"/>
              <a:ext cx="388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No contestó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68" name="Rectangle 24"/>
            <p:cNvSpPr>
              <a:spLocks noChangeArrowheads="1"/>
            </p:cNvSpPr>
            <p:nvPr/>
          </p:nvSpPr>
          <p:spPr bwMode="auto">
            <a:xfrm>
              <a:off x="2730" y="1273"/>
              <a:ext cx="8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15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69" name="Rectangle 25"/>
            <p:cNvSpPr>
              <a:spLocks noChangeArrowheads="1"/>
            </p:cNvSpPr>
            <p:nvPr/>
          </p:nvSpPr>
          <p:spPr bwMode="auto">
            <a:xfrm>
              <a:off x="3236" y="1273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1.1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70" name="Rectangle 26"/>
            <p:cNvSpPr>
              <a:spLocks noChangeArrowheads="1"/>
            </p:cNvSpPr>
            <p:nvPr/>
          </p:nvSpPr>
          <p:spPr bwMode="auto">
            <a:xfrm>
              <a:off x="738" y="1389"/>
              <a:ext cx="17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Total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71" name="Rectangle 27"/>
            <p:cNvSpPr>
              <a:spLocks noChangeArrowheads="1"/>
            </p:cNvSpPr>
            <p:nvPr/>
          </p:nvSpPr>
          <p:spPr bwMode="auto">
            <a:xfrm>
              <a:off x="2690" y="1389"/>
              <a:ext cx="16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1403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72" name="Rectangle 28"/>
            <p:cNvSpPr>
              <a:spLocks noChangeArrowheads="1"/>
            </p:cNvSpPr>
            <p:nvPr/>
          </p:nvSpPr>
          <p:spPr bwMode="auto">
            <a:xfrm>
              <a:off x="3196" y="1389"/>
              <a:ext cx="18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100.0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73" name="Rectangle 29"/>
            <p:cNvSpPr>
              <a:spLocks noChangeArrowheads="1"/>
            </p:cNvSpPr>
            <p:nvPr/>
          </p:nvSpPr>
          <p:spPr bwMode="auto">
            <a:xfrm>
              <a:off x="890" y="479"/>
              <a:ext cx="25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old" charset="0"/>
                </a:rPr>
                <a:t>V.  Señala cuántas veces  has cambiado de trabajo, después de tu egreso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74" name="Line 30"/>
            <p:cNvSpPr>
              <a:spLocks noChangeShapeType="1"/>
            </p:cNvSpPr>
            <p:nvPr/>
          </p:nvSpPr>
          <p:spPr bwMode="auto">
            <a:xfrm>
              <a:off x="2505" y="570"/>
              <a:ext cx="1" cy="9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175" name="Rectangle 31"/>
            <p:cNvSpPr>
              <a:spLocks noChangeArrowheads="1"/>
            </p:cNvSpPr>
            <p:nvPr/>
          </p:nvSpPr>
          <p:spPr bwMode="auto">
            <a:xfrm>
              <a:off x="2505" y="570"/>
              <a:ext cx="8" cy="93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176" name="Line 32"/>
            <p:cNvSpPr>
              <a:spLocks noChangeShapeType="1"/>
            </p:cNvSpPr>
            <p:nvPr/>
          </p:nvSpPr>
          <p:spPr bwMode="auto">
            <a:xfrm>
              <a:off x="3021" y="570"/>
              <a:ext cx="1" cy="9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177" name="Rectangle 33"/>
            <p:cNvSpPr>
              <a:spLocks noChangeArrowheads="1"/>
            </p:cNvSpPr>
            <p:nvPr/>
          </p:nvSpPr>
          <p:spPr bwMode="auto">
            <a:xfrm>
              <a:off x="3021" y="570"/>
              <a:ext cx="8" cy="93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178" name="Line 34"/>
            <p:cNvSpPr>
              <a:spLocks noChangeShapeType="1"/>
            </p:cNvSpPr>
            <p:nvPr/>
          </p:nvSpPr>
          <p:spPr bwMode="auto">
            <a:xfrm>
              <a:off x="3536" y="570"/>
              <a:ext cx="1" cy="9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179" name="Rectangle 35"/>
            <p:cNvSpPr>
              <a:spLocks noChangeArrowheads="1"/>
            </p:cNvSpPr>
            <p:nvPr/>
          </p:nvSpPr>
          <p:spPr bwMode="auto">
            <a:xfrm>
              <a:off x="3536" y="570"/>
              <a:ext cx="8" cy="93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61" y="785787"/>
            <a:ext cx="4483100" cy="167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18 Gráfico"/>
          <p:cNvGraphicFramePr/>
          <p:nvPr/>
        </p:nvGraphicFramePr>
        <p:xfrm>
          <a:off x="1143001" y="3200401"/>
          <a:ext cx="4929206" cy="3157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19 Gráfico"/>
          <p:cNvGraphicFramePr/>
          <p:nvPr/>
        </p:nvGraphicFramePr>
        <p:xfrm>
          <a:off x="1143000" y="3200401"/>
          <a:ext cx="4857768" cy="3371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2532" name="Group 4"/>
          <p:cNvGrpSpPr>
            <a:grpSpLocks noChangeAspect="1"/>
          </p:cNvGrpSpPr>
          <p:nvPr/>
        </p:nvGrpSpPr>
        <p:grpSpPr bwMode="auto">
          <a:xfrm>
            <a:off x="785813" y="571500"/>
            <a:ext cx="5286375" cy="2049463"/>
            <a:chOff x="495" y="360"/>
            <a:chExt cx="3330" cy="1291"/>
          </a:xfrm>
        </p:grpSpPr>
        <p:sp>
          <p:nvSpPr>
            <p:cNvPr id="22531" name="AutoShape 3"/>
            <p:cNvSpPr>
              <a:spLocks noChangeAspect="1" noChangeArrowheads="1" noTextEdit="1"/>
            </p:cNvSpPr>
            <p:nvPr/>
          </p:nvSpPr>
          <p:spPr bwMode="auto">
            <a:xfrm>
              <a:off x="495" y="360"/>
              <a:ext cx="3330" cy="1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2533" name="Rectangle 5"/>
            <p:cNvSpPr>
              <a:spLocks noChangeArrowheads="1"/>
            </p:cNvSpPr>
            <p:nvPr/>
          </p:nvSpPr>
          <p:spPr bwMode="auto">
            <a:xfrm>
              <a:off x="500" y="364"/>
              <a:ext cx="3322" cy="123"/>
            </a:xfrm>
            <a:prstGeom prst="rect">
              <a:avLst/>
            </a:prstGeom>
            <a:solidFill>
              <a:srgbClr val="BFBFB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2534" name="Rectangle 6"/>
            <p:cNvSpPr>
              <a:spLocks noChangeArrowheads="1"/>
            </p:cNvSpPr>
            <p:nvPr/>
          </p:nvSpPr>
          <p:spPr bwMode="auto">
            <a:xfrm>
              <a:off x="2684" y="498"/>
              <a:ext cx="489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Frecuencia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35" name="Rectangle 7"/>
            <p:cNvSpPr>
              <a:spLocks noChangeArrowheads="1"/>
            </p:cNvSpPr>
            <p:nvPr/>
          </p:nvSpPr>
          <p:spPr bwMode="auto">
            <a:xfrm>
              <a:off x="3300" y="498"/>
              <a:ext cx="474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Porcentaje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36" name="Rectangle 8"/>
            <p:cNvSpPr>
              <a:spLocks noChangeArrowheads="1"/>
            </p:cNvSpPr>
            <p:nvPr/>
          </p:nvSpPr>
          <p:spPr bwMode="auto">
            <a:xfrm>
              <a:off x="517" y="608"/>
              <a:ext cx="11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Ejecutivo de mandos medios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37" name="Rectangle 9"/>
            <p:cNvSpPr>
              <a:spLocks noChangeArrowheads="1"/>
            </p:cNvSpPr>
            <p:nvPr/>
          </p:nvSpPr>
          <p:spPr bwMode="auto">
            <a:xfrm>
              <a:off x="2841" y="608"/>
              <a:ext cx="17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230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38" name="Rectangle 10"/>
            <p:cNvSpPr>
              <a:spLocks noChangeArrowheads="1"/>
            </p:cNvSpPr>
            <p:nvPr/>
          </p:nvSpPr>
          <p:spPr bwMode="auto">
            <a:xfrm>
              <a:off x="3438" y="608"/>
              <a:ext cx="20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16.4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39" name="Rectangle 11"/>
            <p:cNvSpPr>
              <a:spLocks noChangeArrowheads="1"/>
            </p:cNvSpPr>
            <p:nvPr/>
          </p:nvSpPr>
          <p:spPr bwMode="auto">
            <a:xfrm>
              <a:off x="517" y="724"/>
              <a:ext cx="1301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Empleado u operativo profesional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40" name="Rectangle 12"/>
            <p:cNvSpPr>
              <a:spLocks noChangeArrowheads="1"/>
            </p:cNvSpPr>
            <p:nvPr/>
          </p:nvSpPr>
          <p:spPr bwMode="auto">
            <a:xfrm>
              <a:off x="2841" y="724"/>
              <a:ext cx="17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684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41" name="Rectangle 13"/>
            <p:cNvSpPr>
              <a:spLocks noChangeArrowheads="1"/>
            </p:cNvSpPr>
            <p:nvPr/>
          </p:nvSpPr>
          <p:spPr bwMode="auto">
            <a:xfrm>
              <a:off x="3438" y="724"/>
              <a:ext cx="20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48.8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42" name="Rectangle 14"/>
            <p:cNvSpPr>
              <a:spLocks noChangeArrowheads="1"/>
            </p:cNvSpPr>
            <p:nvPr/>
          </p:nvSpPr>
          <p:spPr bwMode="auto">
            <a:xfrm>
              <a:off x="517" y="840"/>
              <a:ext cx="316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Auxiliar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43" name="Rectangle 15"/>
            <p:cNvSpPr>
              <a:spLocks noChangeArrowheads="1"/>
            </p:cNvSpPr>
            <p:nvPr/>
          </p:nvSpPr>
          <p:spPr bwMode="auto">
            <a:xfrm>
              <a:off x="2841" y="840"/>
              <a:ext cx="17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168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44" name="Rectangle 16"/>
            <p:cNvSpPr>
              <a:spLocks noChangeArrowheads="1"/>
            </p:cNvSpPr>
            <p:nvPr/>
          </p:nvSpPr>
          <p:spPr bwMode="auto">
            <a:xfrm>
              <a:off x="3438" y="840"/>
              <a:ext cx="20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12.0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45" name="Rectangle 17"/>
            <p:cNvSpPr>
              <a:spLocks noChangeArrowheads="1"/>
            </p:cNvSpPr>
            <p:nvPr/>
          </p:nvSpPr>
          <p:spPr bwMode="auto">
            <a:xfrm>
              <a:off x="517" y="956"/>
              <a:ext cx="976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Empleado no profesional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46" name="Rectangle 18"/>
            <p:cNvSpPr>
              <a:spLocks noChangeArrowheads="1"/>
            </p:cNvSpPr>
            <p:nvPr/>
          </p:nvSpPr>
          <p:spPr bwMode="auto">
            <a:xfrm>
              <a:off x="2865" y="956"/>
              <a:ext cx="131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42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47" name="Rectangle 19"/>
            <p:cNvSpPr>
              <a:spLocks noChangeArrowheads="1"/>
            </p:cNvSpPr>
            <p:nvPr/>
          </p:nvSpPr>
          <p:spPr bwMode="auto">
            <a:xfrm>
              <a:off x="3462" y="956"/>
              <a:ext cx="155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3.0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48" name="Rectangle 20"/>
            <p:cNvSpPr>
              <a:spLocks noChangeArrowheads="1"/>
            </p:cNvSpPr>
            <p:nvPr/>
          </p:nvSpPr>
          <p:spPr bwMode="auto">
            <a:xfrm>
              <a:off x="517" y="1072"/>
              <a:ext cx="101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Profesional independiente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49" name="Rectangle 21"/>
            <p:cNvSpPr>
              <a:spLocks noChangeArrowheads="1"/>
            </p:cNvSpPr>
            <p:nvPr/>
          </p:nvSpPr>
          <p:spPr bwMode="auto">
            <a:xfrm>
              <a:off x="2865" y="1072"/>
              <a:ext cx="131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66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50" name="Rectangle 22"/>
            <p:cNvSpPr>
              <a:spLocks noChangeArrowheads="1"/>
            </p:cNvSpPr>
            <p:nvPr/>
          </p:nvSpPr>
          <p:spPr bwMode="auto">
            <a:xfrm>
              <a:off x="3462" y="1072"/>
              <a:ext cx="155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4.7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51" name="Rectangle 23"/>
            <p:cNvSpPr>
              <a:spLocks noChangeArrowheads="1"/>
            </p:cNvSpPr>
            <p:nvPr/>
          </p:nvSpPr>
          <p:spPr bwMode="auto">
            <a:xfrm>
              <a:off x="517" y="1188"/>
              <a:ext cx="68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Otro  (especifica)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52" name="Rectangle 24"/>
            <p:cNvSpPr>
              <a:spLocks noChangeArrowheads="1"/>
            </p:cNvSpPr>
            <p:nvPr/>
          </p:nvSpPr>
          <p:spPr bwMode="auto">
            <a:xfrm>
              <a:off x="2865" y="1188"/>
              <a:ext cx="131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79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53" name="Rectangle 25"/>
            <p:cNvSpPr>
              <a:spLocks noChangeArrowheads="1"/>
            </p:cNvSpPr>
            <p:nvPr/>
          </p:nvSpPr>
          <p:spPr bwMode="auto">
            <a:xfrm>
              <a:off x="3462" y="1188"/>
              <a:ext cx="155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5.6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54" name="Rectangle 26"/>
            <p:cNvSpPr>
              <a:spLocks noChangeArrowheads="1"/>
            </p:cNvSpPr>
            <p:nvPr/>
          </p:nvSpPr>
          <p:spPr bwMode="auto">
            <a:xfrm>
              <a:off x="517" y="1304"/>
              <a:ext cx="75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Nunca ha laborado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55" name="Rectangle 27"/>
            <p:cNvSpPr>
              <a:spLocks noChangeArrowheads="1"/>
            </p:cNvSpPr>
            <p:nvPr/>
          </p:nvSpPr>
          <p:spPr bwMode="auto">
            <a:xfrm>
              <a:off x="2841" y="1304"/>
              <a:ext cx="17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123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56" name="Rectangle 28"/>
            <p:cNvSpPr>
              <a:spLocks noChangeArrowheads="1"/>
            </p:cNvSpPr>
            <p:nvPr/>
          </p:nvSpPr>
          <p:spPr bwMode="auto">
            <a:xfrm>
              <a:off x="3462" y="1304"/>
              <a:ext cx="155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8.8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57" name="Rectangle 29"/>
            <p:cNvSpPr>
              <a:spLocks noChangeArrowheads="1"/>
            </p:cNvSpPr>
            <p:nvPr/>
          </p:nvSpPr>
          <p:spPr bwMode="auto">
            <a:xfrm>
              <a:off x="517" y="1421"/>
              <a:ext cx="48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No contestó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58" name="Rectangle 30"/>
            <p:cNvSpPr>
              <a:spLocks noChangeArrowheads="1"/>
            </p:cNvSpPr>
            <p:nvPr/>
          </p:nvSpPr>
          <p:spPr bwMode="auto">
            <a:xfrm>
              <a:off x="2865" y="1421"/>
              <a:ext cx="131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11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59" name="Rectangle 31"/>
            <p:cNvSpPr>
              <a:spLocks noChangeArrowheads="1"/>
            </p:cNvSpPr>
            <p:nvPr/>
          </p:nvSpPr>
          <p:spPr bwMode="auto">
            <a:xfrm>
              <a:off x="3485" y="1421"/>
              <a:ext cx="10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.8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60" name="Rectangle 32"/>
            <p:cNvSpPr>
              <a:spLocks noChangeArrowheads="1"/>
            </p:cNvSpPr>
            <p:nvPr/>
          </p:nvSpPr>
          <p:spPr bwMode="auto">
            <a:xfrm>
              <a:off x="517" y="1537"/>
              <a:ext cx="243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Total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61" name="Rectangle 33"/>
            <p:cNvSpPr>
              <a:spLocks noChangeArrowheads="1"/>
            </p:cNvSpPr>
            <p:nvPr/>
          </p:nvSpPr>
          <p:spPr bwMode="auto">
            <a:xfrm>
              <a:off x="2818" y="1537"/>
              <a:ext cx="229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1403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62" name="Rectangle 34"/>
            <p:cNvSpPr>
              <a:spLocks noChangeArrowheads="1"/>
            </p:cNvSpPr>
            <p:nvPr/>
          </p:nvSpPr>
          <p:spPr bwMode="auto">
            <a:xfrm>
              <a:off x="3414" y="1537"/>
              <a:ext cx="25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100.0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63" name="Rectangle 35"/>
            <p:cNvSpPr>
              <a:spLocks noChangeArrowheads="1"/>
            </p:cNvSpPr>
            <p:nvPr/>
          </p:nvSpPr>
          <p:spPr bwMode="auto">
            <a:xfrm>
              <a:off x="1161" y="392"/>
              <a:ext cx="2066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old" charset="0"/>
                </a:rPr>
                <a:t>VIII.  ¿El puesto que ocupas u ocupaste, es ó era?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64" name="Line 36"/>
            <p:cNvSpPr>
              <a:spLocks noChangeShapeType="1"/>
            </p:cNvSpPr>
            <p:nvPr/>
          </p:nvSpPr>
          <p:spPr bwMode="auto">
            <a:xfrm>
              <a:off x="2600" y="486"/>
              <a:ext cx="1" cy="116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2565" name="Rectangle 37"/>
            <p:cNvSpPr>
              <a:spLocks noChangeArrowheads="1"/>
            </p:cNvSpPr>
            <p:nvPr/>
          </p:nvSpPr>
          <p:spPr bwMode="auto">
            <a:xfrm>
              <a:off x="2600" y="486"/>
              <a:ext cx="9" cy="116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2566" name="Line 38"/>
            <p:cNvSpPr>
              <a:spLocks noChangeShapeType="1"/>
            </p:cNvSpPr>
            <p:nvPr/>
          </p:nvSpPr>
          <p:spPr bwMode="auto">
            <a:xfrm>
              <a:off x="3208" y="486"/>
              <a:ext cx="1" cy="116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2567" name="Rectangle 39"/>
            <p:cNvSpPr>
              <a:spLocks noChangeArrowheads="1"/>
            </p:cNvSpPr>
            <p:nvPr/>
          </p:nvSpPr>
          <p:spPr bwMode="auto">
            <a:xfrm>
              <a:off x="3208" y="486"/>
              <a:ext cx="9" cy="116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2568" name="Line 40"/>
            <p:cNvSpPr>
              <a:spLocks noChangeShapeType="1"/>
            </p:cNvSpPr>
            <p:nvPr/>
          </p:nvSpPr>
          <p:spPr bwMode="auto">
            <a:xfrm>
              <a:off x="3816" y="486"/>
              <a:ext cx="1" cy="116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2569" name="Rectangle 41"/>
            <p:cNvSpPr>
              <a:spLocks noChangeArrowheads="1"/>
            </p:cNvSpPr>
            <p:nvPr/>
          </p:nvSpPr>
          <p:spPr bwMode="auto">
            <a:xfrm>
              <a:off x="3816" y="486"/>
              <a:ext cx="9" cy="116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1188</TotalTime>
  <Words>1140</Words>
  <Application>Microsoft Office PowerPoint</Application>
  <PresentationFormat>Presentación en pantalla (4:3)</PresentationFormat>
  <Paragraphs>545</Paragraphs>
  <Slides>24</Slides>
  <Notes>24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Aspecto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IPN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DSSyE</dc:creator>
  <cp:lastModifiedBy>Ana Laura Arredondo Sanchez</cp:lastModifiedBy>
  <cp:revision>97</cp:revision>
  <dcterms:created xsi:type="dcterms:W3CDTF">2009-09-17T16:03:04Z</dcterms:created>
  <dcterms:modified xsi:type="dcterms:W3CDTF">2012-09-13T00:22:24Z</dcterms:modified>
</cp:coreProperties>
</file>