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73" r:id="rId15"/>
    <p:sldId id="269" r:id="rId16"/>
    <p:sldId id="270" r:id="rId17"/>
    <p:sldId id="271" r:id="rId18"/>
    <p:sldId id="272"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132339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9132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86531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110521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160455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338426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353141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16674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343846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146294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A8BFD0-D3CC-434D-AABF-4CF34418C207}" type="datetimeFigureOut">
              <a:rPr lang="es-MX" smtClean="0"/>
              <a:t>12/11/2012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267A34-EB33-4A69-A527-2E7CE4C37CBD}" type="slidenum">
              <a:rPr lang="es-MX" smtClean="0"/>
              <a:t>‹Nº›</a:t>
            </a:fld>
            <a:endParaRPr lang="es-MX"/>
          </a:p>
        </p:txBody>
      </p:sp>
    </p:spTree>
    <p:extLst>
      <p:ext uri="{BB962C8B-B14F-4D97-AF65-F5344CB8AC3E}">
        <p14:creationId xmlns:p14="http://schemas.microsoft.com/office/powerpoint/2010/main" val="413434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8BFD0-D3CC-434D-AABF-4CF34418C207}" type="datetimeFigureOut">
              <a:rPr lang="es-MX" smtClean="0"/>
              <a:t>12/11/2012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67A34-EB33-4A69-A527-2E7CE4C37CBD}" type="slidenum">
              <a:rPr lang="es-MX" smtClean="0"/>
              <a:t>‹Nº›</a:t>
            </a:fld>
            <a:endParaRPr lang="es-MX"/>
          </a:p>
        </p:txBody>
      </p:sp>
    </p:spTree>
    <p:extLst>
      <p:ext uri="{BB962C8B-B14F-4D97-AF65-F5344CB8AC3E}">
        <p14:creationId xmlns:p14="http://schemas.microsoft.com/office/powerpoint/2010/main" val="397922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uro 2.JPG"/>
          <p:cNvPicPr>
            <a:picLocks noChangeAspect="1"/>
          </p:cNvPicPr>
          <p:nvPr/>
        </p:nvPicPr>
        <p:blipFill>
          <a:blip r:embed="rId2" cstate="print">
            <a:lum contrast="-40000"/>
          </a:blip>
          <a:stretch>
            <a:fillRect/>
          </a:stretch>
        </p:blipFill>
        <p:spPr>
          <a:xfrm>
            <a:off x="2996605" y="2728870"/>
            <a:ext cx="3289907" cy="25003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15"/>
          <p:cNvSpPr>
            <a:spLocks noChangeArrowheads="1"/>
          </p:cNvSpPr>
          <p:nvPr/>
        </p:nvSpPr>
        <p:spPr bwMode="auto">
          <a:xfrm>
            <a:off x="1006322" y="1714500"/>
            <a:ext cx="7752827" cy="461665"/>
          </a:xfrm>
          <a:prstGeom prst="rect">
            <a:avLst/>
          </a:prstGeom>
          <a:noFill/>
          <a:ln w="9525">
            <a:noFill/>
            <a:miter lim="800000"/>
            <a:headEnd/>
            <a:tailEnd/>
          </a:ln>
        </p:spPr>
        <p:txBody>
          <a:bodyPr wrap="none">
            <a:spAutoFit/>
          </a:bodyPr>
          <a:lstStyle/>
          <a:p>
            <a:pPr algn="ctr"/>
            <a:r>
              <a:rPr lang="es-ES" sz="2400" b="1" dirty="0">
                <a:latin typeface="Calibri" pitchFamily="34" charset="0"/>
              </a:rPr>
              <a:t>Consejo Mexicano de Educación Aeroespacial </a:t>
            </a:r>
            <a:r>
              <a:rPr lang="es-ES" sz="2400" b="1" dirty="0" smtClean="0">
                <a:latin typeface="Calibri" pitchFamily="34" charset="0"/>
              </a:rPr>
              <a:t>  (C.O.M.E.A</a:t>
            </a:r>
            <a:r>
              <a:rPr lang="es-ES" sz="2400" b="1" dirty="0">
                <a:latin typeface="Calibri" pitchFamily="34" charset="0"/>
              </a:rPr>
              <a:t>.)</a:t>
            </a:r>
          </a:p>
        </p:txBody>
      </p:sp>
      <p:pic>
        <p:nvPicPr>
          <p:cNvPr id="6" name="6 Imagen" descr="COMEA.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571472" y="642918"/>
            <a:ext cx="2100212"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CuadroTexto"/>
          <p:cNvSpPr txBox="1"/>
          <p:nvPr/>
        </p:nvSpPr>
        <p:spPr>
          <a:xfrm>
            <a:off x="7392249" y="5950235"/>
            <a:ext cx="1556966" cy="954107"/>
          </a:xfrm>
          <a:prstGeom prst="rect">
            <a:avLst/>
          </a:prstGeom>
          <a:noFill/>
        </p:spPr>
        <p:txBody>
          <a:bodyPr wrap="none">
            <a:spAutoFit/>
          </a:bodyPr>
          <a:lstStyle/>
          <a:p>
            <a:pPr algn="ctr">
              <a:defRPr/>
            </a:pPr>
            <a:r>
              <a:rPr lang="es-ES" sz="1400" b="1" dirty="0" smtClean="0">
                <a:solidFill>
                  <a:srgbClr val="7030A0"/>
                </a:solidFill>
                <a:latin typeface="+mn-lt"/>
              </a:rPr>
              <a:t>NOVIEMBRE 2012 </a:t>
            </a:r>
          </a:p>
          <a:p>
            <a:pPr algn="ctr">
              <a:defRPr/>
            </a:pPr>
            <a:endParaRPr lang="es-ES" sz="1400" b="1" dirty="0">
              <a:solidFill>
                <a:srgbClr val="7030A0"/>
              </a:solidFill>
              <a:latin typeface="+mn-lt"/>
            </a:endParaRPr>
          </a:p>
          <a:p>
            <a:pPr algn="ctr">
              <a:defRPr/>
            </a:pPr>
            <a:endParaRPr lang="es-ES" sz="1400" b="1" dirty="0" smtClean="0">
              <a:solidFill>
                <a:srgbClr val="7030A0"/>
              </a:solidFill>
              <a:latin typeface="+mn-lt"/>
            </a:endParaRPr>
          </a:p>
          <a:p>
            <a:pPr algn="ctr">
              <a:defRPr/>
            </a:pPr>
            <a:endParaRPr lang="es-MX" sz="1400" b="1" dirty="0">
              <a:solidFill>
                <a:srgbClr val="7030A0"/>
              </a:solidFill>
              <a:latin typeface="+mn-lt"/>
            </a:endParaRPr>
          </a:p>
        </p:txBody>
      </p:sp>
      <p:pic>
        <p:nvPicPr>
          <p:cNvPr id="8" name="7 Imagen" descr="cab"/>
          <p:cNvPicPr/>
          <p:nvPr/>
        </p:nvPicPr>
        <p:blipFill>
          <a:blip r:embed="rId4"/>
          <a:srcRect t="16964" r="59097" b="33036"/>
          <a:stretch>
            <a:fillRect/>
          </a:stretch>
        </p:blipFill>
        <p:spPr bwMode="auto">
          <a:xfrm>
            <a:off x="6357950" y="642918"/>
            <a:ext cx="2295525" cy="533400"/>
          </a:xfrm>
          <a:prstGeom prst="rect">
            <a:avLst/>
          </a:prstGeom>
          <a:noFill/>
          <a:ln w="9525">
            <a:noFill/>
            <a:miter lim="800000"/>
            <a:headEnd/>
            <a:tailEnd/>
          </a:ln>
        </p:spPr>
      </p:pic>
      <p:sp>
        <p:nvSpPr>
          <p:cNvPr id="9" name="8 CuadroTexto"/>
          <p:cNvSpPr txBox="1"/>
          <p:nvPr/>
        </p:nvSpPr>
        <p:spPr>
          <a:xfrm>
            <a:off x="1772099" y="5375747"/>
            <a:ext cx="6155018" cy="307777"/>
          </a:xfrm>
          <a:prstGeom prst="rect">
            <a:avLst/>
          </a:prstGeom>
          <a:noFill/>
        </p:spPr>
        <p:txBody>
          <a:bodyPr wrap="none">
            <a:spAutoFit/>
          </a:bodyPr>
          <a:lstStyle/>
          <a:p>
            <a:pPr algn="ctr">
              <a:defRPr/>
            </a:pPr>
            <a:r>
              <a:rPr lang="es-ES" sz="1400" b="1" dirty="0" smtClean="0">
                <a:solidFill>
                  <a:srgbClr val="7030A0"/>
                </a:solidFill>
              </a:rPr>
              <a:t>La Formación y Capacitación del Recurso Humano para la Industria Aeroespacial </a:t>
            </a:r>
            <a:endParaRPr lang="es-MX" sz="1400" b="1" dirty="0">
              <a:solidFill>
                <a:srgbClr val="7030A0"/>
              </a:solidFill>
            </a:endParaRPr>
          </a:p>
        </p:txBody>
      </p:sp>
    </p:spTree>
    <p:extLst>
      <p:ext uri="{BB962C8B-B14F-4D97-AF65-F5344CB8AC3E}">
        <p14:creationId xmlns:p14="http://schemas.microsoft.com/office/powerpoint/2010/main" val="205488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18" name="Rectangle 2"/>
          <p:cNvSpPr>
            <a:spLocks noGrp="1" noChangeArrowheads="1"/>
          </p:cNvSpPr>
          <p:nvPr>
            <p:ph type="title"/>
          </p:nvPr>
        </p:nvSpPr>
        <p:spPr>
          <a:xfrm rot="20399473">
            <a:off x="5914188" y="1148059"/>
            <a:ext cx="2184118" cy="714391"/>
          </a:xfrm>
        </p:spPr>
        <p:txBody>
          <a:bodyPr/>
          <a:lstStyle/>
          <a:p>
            <a:pPr marL="342900" indent="-342900" eaLnBrk="1" hangingPunct="1"/>
            <a:r>
              <a:rPr lang="es-ES" sz="1800" b="1" dirty="0" smtClean="0"/>
              <a:t>MISION</a:t>
            </a:r>
          </a:p>
        </p:txBody>
      </p:sp>
      <p:sp>
        <p:nvSpPr>
          <p:cNvPr id="19" name="AutoShape 6"/>
          <p:cNvSpPr>
            <a:spLocks noChangeArrowheads="1"/>
          </p:cNvSpPr>
          <p:nvPr/>
        </p:nvSpPr>
        <p:spPr bwMode="auto">
          <a:xfrm>
            <a:off x="4391025" y="1928802"/>
            <a:ext cx="4752975" cy="1643074"/>
          </a:xfrm>
          <a:prstGeom prst="roundRect">
            <a:avLst>
              <a:gd name="adj" fmla="val 16667"/>
            </a:avLst>
          </a:prstGeom>
          <a:gradFill rotWithShape="1">
            <a:gsLst>
              <a:gs pos="0">
                <a:srgbClr val="DDDDDD">
                  <a:alpha val="86000"/>
                </a:srgbClr>
              </a:gs>
              <a:gs pos="50000">
                <a:srgbClr val="FFFFFF"/>
              </a:gs>
              <a:gs pos="100000">
                <a:srgbClr val="DDDDDD">
                  <a:alpha val="86000"/>
                </a:srgbClr>
              </a:gs>
            </a:gsLst>
            <a:lin ang="5400000" scaled="1"/>
          </a:gradFill>
          <a:ln w="9525" algn="ctr">
            <a:solidFill>
              <a:srgbClr val="000066"/>
            </a:solidFill>
            <a:round/>
            <a:headEnd/>
            <a:tailEnd/>
          </a:ln>
          <a:effectLst/>
        </p:spPr>
        <p:txBody>
          <a:bodyPr anchor="ctr"/>
          <a:lstStyle/>
          <a:p>
            <a:pPr algn="just" eaLnBrk="0" hangingPunct="0">
              <a:defRPr/>
            </a:pPr>
            <a:r>
              <a:rPr lang="es-MX" sz="1400" b="1" dirty="0">
                <a:latin typeface="+mj-lt"/>
              </a:rPr>
              <a:t>Promover y apoyar el trabajo colegiado entre instituciones académicas, empresas y entidades gubernamentales, con el fin de </a:t>
            </a:r>
            <a:r>
              <a:rPr lang="es-MX" sz="1400" b="1" dirty="0" smtClean="0">
                <a:latin typeface="+mj-lt"/>
              </a:rPr>
              <a:t>académicos</a:t>
            </a:r>
            <a:r>
              <a:rPr lang="es-MX" sz="1400" b="1" dirty="0">
                <a:latin typeface="+mj-lt"/>
              </a:rPr>
              <a:t>, científicos y tecnológicos orientados a apoyar el desarrollo de la industria aeroespacial en México.</a:t>
            </a:r>
          </a:p>
        </p:txBody>
      </p:sp>
      <p:sp>
        <p:nvSpPr>
          <p:cNvPr id="20" name="AutoShape 6"/>
          <p:cNvSpPr>
            <a:spLocks noChangeArrowheads="1"/>
          </p:cNvSpPr>
          <p:nvPr/>
        </p:nvSpPr>
        <p:spPr bwMode="auto">
          <a:xfrm>
            <a:off x="4143372" y="4357694"/>
            <a:ext cx="4752975" cy="1230307"/>
          </a:xfrm>
          <a:prstGeom prst="roundRect">
            <a:avLst>
              <a:gd name="adj" fmla="val 16667"/>
            </a:avLst>
          </a:prstGeom>
          <a:gradFill rotWithShape="1">
            <a:gsLst>
              <a:gs pos="0">
                <a:srgbClr val="DDDDDD">
                  <a:alpha val="86000"/>
                </a:srgbClr>
              </a:gs>
              <a:gs pos="50000">
                <a:srgbClr val="FFFFFF"/>
              </a:gs>
              <a:gs pos="100000">
                <a:srgbClr val="DDDDDD">
                  <a:alpha val="86000"/>
                </a:srgbClr>
              </a:gs>
            </a:gsLst>
            <a:lin ang="5400000" scaled="1"/>
          </a:gradFill>
          <a:ln w="9525" algn="ctr">
            <a:solidFill>
              <a:srgbClr val="000066"/>
            </a:solidFill>
            <a:round/>
            <a:headEnd/>
            <a:tailEnd/>
          </a:ln>
          <a:effectLst/>
        </p:spPr>
        <p:txBody>
          <a:bodyPr anchor="ctr"/>
          <a:lstStyle/>
          <a:p>
            <a:pPr algn="just" eaLnBrk="0" hangingPunct="0">
              <a:defRPr/>
            </a:pPr>
            <a:r>
              <a:rPr lang="es-MX" sz="1400" b="1" dirty="0">
                <a:latin typeface="+mj-lt"/>
              </a:rPr>
              <a:t>Ser un referente para el desarrollo ordenado de las competencias y capacidades del capital humano que requiere la industria aeroespacial en México.</a:t>
            </a:r>
          </a:p>
        </p:txBody>
      </p:sp>
      <p:sp>
        <p:nvSpPr>
          <p:cNvPr id="21" name="Rectangle 2"/>
          <p:cNvSpPr txBox="1">
            <a:spLocks noChangeArrowheads="1"/>
          </p:cNvSpPr>
          <p:nvPr/>
        </p:nvSpPr>
        <p:spPr bwMode="auto">
          <a:xfrm rot="862761">
            <a:off x="5108266" y="3786188"/>
            <a:ext cx="1714512" cy="500062"/>
          </a:xfrm>
          <a:prstGeom prst="rect">
            <a:avLst/>
          </a:prstGeom>
          <a:noFill/>
          <a:ln w="9525">
            <a:noFill/>
            <a:miter lim="800000"/>
            <a:headEnd/>
            <a:tailEnd/>
          </a:ln>
        </p:spPr>
        <p:txBody>
          <a:bodyPr anchor="ctr"/>
          <a:lstStyle/>
          <a:p>
            <a:pPr marL="342900" indent="-342900" algn="ctr">
              <a:defRPr/>
            </a:pPr>
            <a:r>
              <a:rPr lang="es-ES" b="1" dirty="0">
                <a:latin typeface="+mj-lt"/>
                <a:ea typeface="+mj-ea"/>
                <a:cs typeface="+mj-cs"/>
              </a:rPr>
              <a:t>VISION</a:t>
            </a:r>
          </a:p>
        </p:txBody>
      </p:sp>
      <p:sp>
        <p:nvSpPr>
          <p:cNvPr id="22" name="AutoShape 6"/>
          <p:cNvSpPr>
            <a:spLocks noChangeArrowheads="1"/>
          </p:cNvSpPr>
          <p:nvPr/>
        </p:nvSpPr>
        <p:spPr bwMode="auto">
          <a:xfrm>
            <a:off x="214283" y="2500306"/>
            <a:ext cx="3571899" cy="1643074"/>
          </a:xfrm>
          <a:prstGeom prst="roundRect">
            <a:avLst>
              <a:gd name="adj" fmla="val 16667"/>
            </a:avLst>
          </a:prstGeom>
          <a:gradFill rotWithShape="1">
            <a:gsLst>
              <a:gs pos="0">
                <a:srgbClr val="DDDDDD">
                  <a:alpha val="86000"/>
                </a:srgbClr>
              </a:gs>
              <a:gs pos="50000">
                <a:srgbClr val="FFFFFF"/>
              </a:gs>
              <a:gs pos="100000">
                <a:srgbClr val="DDDDDD">
                  <a:alpha val="86000"/>
                </a:srgbClr>
              </a:gs>
            </a:gsLst>
            <a:lin ang="5400000" scaled="1"/>
          </a:gradFill>
          <a:ln w="9525" algn="ctr">
            <a:solidFill>
              <a:srgbClr val="000066"/>
            </a:solidFill>
            <a:round/>
            <a:headEnd/>
            <a:tailEnd/>
          </a:ln>
          <a:effectLst/>
        </p:spPr>
        <p:txBody>
          <a:bodyPr anchor="ctr"/>
          <a:lstStyle/>
          <a:p>
            <a:pPr algn="just" eaLnBrk="0" hangingPunct="0">
              <a:defRPr/>
            </a:pPr>
            <a:r>
              <a:rPr lang="es-MX" sz="1400" b="1" dirty="0" smtClean="0">
                <a:latin typeface="+mj-lt"/>
              </a:rPr>
              <a:t>COMEA es un organismo autónomo, no lucrativo y de carácter estrictamente académico, sirve de  catalizador para el desarrollo ordenado de las competencias y capacidades tecnológicas del capital humano que requiere la industria aeroespacial en México.</a:t>
            </a:r>
            <a:endParaRPr lang="es-MX" sz="1400" b="1" dirty="0">
              <a:latin typeface="+mj-lt"/>
            </a:endParaRPr>
          </a:p>
        </p:txBody>
      </p:sp>
      <p:sp>
        <p:nvSpPr>
          <p:cNvPr id="23" name="22 CuadroTexto"/>
          <p:cNvSpPr txBox="1"/>
          <p:nvPr/>
        </p:nvSpPr>
        <p:spPr>
          <a:xfrm rot="20689636">
            <a:off x="1000100" y="1664684"/>
            <a:ext cx="1428760" cy="369332"/>
          </a:xfrm>
          <a:prstGeom prst="rect">
            <a:avLst/>
          </a:prstGeom>
          <a:noFill/>
        </p:spPr>
        <p:txBody>
          <a:bodyPr wrap="square" rtlCol="0">
            <a:spAutoFit/>
          </a:bodyPr>
          <a:lstStyle/>
          <a:p>
            <a:r>
              <a:rPr lang="es-ES" b="1" dirty="0" smtClean="0">
                <a:latin typeface="+mj-lt"/>
              </a:rPr>
              <a:t>DEFINICION</a:t>
            </a:r>
            <a:endParaRPr lang="es-ES" b="1" dirty="0">
              <a:latin typeface="+mj-lt"/>
            </a:endParaRPr>
          </a:p>
        </p:txBody>
      </p:sp>
      <p:sp>
        <p:nvSpPr>
          <p:cNvPr id="24" name="23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25" name="2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30837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8" name="Rectangle 2"/>
          <p:cNvSpPr txBox="1">
            <a:spLocks noChangeArrowheads="1"/>
          </p:cNvSpPr>
          <p:nvPr/>
        </p:nvSpPr>
        <p:spPr>
          <a:xfrm>
            <a:off x="857224" y="2071678"/>
            <a:ext cx="2571739" cy="500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r>
              <a:rPr lang="es-ES" sz="1800" b="1" smtClean="0"/>
              <a:t>OBJETIVO GENERAL</a:t>
            </a:r>
            <a:endParaRPr lang="es-ES" sz="1800" b="1" dirty="0"/>
          </a:p>
        </p:txBody>
      </p:sp>
      <p:sp>
        <p:nvSpPr>
          <p:cNvPr id="12" name="AutoShape 6"/>
          <p:cNvSpPr>
            <a:spLocks noChangeArrowheads="1"/>
          </p:cNvSpPr>
          <p:nvPr/>
        </p:nvSpPr>
        <p:spPr bwMode="auto">
          <a:xfrm>
            <a:off x="1857356" y="2857496"/>
            <a:ext cx="5643602" cy="1643074"/>
          </a:xfrm>
          <a:prstGeom prst="roundRect">
            <a:avLst>
              <a:gd name="adj" fmla="val 16667"/>
            </a:avLst>
          </a:prstGeom>
          <a:gradFill rotWithShape="1">
            <a:gsLst>
              <a:gs pos="0">
                <a:srgbClr val="DDDDDD">
                  <a:alpha val="86000"/>
                </a:srgbClr>
              </a:gs>
              <a:gs pos="50000">
                <a:srgbClr val="FFFFFF"/>
              </a:gs>
              <a:gs pos="100000">
                <a:srgbClr val="DDDDDD">
                  <a:alpha val="86000"/>
                </a:srgbClr>
              </a:gs>
            </a:gsLst>
            <a:lin ang="5400000" scaled="1"/>
          </a:gradFill>
          <a:ln w="9525" algn="ctr">
            <a:solidFill>
              <a:srgbClr val="000066"/>
            </a:solidFill>
            <a:round/>
            <a:headEnd/>
            <a:tailEnd/>
          </a:ln>
          <a:effectLst/>
        </p:spPr>
        <p:txBody>
          <a:bodyPr anchor="ctr"/>
          <a:lstStyle/>
          <a:p>
            <a:pPr algn="just"/>
            <a:r>
              <a:rPr lang="es-MX" sz="1600" b="1" dirty="0" smtClean="0">
                <a:latin typeface="+mn-lt"/>
              </a:rPr>
              <a:t>Establecer </a:t>
            </a:r>
            <a:r>
              <a:rPr lang="es-MX" sz="1600" b="1" dirty="0">
                <a:latin typeface="+mn-lt"/>
              </a:rPr>
              <a:t>y coordinar acciones de colaboración conjuntas encaminadas a fortalecer la formación de capital humano en las ciencias aeroespaciales, así como promover y apoyar programas específicos orientados al desarrollo de la industria aeroespacial en México</a:t>
            </a:r>
            <a:r>
              <a:rPr lang="es-MX" sz="1600" b="1" dirty="0" smtClean="0">
                <a:latin typeface="+mn-lt"/>
              </a:rPr>
              <a:t>.</a:t>
            </a:r>
            <a:endParaRPr lang="es-MX" sz="1600" b="1" dirty="0">
              <a:latin typeface="+mn-lt"/>
            </a:endParaRPr>
          </a:p>
        </p:txBody>
      </p:sp>
      <p:sp>
        <p:nvSpPr>
          <p:cNvPr id="15" name="14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6" name="15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3528678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MX" sz="1800" b="1" dirty="0" smtClean="0"/>
              <a:t>VINCULACIÓN COMEA – FEMIA</a:t>
            </a:r>
          </a:p>
          <a:p>
            <a:pPr marL="0" indent="0">
              <a:buNone/>
            </a:pPr>
            <a:endParaRPr lang="es-MX" sz="1800" dirty="0"/>
          </a:p>
          <a:p>
            <a:pPr algn="just">
              <a:buFont typeface="Wingdings" pitchFamily="2" charset="2"/>
              <a:buChar char="ü"/>
            </a:pPr>
            <a:r>
              <a:rPr lang="es-MX" sz="1600" dirty="0" smtClean="0"/>
              <a:t>FEMIA-COMEA , desde su creación ambas instancias se han coordinado conjuntamente , </a:t>
            </a:r>
            <a:r>
              <a:rPr lang="es-MX" sz="1600" dirty="0"/>
              <a:t> </a:t>
            </a:r>
            <a:r>
              <a:rPr lang="es-MX" sz="1600" dirty="0" smtClean="0"/>
              <a:t>para vincularse en ambas direcciones.</a:t>
            </a:r>
          </a:p>
          <a:p>
            <a:pPr algn="just">
              <a:buFont typeface="Wingdings" pitchFamily="2" charset="2"/>
              <a:buChar char="ü"/>
            </a:pPr>
            <a:r>
              <a:rPr lang="es-MX" sz="1600" dirty="0" smtClean="0"/>
              <a:t>Se han establecido reuniones con la Comisión de Formación de la FEMIA, para desarrollar programas especiales de formación, en conjunto con la FEMIA, a través de Instituciones Educativas e Institutos Técnicos.</a:t>
            </a:r>
          </a:p>
          <a:p>
            <a:pPr algn="just">
              <a:buFont typeface="Wingdings" pitchFamily="2" charset="2"/>
              <a:buChar char="ü"/>
            </a:pPr>
            <a:r>
              <a:rPr lang="es-MX" sz="1600" dirty="0" smtClean="0"/>
              <a:t>La parte educativa constituye uno de los tres ejes para ser la industria aeroespacial una industria estratégica, combinado con la industria y autoridades.</a:t>
            </a:r>
          </a:p>
          <a:p>
            <a:pPr algn="just">
              <a:buFont typeface="Wingdings" pitchFamily="2" charset="2"/>
              <a:buChar char="ü"/>
            </a:pPr>
            <a:r>
              <a:rPr lang="es-MX" sz="1600" dirty="0" smtClean="0"/>
              <a:t>La parte educativa ha mantenido un crecimiento </a:t>
            </a:r>
            <a:r>
              <a:rPr lang="es-MX" sz="1600" dirty="0" smtClean="0"/>
              <a:t>sostenido del </a:t>
            </a:r>
            <a:r>
              <a:rPr lang="es-MX" sz="1600" dirty="0" smtClean="0"/>
              <a:t>10%, a partir del 2007</a:t>
            </a:r>
            <a:r>
              <a:rPr lang="es-MX" sz="1600" dirty="0" smtClean="0"/>
              <a:t>.</a:t>
            </a:r>
            <a:endParaRPr lang="es-MX" sz="1600" dirty="0" smtClean="0"/>
          </a:p>
          <a:p>
            <a:pPr algn="just">
              <a:buFont typeface="Wingdings" pitchFamily="2" charset="2"/>
              <a:buChar char="ü"/>
            </a:pPr>
            <a:r>
              <a:rPr lang="es-MX" sz="1600" dirty="0" smtClean="0"/>
              <a:t>Se forman  </a:t>
            </a:r>
            <a:r>
              <a:rPr lang="es-MX" sz="1600" dirty="0" smtClean="0"/>
              <a:t>técnicos especializados, </a:t>
            </a:r>
            <a:r>
              <a:rPr lang="es-MX" sz="1600" dirty="0" smtClean="0"/>
              <a:t>licenciaturas a nivel ingeniería  </a:t>
            </a:r>
            <a:r>
              <a:rPr lang="es-MX" sz="1600" dirty="0" smtClean="0"/>
              <a:t>y posgrados.</a:t>
            </a:r>
          </a:p>
          <a:p>
            <a:pPr algn="just">
              <a:buFont typeface="Wingdings" pitchFamily="2" charset="2"/>
              <a:buChar char="ü"/>
            </a:pPr>
            <a:r>
              <a:rPr lang="es-MX" sz="1600" dirty="0" smtClean="0"/>
              <a:t>La FEMIA ha descripto las necesidades formativas especificas  y hecho del conocimiento del COMEA.</a:t>
            </a:r>
          </a:p>
          <a:p>
            <a:pPr>
              <a:buFont typeface="Wingdings" pitchFamily="2" charset="2"/>
              <a:buChar char="ü"/>
            </a:pPr>
            <a:endParaRPr lang="es-MX" sz="1400" dirty="0" smtClean="0"/>
          </a:p>
          <a:p>
            <a:pPr marL="0" indent="0">
              <a:buNone/>
            </a:pPr>
            <a:endParaRPr lang="es-MX" sz="1800" dirty="0" smtClean="0"/>
          </a:p>
          <a:p>
            <a:pPr marL="0" indent="0">
              <a:buNone/>
            </a:pPr>
            <a:endParaRPr lang="es-MX" sz="1800" dirty="0"/>
          </a:p>
          <a:p>
            <a:pPr>
              <a:buFont typeface="Wingdings" pitchFamily="2" charset="2"/>
              <a:buChar char="ü"/>
            </a:pPr>
            <a:endParaRPr lang="es-MX" sz="1400" dirty="0"/>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409042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3" name="2 Rectángulo"/>
          <p:cNvSpPr/>
          <p:nvPr/>
        </p:nvSpPr>
        <p:spPr>
          <a:xfrm>
            <a:off x="539553" y="1988840"/>
            <a:ext cx="8399674" cy="3693319"/>
          </a:xfrm>
          <a:prstGeom prst="rect">
            <a:avLst/>
          </a:prstGeom>
        </p:spPr>
        <p:txBody>
          <a:bodyPr wrap="square">
            <a:spAutoFit/>
          </a:bodyPr>
          <a:lstStyle/>
          <a:p>
            <a:r>
              <a:rPr lang="es-MX" b="1" dirty="0"/>
              <a:t>VINCULACIÓN COMEA – FEMIA</a:t>
            </a:r>
          </a:p>
          <a:p>
            <a:endParaRPr lang="es-MX" dirty="0" smtClean="0"/>
          </a:p>
          <a:p>
            <a:endParaRPr lang="es-MX" dirty="0"/>
          </a:p>
          <a:p>
            <a:pPr>
              <a:buFont typeface="Wingdings" pitchFamily="2" charset="2"/>
              <a:buChar char="ü"/>
            </a:pPr>
            <a:endParaRPr lang="es-MX" dirty="0" smtClean="0"/>
          </a:p>
          <a:p>
            <a:pPr algn="just">
              <a:buFont typeface="Wingdings" pitchFamily="2" charset="2"/>
              <a:buChar char="ü"/>
            </a:pPr>
            <a:r>
              <a:rPr lang="es-MX" dirty="0" smtClean="0"/>
              <a:t>El </a:t>
            </a:r>
            <a:r>
              <a:rPr lang="es-MX" dirty="0" smtClean="0"/>
              <a:t>COMEA debe apoyarse para cumplir su cometido, a través de instancias gubernamentales, como: Pro-México, </a:t>
            </a:r>
            <a:r>
              <a:rPr lang="es-MX" dirty="0" err="1" smtClean="0"/>
              <a:t>Conacyt</a:t>
            </a:r>
            <a:r>
              <a:rPr lang="es-MX" dirty="0" smtClean="0"/>
              <a:t>,  Secretaría de Economía, Secretaría de Educación Pública, para </a:t>
            </a:r>
            <a:r>
              <a:rPr lang="es-MX" dirty="0" smtClean="0"/>
              <a:t>incrementar capacidades y </a:t>
            </a:r>
            <a:r>
              <a:rPr lang="es-MX" dirty="0" smtClean="0"/>
              <a:t>el intercambio de las mejores prácticas </a:t>
            </a:r>
            <a:r>
              <a:rPr lang="es-MX" dirty="0" smtClean="0"/>
              <a:t>entre las instituciones educativas  y la industria.</a:t>
            </a:r>
            <a:endParaRPr lang="es-MX" dirty="0" smtClean="0"/>
          </a:p>
          <a:p>
            <a:pPr algn="just">
              <a:buFont typeface="Wingdings" pitchFamily="2" charset="2"/>
              <a:buChar char="ü"/>
            </a:pPr>
            <a:r>
              <a:rPr lang="es-MX" dirty="0" smtClean="0"/>
              <a:t>Promisión de la bolsa de trabajo entre las instituciones educativas.</a:t>
            </a:r>
          </a:p>
          <a:p>
            <a:pPr algn="just">
              <a:buFont typeface="Wingdings" pitchFamily="2" charset="2"/>
              <a:buChar char="ü"/>
            </a:pPr>
            <a:r>
              <a:rPr lang="es-MX" dirty="0" smtClean="0"/>
              <a:t>Generar programas de capacitación con temática en certificaciones aeronáuticas.</a:t>
            </a:r>
          </a:p>
          <a:p>
            <a:pPr algn="just">
              <a:buFont typeface="Wingdings" pitchFamily="2" charset="2"/>
              <a:buChar char="ü"/>
            </a:pPr>
            <a:r>
              <a:rPr lang="es-MX" dirty="0" smtClean="0"/>
              <a:t>Establecer coordinación para la acreditación de programas académicos.</a:t>
            </a:r>
          </a:p>
          <a:p>
            <a:pPr algn="just">
              <a:buFont typeface="Wingdings" pitchFamily="2" charset="2"/>
              <a:buChar char="ü"/>
            </a:pPr>
            <a:endParaRPr lang="es-MX" dirty="0" smtClean="0"/>
          </a:p>
          <a:p>
            <a:pPr>
              <a:buFont typeface="Wingdings" pitchFamily="2" charset="2"/>
              <a:buChar char="ü"/>
            </a:pPr>
            <a:endParaRPr lang="es-MX" dirty="0" smtClean="0"/>
          </a:p>
        </p:txBody>
      </p:sp>
      <p:sp>
        <p:nvSpPr>
          <p:cNvPr id="15" name="14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6" name="15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74590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15" name="14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6" name="15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pic>
        <p:nvPicPr>
          <p:cNvPr id="1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214421"/>
            <a:ext cx="9143999" cy="446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39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8" name="2 Marcador de contenido"/>
          <p:cNvSpPr>
            <a:spLocks noGrp="1"/>
          </p:cNvSpPr>
          <p:nvPr>
            <p:ph idx="1"/>
          </p:nvPr>
        </p:nvSpPr>
        <p:spPr>
          <a:xfrm>
            <a:off x="457200" y="1412776"/>
            <a:ext cx="8229600" cy="4525963"/>
          </a:xfrm>
        </p:spPr>
        <p:txBody>
          <a:bodyPr>
            <a:normAutofit/>
          </a:bodyPr>
          <a:lstStyle/>
          <a:p>
            <a:pPr marL="0" indent="0">
              <a:buNone/>
            </a:pPr>
            <a:r>
              <a:rPr lang="es-MX" sz="1800" b="1" dirty="0" smtClean="0"/>
              <a:t>CONCLUSIONES:</a:t>
            </a:r>
          </a:p>
          <a:p>
            <a:pPr marL="0" indent="0">
              <a:buNone/>
            </a:pPr>
            <a:endParaRPr lang="es-MX" sz="1800" dirty="0"/>
          </a:p>
          <a:p>
            <a:pPr algn="just">
              <a:buFont typeface="Wingdings" pitchFamily="2" charset="2"/>
              <a:buChar char="ü"/>
            </a:pPr>
            <a:r>
              <a:rPr lang="es-MX" sz="1600" dirty="0" smtClean="0"/>
              <a:t>El Estado de chihuahua es el que oferta más programas de licenciatura con cuatro.</a:t>
            </a:r>
          </a:p>
          <a:p>
            <a:pPr algn="just">
              <a:buFont typeface="Wingdings" pitchFamily="2" charset="2"/>
              <a:buChar char="ü"/>
            </a:pPr>
            <a:r>
              <a:rPr lang="es-MX" sz="1600" dirty="0" smtClean="0"/>
              <a:t>Las escuelas  que forman técnicos aeronáuticos están encaminadas </a:t>
            </a:r>
            <a:r>
              <a:rPr lang="es-MX" sz="1600" b="1" dirty="0" smtClean="0"/>
              <a:t>más bien al mantenimiento de aeronaves</a:t>
            </a:r>
            <a:r>
              <a:rPr lang="es-MX" sz="1600" dirty="0" smtClean="0"/>
              <a:t>, únicamente el CENALTEC en Chihuahua y UNAQ en Querétaro, forman técnicos  especializados, que cumplen requerimientos de las empresas, debe replicarse estos modelos a otros estados del  país.</a:t>
            </a:r>
          </a:p>
          <a:p>
            <a:pPr algn="just">
              <a:buFont typeface="Wingdings" pitchFamily="2" charset="2"/>
              <a:buChar char="ü"/>
            </a:pPr>
            <a:r>
              <a:rPr lang="es-MX" sz="1600" dirty="0" smtClean="0"/>
              <a:t>El IPN a través de la ESIME, ha apoyado a otras instituciones a estructuras sus programas  académicos, como la UANL, UPMH y UABC.</a:t>
            </a:r>
          </a:p>
          <a:p>
            <a:pPr algn="just">
              <a:buFont typeface="Wingdings" pitchFamily="2" charset="2"/>
              <a:buChar char="ü"/>
            </a:pPr>
            <a:r>
              <a:rPr lang="es-MX" sz="1600" dirty="0" smtClean="0"/>
              <a:t>En dos estados se ofrecen programas de licenciatura, sin contar  practicante con industria establecida.</a:t>
            </a:r>
          </a:p>
          <a:p>
            <a:pPr algn="just">
              <a:buFont typeface="Wingdings" pitchFamily="2" charset="2"/>
              <a:buChar char="ü"/>
            </a:pPr>
            <a:r>
              <a:rPr lang="es-MX" sz="1600" dirty="0" smtClean="0"/>
              <a:t>La producción especializada de elementos de componentes menores con bajos procesos, la propia empresa entrena a sus técnicos.</a:t>
            </a:r>
          </a:p>
          <a:p>
            <a:pPr marL="0" indent="0" algn="just">
              <a:buNone/>
            </a:pPr>
            <a:endParaRPr lang="es-MX" sz="1800" dirty="0"/>
          </a:p>
          <a:p>
            <a:pPr algn="just">
              <a:buFont typeface="Wingdings" pitchFamily="2" charset="2"/>
              <a:buChar char="ü"/>
            </a:pPr>
            <a:endParaRPr lang="es-MX" sz="1400" dirty="0" smtClean="0"/>
          </a:p>
          <a:p>
            <a:pPr marL="0" indent="0" algn="just">
              <a:buNone/>
            </a:pPr>
            <a:endParaRPr lang="es-MX" sz="1800" dirty="0"/>
          </a:p>
        </p:txBody>
      </p:sp>
      <p:sp>
        <p:nvSpPr>
          <p:cNvPr id="12" name="11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5" name="1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84979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3" name="2 Rectángulo"/>
          <p:cNvSpPr/>
          <p:nvPr/>
        </p:nvSpPr>
        <p:spPr>
          <a:xfrm>
            <a:off x="357189" y="1700808"/>
            <a:ext cx="8582038" cy="2939266"/>
          </a:xfrm>
          <a:prstGeom prst="rect">
            <a:avLst/>
          </a:prstGeom>
        </p:spPr>
        <p:txBody>
          <a:bodyPr wrap="square">
            <a:spAutoFit/>
          </a:bodyPr>
          <a:lstStyle/>
          <a:p>
            <a:pPr>
              <a:buFont typeface="Wingdings" pitchFamily="2" charset="2"/>
              <a:buChar char="ü"/>
            </a:pPr>
            <a:r>
              <a:rPr lang="es-MX" sz="1700" dirty="0" smtClean="0"/>
              <a:t>El Clúster del NW del país, ocho instituciones  cubren la demanda de formación y capacitación.</a:t>
            </a:r>
          </a:p>
          <a:p>
            <a:pPr>
              <a:buFont typeface="Wingdings" pitchFamily="2" charset="2"/>
              <a:buChar char="ü"/>
            </a:pPr>
            <a:r>
              <a:rPr lang="es-MX" sz="1700" dirty="0" smtClean="0"/>
              <a:t>El Clúster del NE del país, tres instituciones cubren la demanda de formación y capacitación.</a:t>
            </a:r>
          </a:p>
          <a:p>
            <a:pPr>
              <a:buFont typeface="Wingdings" pitchFamily="2" charset="2"/>
              <a:buChar char="ü"/>
            </a:pPr>
            <a:r>
              <a:rPr lang="es-MX" sz="1700" dirty="0" smtClean="0"/>
              <a:t>El Clúster del Centro del país, seis instituciones cubren la demanda de formación y capacitación.</a:t>
            </a:r>
          </a:p>
          <a:p>
            <a:pPr>
              <a:buFont typeface="Wingdings" pitchFamily="2" charset="2"/>
              <a:buChar char="ü"/>
            </a:pPr>
            <a:r>
              <a:rPr lang="es-MX" sz="1700" dirty="0" smtClean="0"/>
              <a:t>Las instituciones que tienen mayor fortaleza en sus programas e infraestructura, lo son: IPN a través de la </a:t>
            </a:r>
            <a:r>
              <a:rPr lang="es-MX" sz="1700" dirty="0" err="1" smtClean="0"/>
              <a:t>Esime</a:t>
            </a:r>
            <a:r>
              <a:rPr lang="es-MX" sz="1700" dirty="0" smtClean="0"/>
              <a:t> </a:t>
            </a:r>
            <a:r>
              <a:rPr lang="es-MX" sz="1700" dirty="0" err="1" smtClean="0"/>
              <a:t>Ticoman</a:t>
            </a:r>
            <a:r>
              <a:rPr lang="es-MX" sz="1700" dirty="0" smtClean="0"/>
              <a:t>, UANL a través de la FIME y su Centro de Investigación e Innovación en Ingeniería Aeronáutica y la Universidad Aeronáutica en Querétaro, las  tres  imparten adicionalmente posgrados</a:t>
            </a:r>
            <a:r>
              <a:rPr lang="es-MX" sz="1700" dirty="0" smtClean="0"/>
              <a:t>.</a:t>
            </a:r>
          </a:p>
          <a:p>
            <a:pPr>
              <a:buFont typeface="Wingdings" pitchFamily="2" charset="2"/>
              <a:buChar char="ü"/>
            </a:pPr>
            <a:r>
              <a:rPr lang="es-MX" sz="1600" dirty="0" smtClean="0"/>
              <a:t> </a:t>
            </a:r>
            <a:r>
              <a:rPr lang="es-MX" sz="1600" dirty="0" smtClean="0"/>
              <a:t>La formación especializada y profesional debe dirigirse a los procesos de Manufactura, Ensambles, la Certificación de procesos y productos y al desarrollo de la Ingeniería de Diseño.</a:t>
            </a:r>
          </a:p>
        </p:txBody>
      </p:sp>
      <p:sp>
        <p:nvSpPr>
          <p:cNvPr id="12" name="11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5" name="1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585864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2" name="1 Rectángulo"/>
          <p:cNvSpPr/>
          <p:nvPr/>
        </p:nvSpPr>
        <p:spPr>
          <a:xfrm>
            <a:off x="357188" y="1435450"/>
            <a:ext cx="8582039" cy="3693319"/>
          </a:xfrm>
          <a:prstGeom prst="rect">
            <a:avLst/>
          </a:prstGeom>
        </p:spPr>
        <p:txBody>
          <a:bodyPr wrap="square">
            <a:spAutoFit/>
          </a:bodyPr>
          <a:lstStyle/>
          <a:p>
            <a:pPr algn="just">
              <a:buFont typeface="Wingdings" pitchFamily="2" charset="2"/>
              <a:buChar char="ü"/>
            </a:pPr>
            <a:r>
              <a:rPr lang="es-MX" dirty="0" smtClean="0"/>
              <a:t>En conjunto con la FEMIA y PROMEXICOI, definir y validar los perfiles profesionales de mayor demanda.</a:t>
            </a:r>
          </a:p>
          <a:p>
            <a:pPr algn="just">
              <a:buFont typeface="Wingdings" pitchFamily="2" charset="2"/>
              <a:buChar char="ü"/>
            </a:pPr>
            <a:r>
              <a:rPr lang="es-MX" dirty="0" smtClean="0"/>
              <a:t>Las instituciones educativas  a través del COMEA deben participar y involucrarse en las acciones que deriven del PRO-AEREO 2012-2020, conocer las tendencias de necesidades del sector, para rediseñar los contenidos de los programas académicos de formación y capacitación, para alinearse  a las necesidades del sector y buscar su homogenización.</a:t>
            </a:r>
          </a:p>
          <a:p>
            <a:pPr algn="just">
              <a:buFont typeface="Wingdings" pitchFamily="2" charset="2"/>
              <a:buChar char="ü"/>
            </a:pPr>
            <a:r>
              <a:rPr lang="es-MX" dirty="0" smtClean="0"/>
              <a:t>Buscar el acercamiento de colaboración con instituciones que ofertan programas similares en países del continente latinoamericano.</a:t>
            </a:r>
          </a:p>
          <a:p>
            <a:pPr algn="just">
              <a:buFont typeface="Wingdings" pitchFamily="2" charset="2"/>
              <a:buChar char="ü"/>
            </a:pPr>
            <a:r>
              <a:rPr lang="es-MX" dirty="0" smtClean="0"/>
              <a:t>Los programas de ingeniería ya sea Aeronáutica o Aeroespacial se deben toman como plataforma en la formación de recursos humanos del sector e impulsar programas  de posgrado en el campo Espacial, ya que en la actualidad se adolece de este tipo de programas, considerando las líneas estratégicas de desarrollo tecnológico que emanen de las políticas de la Agencia Espacial Mexicana.</a:t>
            </a:r>
          </a:p>
        </p:txBody>
      </p:sp>
      <p:sp>
        <p:nvSpPr>
          <p:cNvPr id="12" name="11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5" name="1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385876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3" name="2 Rectángulo"/>
          <p:cNvSpPr/>
          <p:nvPr/>
        </p:nvSpPr>
        <p:spPr>
          <a:xfrm>
            <a:off x="467543" y="1772816"/>
            <a:ext cx="8471683" cy="2585323"/>
          </a:xfrm>
          <a:prstGeom prst="rect">
            <a:avLst/>
          </a:prstGeom>
        </p:spPr>
        <p:txBody>
          <a:bodyPr wrap="square">
            <a:spAutoFit/>
          </a:bodyPr>
          <a:lstStyle/>
          <a:p>
            <a:pPr algn="just">
              <a:buFont typeface="Wingdings" pitchFamily="2" charset="2"/>
              <a:buChar char="ü"/>
            </a:pPr>
            <a:r>
              <a:rPr lang="es-MX" dirty="0" smtClean="0"/>
              <a:t>El dominio del idioma inglés está de manera obligada en los programas de formación a nivel </a:t>
            </a:r>
            <a:r>
              <a:rPr lang="es-MX" dirty="0" smtClean="0"/>
              <a:t>licenciatura, en </a:t>
            </a:r>
            <a:r>
              <a:rPr lang="es-MX" smtClean="0"/>
              <a:t>la mayoría </a:t>
            </a:r>
            <a:r>
              <a:rPr lang="es-MX" dirty="0" smtClean="0"/>
              <a:t>de los casos.</a:t>
            </a:r>
            <a:endParaRPr lang="es-MX" dirty="0" smtClean="0"/>
          </a:p>
          <a:p>
            <a:pPr algn="just">
              <a:buFont typeface="Wingdings" pitchFamily="2" charset="2"/>
              <a:buChar char="ü"/>
            </a:pPr>
            <a:r>
              <a:rPr lang="es-MX" dirty="0" smtClean="0"/>
              <a:t>Con el propósito  de fortalecer la formación y capacitación de recursos humanos  que satisfagan las necesidades de la industria aeroespacial, el COMEA  y las instituciones asociadas, llevaremos a la brevedad la elaboración del documento: “ Programa Académico de Formación y Capacitación Aeroespacial, con el acompañamiento obligado de instituciones gubernamentales, entre ellas la más obligada  por su razón de ser la Secretaría de Educación Pública. A la vez para fortalecerse el COMEA está en proceso de convertirse en Asociación Civil.</a:t>
            </a:r>
          </a:p>
        </p:txBody>
      </p:sp>
      <p:sp>
        <p:nvSpPr>
          <p:cNvPr id="12" name="11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5" name="1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361764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15" name="2 Subtítulo"/>
          <p:cNvSpPr txBox="1">
            <a:spLocks/>
          </p:cNvSpPr>
          <p:nvPr/>
        </p:nvSpPr>
        <p:spPr>
          <a:xfrm>
            <a:off x="719572" y="1506303"/>
            <a:ext cx="770485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b="1" dirty="0" smtClean="0"/>
              <a:t>CARACTERISTICAS DE LA INDUSTRIA AEROESPACIAL ESTABLECIDA EN MÉXICO:</a:t>
            </a:r>
          </a:p>
          <a:p>
            <a:endParaRPr lang="es-MX" sz="1600" dirty="0" smtClean="0"/>
          </a:p>
          <a:p>
            <a:pPr marL="285750" indent="-285750">
              <a:buFont typeface="Wingdings" pitchFamily="2" charset="2"/>
              <a:buChar char="ü"/>
            </a:pPr>
            <a:r>
              <a:rPr lang="es-MX" sz="1600" dirty="0" smtClean="0"/>
              <a:t>Industria en expansión  a partir de 2004, de manera sostenida, sobre todo en estados de la franja fronteriza del norte del país.</a:t>
            </a:r>
          </a:p>
          <a:p>
            <a:pPr marL="285750" indent="-285750">
              <a:buFont typeface="Wingdings" pitchFamily="2" charset="2"/>
              <a:buChar char="ü"/>
            </a:pPr>
            <a:r>
              <a:rPr lang="es-MX" sz="1600" dirty="0" smtClean="0"/>
              <a:t>Con vocación a la manufactura en un 73%.</a:t>
            </a:r>
          </a:p>
          <a:p>
            <a:pPr marL="285750" indent="-285750">
              <a:buFont typeface="Wingdings" pitchFamily="2" charset="2"/>
              <a:buChar char="ü"/>
            </a:pPr>
            <a:r>
              <a:rPr lang="es-MX" sz="1600" dirty="0" smtClean="0"/>
              <a:t>MRO con un  12% de participación,  actividad madura por décadas.</a:t>
            </a:r>
          </a:p>
          <a:p>
            <a:pPr marL="285750" indent="-285750">
              <a:buFont typeface="Wingdings" pitchFamily="2" charset="2"/>
              <a:buChar char="ü"/>
            </a:pPr>
            <a:r>
              <a:rPr lang="es-MX" sz="1600" dirty="0" smtClean="0"/>
              <a:t>Ingeniería de Diseño con el 15%,  con crecimiento  continuo .</a:t>
            </a:r>
          </a:p>
          <a:p>
            <a:pPr marL="285750" indent="-285750">
              <a:buFont typeface="Wingdings" pitchFamily="2" charset="2"/>
              <a:buChar char="ü"/>
            </a:pPr>
            <a:r>
              <a:rPr lang="es-MX" sz="1600" dirty="0" smtClean="0"/>
              <a:t>Con presencia de empresas  tractoras,  ejemplo mayor </a:t>
            </a:r>
            <a:r>
              <a:rPr lang="es-MX" sz="1600" b="1" dirty="0" err="1" smtClean="0"/>
              <a:t>Bombardier</a:t>
            </a:r>
            <a:r>
              <a:rPr lang="es-MX" sz="1600" b="1" dirty="0" smtClean="0"/>
              <a:t> y </a:t>
            </a:r>
            <a:r>
              <a:rPr lang="es-MX" sz="1600" dirty="0" smtClean="0"/>
              <a:t>con los resultados obtenidos,  se brinda la confianza en México y llegan mayor número de empresas en cadena.</a:t>
            </a:r>
          </a:p>
          <a:p>
            <a:pPr marL="285750" indent="-285750">
              <a:buFont typeface="Wingdings" pitchFamily="2" charset="2"/>
              <a:buChar char="ü"/>
            </a:pPr>
            <a:r>
              <a:rPr lang="es-MX" sz="1600" dirty="0" smtClean="0"/>
              <a:t>Con presencia en18 estados del país, organizada  por regiones con  vocaciones especificas. </a:t>
            </a:r>
          </a:p>
          <a:p>
            <a:pPr marL="285750" indent="-285750">
              <a:buFont typeface="Wingdings" pitchFamily="2" charset="2"/>
              <a:buChar char="ü"/>
            </a:pPr>
            <a:endParaRPr lang="es-MX" sz="1400" dirty="0" smtClean="0"/>
          </a:p>
          <a:p>
            <a:pPr marL="285750" indent="-285750">
              <a:buFont typeface="Wingdings" pitchFamily="2" charset="2"/>
              <a:buChar char="ü"/>
            </a:pPr>
            <a:endParaRPr lang="es-MX" sz="1400" dirty="0" smtClean="0"/>
          </a:p>
          <a:p>
            <a:pPr marL="285750" indent="-285750">
              <a:buFont typeface="Wingdings" pitchFamily="2" charset="2"/>
              <a:buChar char="ü"/>
            </a:pPr>
            <a:endParaRPr lang="es-MX" sz="1400" dirty="0" smtClean="0"/>
          </a:p>
          <a:p>
            <a:pPr marL="285750" indent="-285750">
              <a:buFont typeface="Wingdings" pitchFamily="2" charset="2"/>
              <a:buChar char="ü"/>
            </a:pPr>
            <a:endParaRPr lang="es-MX" sz="1400" dirty="0" smtClean="0"/>
          </a:p>
          <a:p>
            <a:pPr marL="285750" indent="-285750">
              <a:buFont typeface="Wingdings" pitchFamily="2" charset="2"/>
              <a:buChar char="ü"/>
            </a:pPr>
            <a:endParaRPr lang="es-MX" sz="1400" dirty="0"/>
          </a:p>
        </p:txBody>
      </p:sp>
      <p:sp>
        <p:nvSpPr>
          <p:cNvPr id="16" name="15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7" name="16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42789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2" name="1 Rectángulo"/>
          <p:cNvSpPr/>
          <p:nvPr/>
        </p:nvSpPr>
        <p:spPr>
          <a:xfrm>
            <a:off x="969963" y="2060848"/>
            <a:ext cx="7560840" cy="3096232"/>
          </a:xfrm>
          <a:prstGeom prst="rect">
            <a:avLst/>
          </a:prstGeom>
        </p:spPr>
        <p:txBody>
          <a:bodyPr wrap="square">
            <a:spAutoFit/>
          </a:bodyPr>
          <a:lstStyle/>
          <a:p>
            <a:pPr marL="285750" lvl="0" indent="-285750" algn="just">
              <a:spcBef>
                <a:spcPct val="20000"/>
              </a:spcBef>
              <a:buFont typeface="Wingdings" pitchFamily="2" charset="2"/>
              <a:buChar char="ü"/>
            </a:pPr>
            <a:r>
              <a:rPr lang="es-MX" sz="1600" dirty="0"/>
              <a:t>Organizada a través de la FEMIA</a:t>
            </a:r>
            <a:r>
              <a:rPr lang="es-MX" sz="1600" dirty="0" smtClean="0"/>
              <a:t>.</a:t>
            </a:r>
          </a:p>
          <a:p>
            <a:pPr marL="285750" indent="-285750" algn="just">
              <a:spcBef>
                <a:spcPct val="20000"/>
              </a:spcBef>
              <a:buFont typeface="Wingdings" pitchFamily="2" charset="2"/>
              <a:buChar char="ü"/>
            </a:pPr>
            <a:r>
              <a:rPr lang="es-MX" sz="1600" dirty="0" smtClean="0"/>
              <a:t>Va ganando capacidades en sus procesos, manifestando con la llegada de más empresas tractoras.</a:t>
            </a:r>
          </a:p>
          <a:p>
            <a:pPr marL="285750" indent="-285750" algn="just">
              <a:spcBef>
                <a:spcPct val="20000"/>
              </a:spcBef>
              <a:buFont typeface="Wingdings" pitchFamily="2" charset="2"/>
              <a:buChar char="ü"/>
            </a:pPr>
            <a:r>
              <a:rPr lang="es-MX" sz="1600" dirty="0" smtClean="0"/>
              <a:t>Con </a:t>
            </a:r>
            <a:r>
              <a:rPr lang="es-MX" sz="1600" dirty="0"/>
              <a:t>requerimiento de Capital Humano altamente calificado a diferentes niveles.</a:t>
            </a:r>
          </a:p>
          <a:p>
            <a:pPr marL="285750" lvl="0" indent="-285750" algn="just">
              <a:spcBef>
                <a:spcPct val="20000"/>
              </a:spcBef>
              <a:buFont typeface="Wingdings" pitchFamily="2" charset="2"/>
              <a:buChar char="ü"/>
            </a:pPr>
            <a:r>
              <a:rPr lang="es-MX" sz="1600" dirty="0"/>
              <a:t>Requerimiento de Técnicos Especializados en mayor proporción y en múltiples disciplinas.</a:t>
            </a:r>
          </a:p>
          <a:p>
            <a:pPr marL="285750" lvl="0" indent="-285750" algn="just">
              <a:spcBef>
                <a:spcPct val="20000"/>
              </a:spcBef>
              <a:buFont typeface="Wingdings" pitchFamily="2" charset="2"/>
              <a:buChar char="ü"/>
            </a:pPr>
            <a:r>
              <a:rPr lang="es-MX" sz="1600" dirty="0"/>
              <a:t>Actualmente  manifiesta un alto nivel de confianza en sus procesos, con la aplicación de mano de obra calificada y de bajo costo</a:t>
            </a:r>
            <a:r>
              <a:rPr lang="es-MX" sz="1600" dirty="0" smtClean="0"/>
              <a:t>.</a:t>
            </a:r>
          </a:p>
          <a:p>
            <a:pPr marL="285750" indent="-285750" algn="just">
              <a:spcBef>
                <a:spcPct val="20000"/>
              </a:spcBef>
              <a:buFont typeface="Wingdings" pitchFamily="2" charset="2"/>
              <a:buChar char="ü"/>
            </a:pPr>
            <a:r>
              <a:rPr lang="es-MX" sz="1600" dirty="0" smtClean="0"/>
              <a:t>En décadas pasadas se construyeron en México aeronaves ligeras,  pero  por la falta de políticas claras, está industria manifestó un desarrollo prácticamente nulo.</a:t>
            </a:r>
          </a:p>
          <a:p>
            <a:pPr marL="285750" lvl="0" indent="-285750" algn="just">
              <a:spcBef>
                <a:spcPct val="20000"/>
              </a:spcBef>
              <a:buFont typeface="Wingdings" pitchFamily="2" charset="2"/>
              <a:buChar char="ü"/>
            </a:pPr>
            <a:endParaRPr lang="es-MX" sz="1600" dirty="0"/>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2448610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7" name="2 Marcador de contenido"/>
          <p:cNvSpPr>
            <a:spLocks noGrp="1"/>
          </p:cNvSpPr>
          <p:nvPr>
            <p:ph idx="1"/>
          </p:nvPr>
        </p:nvSpPr>
        <p:spPr>
          <a:xfrm>
            <a:off x="457200" y="1412776"/>
            <a:ext cx="8229600" cy="4525963"/>
          </a:xfrm>
        </p:spPr>
        <p:txBody>
          <a:bodyPr>
            <a:normAutofit/>
          </a:bodyPr>
          <a:lstStyle/>
          <a:p>
            <a:pPr marL="0" indent="0">
              <a:buNone/>
            </a:pPr>
            <a:r>
              <a:rPr lang="es-MX" sz="1600" b="1" dirty="0"/>
              <a:t>CARACTERÍSTICAS DEL SECTOR EDUCATIVO DE APOYO A LA INDUSTRIA AEROESPACIAL:</a:t>
            </a:r>
          </a:p>
          <a:p>
            <a:pPr marL="0" indent="0">
              <a:buNone/>
            </a:pPr>
            <a:endParaRPr lang="es-MX" sz="1600" b="1" dirty="0"/>
          </a:p>
          <a:p>
            <a:pPr algn="just">
              <a:buFont typeface="Wingdings" pitchFamily="2" charset="2"/>
              <a:buChar char="ü"/>
            </a:pPr>
            <a:r>
              <a:rPr lang="es-MX" sz="1600" dirty="0"/>
              <a:t>A partir de 1937, el IPN se aplico en la formación de Ingenieros en aeronáutica, que por  décadas soportaron sus egresados la industria, principalmente el subsector Transporte Aéreo, </a:t>
            </a:r>
            <a:r>
              <a:rPr lang="es-MX" sz="1600" dirty="0" smtClean="0"/>
              <a:t>que actualmente </a:t>
            </a:r>
            <a:r>
              <a:rPr lang="es-MX" sz="1600" dirty="0"/>
              <a:t>ostenta un grado de madurez.</a:t>
            </a:r>
          </a:p>
          <a:p>
            <a:pPr algn="just">
              <a:buFont typeface="Wingdings" pitchFamily="2" charset="2"/>
              <a:buChar char="ü"/>
            </a:pPr>
            <a:r>
              <a:rPr lang="es-MX" sz="1600" dirty="0"/>
              <a:t>A  nivel de formación de técnicos  de aviación, en  su momento lo fue el CIAAC de la SCT.</a:t>
            </a:r>
          </a:p>
          <a:p>
            <a:pPr algn="just">
              <a:buFont typeface="Wingdings" pitchFamily="2" charset="2"/>
              <a:buChar char="ü"/>
            </a:pPr>
            <a:r>
              <a:rPr lang="es-MX" sz="1600" dirty="0"/>
              <a:t>El sistema </a:t>
            </a:r>
            <a:r>
              <a:rPr lang="es-MX" sz="1600" dirty="0" err="1"/>
              <a:t>Colalep</a:t>
            </a:r>
            <a:r>
              <a:rPr lang="es-MX" sz="1600" dirty="0"/>
              <a:t>, inició a formar técnicos de aviación a partir de 1984, en el campo del mantenimiento de aeronaves.</a:t>
            </a:r>
          </a:p>
          <a:p>
            <a:pPr algn="just">
              <a:buFont typeface="Wingdings" pitchFamily="2" charset="2"/>
              <a:buChar char="ü"/>
            </a:pPr>
            <a:r>
              <a:rPr lang="es-MX" sz="1600" dirty="0"/>
              <a:t>Con la extinción del CIAAC, surgen escuelas  privadas  en la formación de técnicos de aviación en disciplinas diversas.</a:t>
            </a:r>
          </a:p>
          <a:p>
            <a:pPr algn="just">
              <a:buFont typeface="Wingdings" pitchFamily="2" charset="2"/>
              <a:buChar char="ü"/>
            </a:pPr>
            <a:r>
              <a:rPr lang="es-MX" sz="1600" dirty="0"/>
              <a:t>La llegada de </a:t>
            </a:r>
            <a:r>
              <a:rPr lang="es-MX" sz="1600" dirty="0" err="1"/>
              <a:t>Bombardier</a:t>
            </a:r>
            <a:r>
              <a:rPr lang="es-MX" sz="1600" dirty="0"/>
              <a:t> en 2005 y establecerse en el Apto. </a:t>
            </a:r>
            <a:r>
              <a:rPr lang="es-MX" sz="1600" dirty="0" err="1"/>
              <a:t>Int</a:t>
            </a:r>
            <a:r>
              <a:rPr lang="es-MX" sz="1600" dirty="0"/>
              <a:t>. de Querétaro, planteo el requerimiento de formación de técnicos  en gran número, cuyo estado invirtió  en la formación de los técnicos solicitados en especialidad y cantidad, a través de la Universidad Tecnológica de Querétaro y posteriormente la creación de la Universidad Aeronáutica en Querétaro, quién actualmente desempeña ese papel.</a:t>
            </a:r>
          </a:p>
          <a:p>
            <a:pPr algn="just">
              <a:buFont typeface="Wingdings" pitchFamily="2" charset="2"/>
              <a:buChar char="ü"/>
            </a:pPr>
            <a:endParaRPr lang="es-MX" sz="1400" dirty="0" smtClean="0"/>
          </a:p>
          <a:p>
            <a:pPr>
              <a:buFont typeface="Wingdings" pitchFamily="2" charset="2"/>
              <a:buChar char="ü"/>
            </a:pPr>
            <a:endParaRPr lang="es-MX" sz="1400" dirty="0" smtClean="0"/>
          </a:p>
          <a:p>
            <a:pPr>
              <a:buFont typeface="Wingdings" pitchFamily="2" charset="2"/>
              <a:buChar char="ü"/>
            </a:pPr>
            <a:endParaRPr lang="es-MX" sz="1400" dirty="0" smtClean="0"/>
          </a:p>
          <a:p>
            <a:pPr marL="0" indent="0">
              <a:buNone/>
            </a:pPr>
            <a:endParaRPr lang="es-MX" sz="1400" dirty="0"/>
          </a:p>
          <a:p>
            <a:pPr marL="0" indent="0">
              <a:buNone/>
            </a:pPr>
            <a:endParaRPr lang="es-MX" sz="1800" dirty="0"/>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772130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2" name="1 Rectángulo"/>
          <p:cNvSpPr/>
          <p:nvPr/>
        </p:nvSpPr>
        <p:spPr>
          <a:xfrm>
            <a:off x="532547" y="1700808"/>
            <a:ext cx="8406680" cy="4062651"/>
          </a:xfrm>
          <a:prstGeom prst="rect">
            <a:avLst/>
          </a:prstGeom>
        </p:spPr>
        <p:txBody>
          <a:bodyPr wrap="square">
            <a:spAutoFit/>
          </a:bodyPr>
          <a:lstStyle/>
          <a:p>
            <a:pPr algn="just">
              <a:buFont typeface="Wingdings" pitchFamily="2" charset="2"/>
              <a:buChar char="ü"/>
            </a:pPr>
            <a:r>
              <a:rPr lang="es-MX" sz="1600" dirty="0" smtClean="0"/>
              <a:t>La formación de capital humano que sirve a la industria aeroespacial, principalmente lo constituyen instituciones  públicas.</a:t>
            </a:r>
          </a:p>
          <a:p>
            <a:pPr algn="just">
              <a:buFont typeface="Wingdings" pitchFamily="2" charset="2"/>
              <a:buChar char="ü"/>
            </a:pPr>
            <a:r>
              <a:rPr lang="es-MX" sz="1600" dirty="0" smtClean="0"/>
              <a:t>Dado el interés de los estados por atraer empresas aeroespaciales, han promovido la creación de programas académicos de licenciatura, que en la actualidad suman  10,  siete tipificados  como Ingeniero en Aeronáutica y tres como ingeniero Aeroespacial. Los programas académicos de licenciatura con contenidos </a:t>
            </a:r>
            <a:r>
              <a:rPr lang="es-MX" sz="1600" b="1" dirty="0" smtClean="0"/>
              <a:t>heterogéneos</a:t>
            </a:r>
            <a:r>
              <a:rPr lang="es-MX" sz="1600" dirty="0" smtClean="0"/>
              <a:t>, centrados  en diseño, mantenimiento, manufactura, materiales, entre otras opciones.</a:t>
            </a:r>
          </a:p>
          <a:p>
            <a:pPr algn="just">
              <a:buFont typeface="Wingdings" pitchFamily="2" charset="2"/>
              <a:buChar char="ü"/>
            </a:pPr>
            <a:r>
              <a:rPr lang="es-MX" sz="1600" dirty="0" smtClean="0"/>
              <a:t>Los programas desde su confección han surgido con debilidades sobre todo en la falta de disponer de </a:t>
            </a:r>
            <a:r>
              <a:rPr lang="es-MX" sz="1600" b="1" dirty="0" smtClean="0"/>
              <a:t>infraestructura física, laboratorios debidamente equipados</a:t>
            </a:r>
            <a:r>
              <a:rPr lang="es-MX" sz="1600" dirty="0" smtClean="0"/>
              <a:t> y sobre todo en la falta de disponer de una planta docente con el </a:t>
            </a:r>
            <a:r>
              <a:rPr lang="es-MX" sz="1600" b="1" dirty="0" smtClean="0"/>
              <a:t>dominio del tema aeroespacial.</a:t>
            </a:r>
          </a:p>
          <a:p>
            <a:pPr algn="just">
              <a:buFont typeface="Wingdings" pitchFamily="2" charset="2"/>
              <a:buChar char="ü"/>
            </a:pPr>
            <a:r>
              <a:rPr lang="es-MX" sz="1600" dirty="0" smtClean="0"/>
              <a:t>Existen cinco programas  más de licenciatura, cuya estructura deriva de otras carreras y al final dan la opción de especialidad  en aeronáutica o aeroespacial.</a:t>
            </a:r>
          </a:p>
          <a:p>
            <a:pPr algn="just">
              <a:buFont typeface="Wingdings" pitchFamily="2" charset="2"/>
              <a:buChar char="ü"/>
            </a:pPr>
            <a:r>
              <a:rPr lang="es-MX" sz="1600" dirty="0" smtClean="0"/>
              <a:t>La Universidad Tecnológica de Chihuahua, formación de Licencia Profesional en Maquinados de Alta Precisión.</a:t>
            </a:r>
          </a:p>
          <a:p>
            <a:endParaRPr lang="es-MX" sz="1600" dirty="0" smtClean="0"/>
          </a:p>
          <a:p>
            <a:pPr>
              <a:buFont typeface="Wingdings" pitchFamily="2" charset="2"/>
              <a:buChar char="ü"/>
            </a:pPr>
            <a:endParaRPr lang="es-MX" dirty="0"/>
          </a:p>
        </p:txBody>
      </p:sp>
      <p:sp>
        <p:nvSpPr>
          <p:cNvPr id="12" name="11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5" name="14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96581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2" name="1 Rectángulo"/>
          <p:cNvSpPr/>
          <p:nvPr/>
        </p:nvSpPr>
        <p:spPr>
          <a:xfrm>
            <a:off x="343868" y="1412776"/>
            <a:ext cx="8525435" cy="4031873"/>
          </a:xfrm>
          <a:prstGeom prst="rect">
            <a:avLst/>
          </a:prstGeom>
        </p:spPr>
        <p:txBody>
          <a:bodyPr wrap="square">
            <a:spAutoFit/>
          </a:bodyPr>
          <a:lstStyle/>
          <a:p>
            <a:pPr algn="just">
              <a:buFont typeface="Wingdings" pitchFamily="2" charset="2"/>
              <a:buChar char="ü"/>
            </a:pPr>
            <a:r>
              <a:rPr lang="es-MX" sz="1600" dirty="0" smtClean="0"/>
              <a:t>Los programas con denominación aeroespacial, están más centrados al contexto aeronáutico.</a:t>
            </a:r>
          </a:p>
          <a:p>
            <a:pPr algn="just">
              <a:buFont typeface="Wingdings" pitchFamily="2" charset="2"/>
              <a:buChar char="ü"/>
            </a:pPr>
            <a:r>
              <a:rPr lang="es-MX" sz="1600" dirty="0" smtClean="0"/>
              <a:t>A nivel de formación de técnicos  especializados, son pocas las instituciones que se avocan a ello: </a:t>
            </a:r>
            <a:r>
              <a:rPr lang="es-MX" sz="1600" b="1" dirty="0" smtClean="0"/>
              <a:t>Sistema </a:t>
            </a:r>
            <a:r>
              <a:rPr lang="es-MX" sz="1600" b="1" dirty="0" err="1" smtClean="0"/>
              <a:t>Conalep</a:t>
            </a:r>
            <a:r>
              <a:rPr lang="es-MX" sz="1600" b="1" dirty="0" smtClean="0"/>
              <a:t> </a:t>
            </a:r>
            <a:r>
              <a:rPr lang="es-MX" sz="1600" dirty="0" smtClean="0"/>
              <a:t>en cinco campus con vocación centrada al mantenimiento de aeronaves.</a:t>
            </a:r>
          </a:p>
          <a:p>
            <a:pPr algn="just">
              <a:buFont typeface="Wingdings" pitchFamily="2" charset="2"/>
              <a:buChar char="ü"/>
            </a:pPr>
            <a:r>
              <a:rPr lang="es-MX" sz="1600" b="1" dirty="0" smtClean="0"/>
              <a:t>El Centro de Entrenamiento de Alta Tecnología, plantel Chihuahua,</a:t>
            </a:r>
            <a:r>
              <a:rPr lang="es-MX" sz="1600" dirty="0" smtClean="0"/>
              <a:t> CENALTEC, opera siete programas  de formación de técnicos y la Universidad Aeronáutica en Querétaro, opera  seis .</a:t>
            </a:r>
          </a:p>
          <a:p>
            <a:pPr algn="just">
              <a:buFont typeface="Wingdings" pitchFamily="2" charset="2"/>
              <a:buChar char="ü"/>
            </a:pPr>
            <a:r>
              <a:rPr lang="es-MX" sz="1600" dirty="0" smtClean="0"/>
              <a:t>El IPN opera la formación de técnicos aeronáuticos opción mantenimiento de aeronaves en cuatro planteles denominados </a:t>
            </a:r>
            <a:r>
              <a:rPr lang="es-MX" sz="1600" dirty="0" err="1" smtClean="0"/>
              <a:t>Cecyt´s</a:t>
            </a:r>
            <a:r>
              <a:rPr lang="es-MX" sz="1600" dirty="0" smtClean="0"/>
              <a:t>.</a:t>
            </a:r>
          </a:p>
          <a:p>
            <a:pPr algn="just">
              <a:buFont typeface="Wingdings" pitchFamily="2" charset="2"/>
              <a:buChar char="ü"/>
            </a:pPr>
            <a:r>
              <a:rPr lang="es-MX" sz="1600" b="1" dirty="0" smtClean="0"/>
              <a:t>La UANL</a:t>
            </a:r>
            <a:r>
              <a:rPr lang="es-MX" sz="1600" dirty="0" smtClean="0"/>
              <a:t> opera un programa de formación de técnico en mantenimiento aeronáutico, a nivel preparatoria.</a:t>
            </a:r>
          </a:p>
          <a:p>
            <a:pPr algn="just">
              <a:buFont typeface="Wingdings" pitchFamily="2" charset="2"/>
              <a:buChar char="ü"/>
            </a:pPr>
            <a:r>
              <a:rPr lang="es-MX" sz="1600" dirty="0" smtClean="0"/>
              <a:t>A nivel de programas de posgrado de maestría se imparten cinco programas: </a:t>
            </a:r>
            <a:r>
              <a:rPr lang="es-MX" sz="1600" dirty="0" err="1" smtClean="0"/>
              <a:t>Cetys</a:t>
            </a:r>
            <a:r>
              <a:rPr lang="es-MX" sz="1600" dirty="0" smtClean="0"/>
              <a:t> Universidad en Baja California,</a:t>
            </a:r>
            <a:r>
              <a:rPr lang="es-MX" sz="1600" b="1" dirty="0" smtClean="0"/>
              <a:t> Ciencias en Ingeniería Aeroespacial</a:t>
            </a:r>
            <a:r>
              <a:rPr lang="es-MX" sz="1600" dirty="0" smtClean="0"/>
              <a:t>; </a:t>
            </a:r>
            <a:r>
              <a:rPr lang="es-MX" sz="1600" dirty="0" err="1" smtClean="0"/>
              <a:t>Esime</a:t>
            </a:r>
            <a:r>
              <a:rPr lang="es-MX" sz="1600" dirty="0" smtClean="0"/>
              <a:t> U. </a:t>
            </a:r>
            <a:r>
              <a:rPr lang="es-MX" sz="1600" dirty="0" err="1" smtClean="0"/>
              <a:t>Ticoman</a:t>
            </a:r>
            <a:r>
              <a:rPr lang="es-MX" sz="1600" dirty="0" smtClean="0"/>
              <a:t> del IPN, </a:t>
            </a:r>
            <a:r>
              <a:rPr lang="es-MX" sz="1600" b="1" dirty="0" smtClean="0"/>
              <a:t>Ingeniería Aeronáutica opción Mantenimiento y Producción</a:t>
            </a:r>
            <a:r>
              <a:rPr lang="es-MX" sz="1600" dirty="0" smtClean="0"/>
              <a:t>, Instituto Tecnológico de Estudios Superiores Campus Querétaro, </a:t>
            </a:r>
            <a:r>
              <a:rPr lang="es-MX" sz="1600" b="1" dirty="0" smtClean="0"/>
              <a:t>Sistemas de Manufactura</a:t>
            </a:r>
            <a:r>
              <a:rPr lang="es-MX" sz="1600" dirty="0" smtClean="0"/>
              <a:t>; Universidad Aeronáutica en Querétaro, </a:t>
            </a:r>
            <a:r>
              <a:rPr lang="es-MX" sz="1600" b="1" dirty="0" smtClean="0"/>
              <a:t>Ingeniería Aeroespacial</a:t>
            </a:r>
            <a:r>
              <a:rPr lang="es-MX" sz="1600" dirty="0" smtClean="0"/>
              <a:t> y la Universidad Autónoma de Nuevo León, </a:t>
            </a:r>
            <a:r>
              <a:rPr lang="es-MX" sz="1600" b="1" dirty="0" smtClean="0"/>
              <a:t>Ingeniería Aeroespacial</a:t>
            </a:r>
            <a:r>
              <a:rPr lang="es-MX" sz="1600" dirty="0" smtClean="0"/>
              <a:t>.</a:t>
            </a:r>
          </a:p>
          <a:p>
            <a:pPr algn="just">
              <a:buFont typeface="Wingdings" pitchFamily="2" charset="2"/>
              <a:buChar char="ü"/>
            </a:pPr>
            <a:r>
              <a:rPr lang="es-MX" sz="1600" dirty="0" smtClean="0"/>
              <a:t>La formación de </a:t>
            </a:r>
            <a:r>
              <a:rPr lang="es-MX" sz="1600" b="1" dirty="0" smtClean="0"/>
              <a:t>Técnico Universitario Superior TSU</a:t>
            </a:r>
            <a:r>
              <a:rPr lang="es-MX" sz="1600" dirty="0" smtClean="0"/>
              <a:t>, Universidad Aeronáutica en Querétaro, tres especialidades.</a:t>
            </a:r>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520551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MX" sz="2000" b="1" dirty="0"/>
              <a:t>CREACIÓN DEL COMEA</a:t>
            </a:r>
          </a:p>
          <a:p>
            <a:pPr marL="0">
              <a:buFont typeface="Wingdings" pitchFamily="2" charset="2"/>
              <a:buChar char="ü"/>
            </a:pPr>
            <a:endParaRPr lang="es-MX" sz="1600" dirty="0"/>
          </a:p>
          <a:p>
            <a:pPr marL="0" algn="just">
              <a:buFont typeface="Wingdings" pitchFamily="2" charset="2"/>
              <a:buChar char="ü"/>
            </a:pPr>
            <a:r>
              <a:rPr lang="es-MX" sz="1600" dirty="0" smtClean="0"/>
              <a:t>Percibiendo </a:t>
            </a:r>
            <a:r>
              <a:rPr lang="es-MX" sz="1600" dirty="0"/>
              <a:t>la llegada de empresas a México a partir del 2004 y que se acentúa en el 2007, con el acompañamiento de la Unidad de Atracción de Inversiones de la Secretaría de Economía, se presenta la propuesta de crear una Red Académica que de atención a la  formación de recursos humanos  que sirvan a la industria aeroespacial.</a:t>
            </a:r>
          </a:p>
          <a:p>
            <a:pPr marL="0" algn="just">
              <a:buFont typeface="Wingdings" pitchFamily="2" charset="2"/>
              <a:buChar char="ü"/>
            </a:pPr>
            <a:r>
              <a:rPr lang="es-MX" sz="1600" dirty="0"/>
              <a:t>En octubre de 2007 surge el COMEA bajo el cobijo de la Secretaría de Economía y posteriormente por Pro-México, en evento efectuado en la UANL-FIME, en el mismo evento surge la FEMIA.</a:t>
            </a:r>
          </a:p>
          <a:p>
            <a:pPr marL="0" algn="just">
              <a:buFont typeface="Wingdings" pitchFamily="2" charset="2"/>
              <a:buChar char="ü"/>
            </a:pPr>
            <a:r>
              <a:rPr lang="es-MX" sz="1600" dirty="0" smtClean="0"/>
              <a:t>Con eventos </a:t>
            </a:r>
            <a:r>
              <a:rPr lang="es-MX" sz="1600" dirty="0"/>
              <a:t>y reuniones que ha organizado el COMEA, las instituciones educativas han  venido percibiendo y comprendiendo el alcance de la industria </a:t>
            </a:r>
            <a:r>
              <a:rPr lang="es-MX" sz="1600" dirty="0" smtClean="0"/>
              <a:t>aeroespacial, por cinco años.</a:t>
            </a:r>
          </a:p>
          <a:p>
            <a:pPr marL="0" algn="just">
              <a:buFont typeface="Wingdings" pitchFamily="2" charset="2"/>
              <a:buChar char="ü"/>
            </a:pPr>
            <a:r>
              <a:rPr lang="es-MX" sz="1600" dirty="0" smtClean="0"/>
              <a:t> Con </a:t>
            </a:r>
            <a:r>
              <a:rPr lang="es-MX" sz="1600" dirty="0"/>
              <a:t>la percepción </a:t>
            </a:r>
            <a:r>
              <a:rPr lang="es-MX" sz="1600" dirty="0" smtClean="0"/>
              <a:t>del establecimiento de </a:t>
            </a:r>
            <a:r>
              <a:rPr lang="es-MX" sz="1600" dirty="0"/>
              <a:t>la industria las instituciones educativas han definido en sus programas académicos las competencias, identificando la  vocación de la </a:t>
            </a:r>
            <a:r>
              <a:rPr lang="es-MX" sz="1600" dirty="0" smtClean="0"/>
              <a:t>región,  </a:t>
            </a:r>
            <a:r>
              <a:rPr lang="es-MX" sz="1600" dirty="0"/>
              <a:t>a nivel </a:t>
            </a:r>
            <a:r>
              <a:rPr lang="es-MX" sz="1600" dirty="0" smtClean="0"/>
              <a:t>COMEA</a:t>
            </a:r>
            <a:r>
              <a:rPr lang="es-MX" sz="1600" dirty="0" smtClean="0"/>
              <a:t>,  se ha </a:t>
            </a:r>
            <a:r>
              <a:rPr lang="es-MX" sz="1600" dirty="0"/>
              <a:t>apoyado la creación de </a:t>
            </a:r>
            <a:r>
              <a:rPr lang="es-MX" sz="1600" dirty="0" smtClean="0"/>
              <a:t>programas de licenciatura, </a:t>
            </a:r>
            <a:r>
              <a:rPr lang="es-MX" sz="1600" dirty="0"/>
              <a:t>bajo el intercambio de experiencias.</a:t>
            </a:r>
          </a:p>
          <a:p>
            <a:pPr marL="0" indent="0" algn="just">
              <a:buNone/>
            </a:pPr>
            <a:endParaRPr lang="es-MX" sz="1400" dirty="0" smtClean="0"/>
          </a:p>
          <a:p>
            <a:pPr marL="0" indent="0" algn="just">
              <a:buNone/>
            </a:pPr>
            <a:endParaRPr lang="es-MX" sz="1400" dirty="0" smtClean="0"/>
          </a:p>
          <a:p>
            <a:pPr>
              <a:buFont typeface="Wingdings" pitchFamily="2" charset="2"/>
              <a:buChar char="ü"/>
            </a:pPr>
            <a:endParaRPr lang="es-MX" sz="1800" dirty="0" smtClean="0"/>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233780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2"/>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3"/>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4"/>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sp>
        <p:nvSpPr>
          <p:cNvPr id="2" name="1 Rectángulo"/>
          <p:cNvSpPr/>
          <p:nvPr/>
        </p:nvSpPr>
        <p:spPr>
          <a:xfrm>
            <a:off x="608484" y="1876025"/>
            <a:ext cx="8319267" cy="2308324"/>
          </a:xfrm>
          <a:prstGeom prst="rect">
            <a:avLst/>
          </a:prstGeom>
        </p:spPr>
        <p:txBody>
          <a:bodyPr wrap="square">
            <a:spAutoFit/>
          </a:bodyPr>
          <a:lstStyle/>
          <a:p>
            <a:pPr algn="just">
              <a:buFont typeface="Wingdings" pitchFamily="2" charset="2"/>
              <a:buChar char="ü"/>
            </a:pPr>
            <a:r>
              <a:rPr lang="es-MX" dirty="0" smtClean="0"/>
              <a:t>El COMEA actualmente tiene como miembros a 20 instituciones educativas  en los tres niveles de formación con presencia en siete estados y el Distrito Federal.</a:t>
            </a:r>
          </a:p>
          <a:p>
            <a:pPr algn="just">
              <a:buFont typeface="Wingdings" pitchFamily="2" charset="2"/>
              <a:buChar char="ü"/>
            </a:pPr>
            <a:r>
              <a:rPr lang="es-MX" dirty="0" smtClean="0"/>
              <a:t>El COMEA tiene bajo su coordinación la  estrategia Núm. 3) Desarrollo de Capital Humano, del “Programa Estratégico de la Industria Aeroespacial”, Pro-Aéreo 2012-2020.</a:t>
            </a:r>
          </a:p>
          <a:p>
            <a:pPr algn="just">
              <a:buFont typeface="Wingdings" pitchFamily="2" charset="2"/>
              <a:buChar char="ü"/>
            </a:pPr>
            <a:r>
              <a:rPr lang="es-MX" dirty="0" smtClean="0"/>
              <a:t>En la actualidad se encuentran en formación más ingenieros que técnicos especializados.</a:t>
            </a:r>
          </a:p>
          <a:p>
            <a:pPr algn="just"/>
            <a:endParaRPr lang="es-MX" dirty="0" smtClean="0"/>
          </a:p>
        </p:txBody>
      </p:sp>
      <p:sp>
        <p:nvSpPr>
          <p:cNvPr id="8" name="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2" name="11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574389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srcRect l="14844" t="19062" r="16601" b="7812"/>
          <a:stretch>
            <a:fillRect/>
          </a:stretch>
        </p:blipFill>
        <p:spPr bwMode="auto">
          <a:xfrm>
            <a:off x="214282" y="3857628"/>
            <a:ext cx="3143272" cy="2095515"/>
          </a:xfrm>
          <a:prstGeom prst="rect">
            <a:avLst/>
          </a:prstGeom>
          <a:noFill/>
          <a:ln w="9525">
            <a:noFill/>
            <a:miter lim="800000"/>
            <a:headEnd/>
            <a:tailEnd/>
          </a:ln>
          <a:effectLst>
            <a:glow rad="139700">
              <a:schemeClr val="accent1">
                <a:satMod val="175000"/>
                <a:alpha val="40000"/>
              </a:schemeClr>
            </a:glow>
          </a:effectLst>
        </p:spPr>
      </p:pic>
      <p:sp>
        <p:nvSpPr>
          <p:cNvPr id="9" name="8 Rectángulo"/>
          <p:cNvSpPr/>
          <p:nvPr/>
        </p:nvSpPr>
        <p:spPr>
          <a:xfrm>
            <a:off x="0" y="0"/>
            <a:ext cx="9144000" cy="1214422"/>
          </a:xfrm>
          <a:prstGeom prst="rect">
            <a:avLst/>
          </a:prstGeom>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pic>
        <p:nvPicPr>
          <p:cNvPr id="10" name="9 Imagen" descr="cab"/>
          <p:cNvPicPr/>
          <p:nvPr/>
        </p:nvPicPr>
        <p:blipFill>
          <a:blip r:embed="rId3"/>
          <a:srcRect t="16964" r="59097" b="33036"/>
          <a:stretch>
            <a:fillRect/>
          </a:stretch>
        </p:blipFill>
        <p:spPr bwMode="auto">
          <a:xfrm>
            <a:off x="7358082" y="253479"/>
            <a:ext cx="1581145" cy="357190"/>
          </a:xfrm>
          <a:prstGeom prst="rect">
            <a:avLst/>
          </a:prstGeom>
          <a:noFill/>
          <a:ln w="9525">
            <a:noFill/>
            <a:miter lim="800000"/>
            <a:headEnd/>
            <a:tailEnd/>
          </a:ln>
        </p:spPr>
      </p:pic>
      <p:pic>
        <p:nvPicPr>
          <p:cNvPr id="11" name="3 Imagen" descr="COMEA.jpg"/>
          <p:cNvPicPr>
            <a:picLocks noChangeAspect="1"/>
          </p:cNvPicPr>
          <p:nvPr/>
        </p:nvPicPr>
        <p:blipFill>
          <a:blip r:embed="rId4"/>
          <a:srcRect/>
          <a:stretch>
            <a:fillRect/>
          </a:stretch>
        </p:blipFill>
        <p:spPr bwMode="auto">
          <a:xfrm>
            <a:off x="357188" y="253502"/>
            <a:ext cx="1225550" cy="500062"/>
          </a:xfrm>
          <a:prstGeom prst="rect">
            <a:avLst/>
          </a:prstGeom>
          <a:noFill/>
          <a:ln w="9525">
            <a:noFill/>
            <a:miter lim="800000"/>
            <a:headEnd/>
            <a:tailEnd/>
          </a:ln>
        </p:spPr>
      </p:pic>
      <p:pic>
        <p:nvPicPr>
          <p:cNvPr id="14" name="13 Imagen" descr="Comea Triptico.jpg"/>
          <p:cNvPicPr>
            <a:picLocks noChangeAspect="1"/>
          </p:cNvPicPr>
          <p:nvPr/>
        </p:nvPicPr>
        <p:blipFill>
          <a:blip r:embed="rId5"/>
          <a:srcRect l="4452" t="6944" r="69696" b="88889"/>
          <a:stretch>
            <a:fillRect/>
          </a:stretch>
        </p:blipFill>
        <p:spPr>
          <a:xfrm rot="10800000">
            <a:off x="0" y="5682767"/>
            <a:ext cx="9144000" cy="1214422"/>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pic>
      <p:pic>
        <p:nvPicPr>
          <p:cNvPr id="8" name="7 Imagen" descr="Frontal 2.JPG"/>
          <p:cNvPicPr>
            <a:picLocks noChangeAspect="1"/>
          </p:cNvPicPr>
          <p:nvPr/>
        </p:nvPicPr>
        <p:blipFill>
          <a:blip r:embed="rId6" cstate="print"/>
          <a:stretch>
            <a:fillRect/>
          </a:stretch>
        </p:blipFill>
        <p:spPr>
          <a:xfrm>
            <a:off x="56398" y="1500174"/>
            <a:ext cx="3015404" cy="2291707"/>
          </a:xfrm>
          <a:prstGeom prst="rect">
            <a:avLst/>
          </a:prstGeom>
        </p:spPr>
        <p:style>
          <a:lnRef idx="3">
            <a:schemeClr val="lt1"/>
          </a:lnRef>
          <a:fillRef idx="1">
            <a:schemeClr val="accent6"/>
          </a:fillRef>
          <a:effectRef idx="1">
            <a:schemeClr val="accent6"/>
          </a:effectRef>
          <a:fontRef idx="minor">
            <a:schemeClr val="lt1"/>
          </a:fontRef>
        </p:style>
      </p:pic>
      <p:pic>
        <p:nvPicPr>
          <p:cNvPr id="12" name="11 Imagen" descr="23102008297.jpg"/>
          <p:cNvPicPr>
            <a:picLocks noChangeAspect="1"/>
          </p:cNvPicPr>
          <p:nvPr/>
        </p:nvPicPr>
        <p:blipFill>
          <a:blip r:embed="rId7" cstate="print"/>
          <a:stretch>
            <a:fillRect/>
          </a:stretch>
        </p:blipFill>
        <p:spPr>
          <a:xfrm>
            <a:off x="5929322" y="3357562"/>
            <a:ext cx="3025901" cy="2269426"/>
          </a:xfrm>
          <a:prstGeom prst="rect">
            <a:avLst/>
          </a:prstGeom>
        </p:spPr>
        <p:style>
          <a:lnRef idx="3">
            <a:schemeClr val="lt1"/>
          </a:lnRef>
          <a:fillRef idx="1">
            <a:schemeClr val="accent6"/>
          </a:fillRef>
          <a:effectRef idx="1">
            <a:schemeClr val="accent6"/>
          </a:effectRef>
          <a:fontRef idx="minor">
            <a:schemeClr val="lt1"/>
          </a:fontRef>
        </p:style>
      </p:pic>
      <p:pic>
        <p:nvPicPr>
          <p:cNvPr id="15" name="Picture 2"/>
          <p:cNvPicPr>
            <a:picLocks noChangeAspect="1" noChangeArrowheads="1"/>
          </p:cNvPicPr>
          <p:nvPr/>
        </p:nvPicPr>
        <p:blipFill>
          <a:blip r:embed="rId8"/>
          <a:srcRect l="21094" t="25312" r="21484" b="7187"/>
          <a:stretch>
            <a:fillRect/>
          </a:stretch>
        </p:blipFill>
        <p:spPr bwMode="auto">
          <a:xfrm>
            <a:off x="6058307" y="1357298"/>
            <a:ext cx="3014287" cy="2214578"/>
          </a:xfrm>
          <a:prstGeom prst="rect">
            <a:avLst/>
          </a:prstGeom>
          <a:noFill/>
          <a:ln w="9525">
            <a:noFill/>
            <a:miter lim="800000"/>
            <a:headEnd/>
            <a:tailEnd/>
          </a:ln>
          <a:effectLst>
            <a:glow rad="101600">
              <a:schemeClr val="accent4">
                <a:satMod val="175000"/>
                <a:alpha val="40000"/>
              </a:schemeClr>
            </a:glow>
          </a:effectLst>
        </p:spPr>
      </p:pic>
      <p:pic>
        <p:nvPicPr>
          <p:cNvPr id="17" name="16 Imagen" descr="Muro 1.JPG"/>
          <p:cNvPicPr>
            <a:picLocks noChangeAspect="1"/>
          </p:cNvPicPr>
          <p:nvPr/>
        </p:nvPicPr>
        <p:blipFill>
          <a:blip r:embed="rId9" cstate="print"/>
          <a:stretch>
            <a:fillRect/>
          </a:stretch>
        </p:blipFill>
        <p:spPr>
          <a:xfrm>
            <a:off x="3143240" y="2357430"/>
            <a:ext cx="2932718" cy="2228866"/>
          </a:xfrm>
          <a:prstGeom prst="rect">
            <a:avLst/>
          </a:prstGeom>
        </p:spPr>
        <p:style>
          <a:lnRef idx="3">
            <a:schemeClr val="lt1"/>
          </a:lnRef>
          <a:fillRef idx="1">
            <a:schemeClr val="accent6"/>
          </a:fillRef>
          <a:effectRef idx="1">
            <a:schemeClr val="accent6"/>
          </a:effectRef>
          <a:fontRef idx="minor">
            <a:schemeClr val="lt1"/>
          </a:fontRef>
        </p:style>
      </p:pic>
      <p:sp>
        <p:nvSpPr>
          <p:cNvPr id="18" name="17 CuadroTexto"/>
          <p:cNvSpPr txBox="1"/>
          <p:nvPr/>
        </p:nvSpPr>
        <p:spPr>
          <a:xfrm>
            <a:off x="2029490" y="285728"/>
            <a:ext cx="5328592" cy="292388"/>
          </a:xfrm>
          <a:prstGeom prst="rect">
            <a:avLst/>
          </a:prstGeom>
          <a:noFill/>
        </p:spPr>
        <p:txBody>
          <a:bodyPr wrap="square" rtlCol="0">
            <a:spAutoFit/>
          </a:bodyPr>
          <a:lstStyle/>
          <a:p>
            <a:r>
              <a:rPr lang="es-ES" sz="1300" b="1" dirty="0" smtClean="0">
                <a:solidFill>
                  <a:srgbClr val="7030A0"/>
                </a:solidFill>
                <a:latin typeface="+mj-lt"/>
              </a:rPr>
              <a:t>CORPORACIÓN UNIVERSITARIA PARA EL DESARROLLO DE INTERNET CUDI</a:t>
            </a:r>
            <a:endParaRPr lang="es-ES" sz="1300" dirty="0"/>
          </a:p>
        </p:txBody>
      </p:sp>
      <p:sp>
        <p:nvSpPr>
          <p:cNvPr id="19" name="18 CuadroTexto"/>
          <p:cNvSpPr txBox="1"/>
          <p:nvPr/>
        </p:nvSpPr>
        <p:spPr>
          <a:xfrm>
            <a:off x="2057527" y="937423"/>
            <a:ext cx="5300555" cy="276999"/>
          </a:xfrm>
          <a:prstGeom prst="rect">
            <a:avLst/>
          </a:prstGeom>
          <a:noFill/>
        </p:spPr>
        <p:txBody>
          <a:bodyPr wrap="none">
            <a:spAutoFit/>
          </a:bodyPr>
          <a:lstStyle/>
          <a:p>
            <a:pPr algn="ctr">
              <a:defRPr/>
            </a:pPr>
            <a:r>
              <a:rPr lang="es-ES" sz="1200" b="1" dirty="0" smtClean="0">
                <a:solidFill>
                  <a:srgbClr val="7030A0"/>
                </a:solidFill>
              </a:rPr>
              <a:t>La Formación y Capacitación del Recurso Humano para la Industria Aeroespacial </a:t>
            </a:r>
            <a:endParaRPr lang="es-MX" sz="1200" b="1" dirty="0">
              <a:solidFill>
                <a:srgbClr val="7030A0"/>
              </a:solidFill>
              <a:latin typeface="+mn-lt"/>
            </a:endParaRPr>
          </a:p>
        </p:txBody>
      </p:sp>
    </p:spTree>
    <p:extLst>
      <p:ext uri="{BB962C8B-B14F-4D97-AF65-F5344CB8AC3E}">
        <p14:creationId xmlns:p14="http://schemas.microsoft.com/office/powerpoint/2010/main" val="128686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2202</Words>
  <Application>Microsoft Office PowerPoint</Application>
  <PresentationFormat>Presentación en pantalla (4:3)</PresentationFormat>
  <Paragraphs>132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MISION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dc:creator>
  <cp:lastModifiedBy>MIGUEL</cp:lastModifiedBy>
  <cp:revision>14</cp:revision>
  <dcterms:created xsi:type="dcterms:W3CDTF">2012-11-10T01:59:48Z</dcterms:created>
  <dcterms:modified xsi:type="dcterms:W3CDTF">2012-11-12T20:10:46Z</dcterms:modified>
</cp:coreProperties>
</file>