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  <p:sldId id="307" r:id="rId5"/>
    <p:sldId id="287" r:id="rId6"/>
    <p:sldId id="288" r:id="rId7"/>
    <p:sldId id="303" r:id="rId8"/>
    <p:sldId id="293" r:id="rId9"/>
    <p:sldId id="309" r:id="rId10"/>
    <p:sldId id="310" r:id="rId11"/>
    <p:sldId id="304" r:id="rId12"/>
    <p:sldId id="299" r:id="rId13"/>
    <p:sldId id="297" r:id="rId14"/>
    <p:sldId id="308" r:id="rId15"/>
    <p:sldId id="311" r:id="rId16"/>
    <p:sldId id="295" r:id="rId17"/>
    <p:sldId id="298" r:id="rId18"/>
    <p:sldId id="313" r:id="rId19"/>
    <p:sldId id="314" r:id="rId20"/>
    <p:sldId id="315" r:id="rId21"/>
    <p:sldId id="301" r:id="rId22"/>
    <p:sldId id="316" r:id="rId23"/>
    <p:sldId id="283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7D5"/>
    <a:srgbClr val="000000"/>
    <a:srgbClr val="A5EDD2"/>
    <a:srgbClr val="B7DBBE"/>
    <a:srgbClr val="9A39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91F411-0166-4CA1-998C-72B613C48ACF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88F6C-2F60-46EB-BF3A-A1A2088A4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827088" y="116632"/>
            <a:ext cx="7543800" cy="1431925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/>
                <a:ea typeface="+mj-ea"/>
                <a:cs typeface="+mj-cs"/>
              </a:rPr>
              <a:t>Cuarto Simposio Iberoamericano en  Generación,</a:t>
            </a:r>
            <a:r>
              <a:rPr kumimoji="0" lang="es-MX" sz="2200" b="1" i="0" u="none" strike="noStrike" kern="1200" cap="none" spc="-100" normalizeH="0" noProof="0" dirty="0" smtClean="0">
                <a:ln>
                  <a:noFill/>
                </a:ln>
                <a:effectLst/>
                <a:uLnTx/>
                <a:uFillTx/>
                <a:latin typeface="Port Credit"/>
                <a:ea typeface="+mj-ea"/>
                <a:cs typeface="+mj-cs"/>
              </a:rPr>
              <a:t> Comunicación y Gerencia del Conocimiento: GCGC 2012</a:t>
            </a:r>
            <a:r>
              <a:rPr kumimoji="0" lang="es-MX" sz="22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/>
                <a:ea typeface="+mj-ea"/>
                <a:cs typeface="+mj-cs"/>
              </a:rPr>
              <a:t/>
            </a:r>
            <a:br>
              <a:rPr kumimoji="0" lang="es-MX" sz="22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/>
                <a:ea typeface="+mj-ea"/>
                <a:cs typeface="+mj-cs"/>
              </a:rPr>
            </a:br>
            <a:r>
              <a:rPr kumimoji="0" lang="es-MX" sz="22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/>
                <a:ea typeface="+mj-ea"/>
                <a:cs typeface="+mj-cs"/>
              </a:rPr>
              <a:t>Tecnologías de la Información y Globalización Académica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200" b="1" spc="-100" dirty="0" smtClean="0">
                <a:latin typeface="Port Credit"/>
                <a:ea typeface="+mj-ea"/>
                <a:cs typeface="+mj-cs"/>
              </a:rPr>
              <a:t>En el contexto de la Undécima Conferencia Iberoamericana en Sistemas, Cibernética e Informática: CISICI 2012</a:t>
            </a:r>
            <a:endParaRPr kumimoji="0" lang="es-MX" sz="2200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Port Credit"/>
              <a:ea typeface="+mj-ea"/>
              <a:cs typeface="+mj-cs"/>
            </a:endParaRPr>
          </a:p>
        </p:txBody>
      </p:sp>
      <p:sp>
        <p:nvSpPr>
          <p:cNvPr id="10" name="9 Menos"/>
          <p:cNvSpPr/>
          <p:nvPr/>
        </p:nvSpPr>
        <p:spPr>
          <a:xfrm>
            <a:off x="-324544" y="1844824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611561" y="2204715"/>
            <a:ext cx="8424935" cy="293879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>
              <a:lnSpc>
                <a:spcPct val="90000"/>
              </a:lnSpc>
              <a:defRPr/>
            </a:pPr>
            <a:endParaRPr lang="es-MX" sz="3200" dirty="0" smtClean="0">
              <a:latin typeface="Port Credit" pitchFamily="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s-MX" sz="4400" dirty="0" smtClean="0">
                <a:latin typeface="Port Credit" pitchFamily="2" charset="0"/>
              </a:rPr>
              <a:t>“</a:t>
            </a:r>
            <a:r>
              <a:rPr lang="es-MX" sz="3200" dirty="0" smtClean="0">
                <a:latin typeface="Port Credit" pitchFamily="2" charset="0"/>
              </a:rPr>
              <a:t>El impacto de la Gestión del Conocimiento sobre la Productividad  Académica en Instituciones de Educación Superior. El caso de los Institutos Tecnológicos en México”</a:t>
            </a:r>
          </a:p>
          <a:p>
            <a:pPr algn="ctr">
              <a:lnSpc>
                <a:spcPct val="90000"/>
              </a:lnSpc>
              <a:defRPr/>
            </a:pPr>
            <a:endParaRPr lang="es-MX" sz="2800" dirty="0" smtClean="0">
              <a:latin typeface="Port Credit" pitchFamily="2" charset="0"/>
            </a:endParaRPr>
          </a:p>
          <a:p>
            <a:pPr algn="ctr">
              <a:lnSpc>
                <a:spcPct val="90000"/>
              </a:lnSpc>
              <a:defRPr/>
            </a:pPr>
            <a:endParaRPr lang="es-MX" sz="2800" dirty="0" smtClean="0">
              <a:latin typeface="Port Credit" pitchFamily="2" charset="0"/>
            </a:endParaRPr>
          </a:p>
          <a:p>
            <a:pPr algn="ctr">
              <a:lnSpc>
                <a:spcPct val="90000"/>
              </a:lnSpc>
              <a:defRPr/>
            </a:pPr>
            <a:endParaRPr lang="es-MX" sz="2800" dirty="0" smtClean="0">
              <a:latin typeface="Port Credit" pitchFamily="2" charset="0"/>
            </a:endParaRPr>
          </a:p>
          <a:p>
            <a:pPr algn="r">
              <a:lnSpc>
                <a:spcPct val="90000"/>
              </a:lnSpc>
              <a:defRPr/>
            </a:pPr>
            <a:endParaRPr lang="es-MX" sz="2800" dirty="0" smtClean="0">
              <a:latin typeface="Port Credit" pitchFamily="2" charset="0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072074"/>
            <a:ext cx="8429652" cy="151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s-MX" dirty="0" smtClean="0">
              <a:latin typeface="Port Credit" pitchFamily="2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MX" sz="2000" dirty="0" smtClean="0"/>
              <a:t>Elva S. Bustillos Ramos</a:t>
            </a:r>
          </a:p>
          <a:p>
            <a:pPr>
              <a:lnSpc>
                <a:spcPct val="90000"/>
              </a:lnSpc>
              <a:defRPr/>
            </a:pPr>
            <a:r>
              <a:rPr lang="es-MX" sz="2000" dirty="0" smtClean="0"/>
              <a:t>Carlos Topete Barrera</a:t>
            </a:r>
          </a:p>
          <a:p>
            <a:pPr>
              <a:lnSpc>
                <a:spcPct val="90000"/>
              </a:lnSpc>
              <a:defRPr/>
            </a:pPr>
            <a:r>
              <a:rPr lang="es-MX" sz="2000" dirty="0" smtClean="0"/>
              <a:t>Eduardo Bustos Farías</a:t>
            </a:r>
          </a:p>
          <a:p>
            <a:r>
              <a:rPr lang="es-MX" dirty="0" smtClean="0"/>
              <a:t>                                                                          </a:t>
            </a:r>
            <a:r>
              <a:rPr lang="es-MX" sz="2200" dirty="0" smtClean="0"/>
              <a:t>18 de julio de 2012</a:t>
            </a:r>
            <a:endParaRPr lang="es-MX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34" y="-243408"/>
            <a:ext cx="8643966" cy="99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Recolección de información </a:t>
            </a:r>
            <a:endParaRPr lang="es-MX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</a:endParaRPr>
          </a:p>
        </p:txBody>
      </p:sp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0" y="496248"/>
          <a:ext cx="9144000" cy="6477000"/>
        </p:xfrm>
        <a:graphic>
          <a:graphicData uri="http://schemas.openxmlformats.org/drawingml/2006/table">
            <a:tbl>
              <a:tblPr/>
              <a:tblGrid>
                <a:gridCol w="1619672"/>
                <a:gridCol w="2952328"/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ENTREVISTADO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NOMBRE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01100" algn="l"/>
                        </a:tabLst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EXPERIENCIA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</a:tr>
              <a:tr h="3252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 smtClean="0">
                        <a:latin typeface="Tahoma" pitchFamily="34" charset="0"/>
                        <a:ea typeface="MS Mincho"/>
                        <a:cs typeface="Tahoma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Actores</a:t>
                      </a:r>
                      <a:endParaRPr lang="es-MX" sz="1200" b="0" dirty="0">
                        <a:latin typeface="Tahoma" pitchFamily="34" charset="0"/>
                        <a:ea typeface="MS Mincho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Blanca Lydia García Luján.</a:t>
                      </a:r>
                    </a:p>
                    <a:p>
                      <a:endParaRPr kumimoji="0" lang="es-ES" sz="125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endParaRPr kumimoji="0" lang="es-ES" sz="125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Roberto Hernández Chávez.</a:t>
                      </a:r>
                    </a:p>
                    <a:p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M.C. Juan Sepúlveda Contreras.</a:t>
                      </a:r>
                    </a:p>
                    <a:p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M.C. Martha Carreño Juárez  </a:t>
                      </a:r>
                    </a:p>
                    <a:p>
                      <a:pPr marL="0" algn="l" rtl="0" eaLnBrk="1" latinLnBrk="0" hangingPunct="1"/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Lic. J. Imelda Gutiérrez Moreno.</a:t>
                      </a:r>
                    </a:p>
                    <a:p>
                      <a:pPr marL="0" algn="l" rtl="0" eaLnBrk="1" latinLnBrk="0" hangingPunct="1"/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endParaRPr kumimoji="0" lang="es-ES" sz="125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Sergio Briseño </a:t>
                      </a:r>
                      <a:r>
                        <a:rPr kumimoji="0" lang="es-ES" sz="1250" kern="1200" dirty="0" err="1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Canchola</a:t>
                      </a:r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</a:p>
                    <a:p>
                      <a:pPr marL="0" algn="l" rtl="0" eaLnBrk="1" latinLnBrk="0" hangingPunct="1"/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Francisco Javier Segura Mujica.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José Antonio Guerrero Vázquez.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5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5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M.A. Flor  </a:t>
                      </a:r>
                      <a:r>
                        <a:rPr kumimoji="0" lang="es-ES" sz="125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Olalde</a:t>
                      </a:r>
                      <a:r>
                        <a:rPr kumimoji="0" lang="es-ES" sz="125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Rocha.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5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Carlos Bermejo </a:t>
                      </a:r>
                      <a:r>
                        <a:rPr kumimoji="0" lang="es-ES" sz="1250" kern="1200" dirty="0" err="1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Sagbah</a:t>
                      </a:r>
                      <a:r>
                        <a:rPr kumimoji="0" lang="es-ES" sz="125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Subdirectora Académica del Instituto Tecnológico de Chihuahua ( ITCH).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Jefe del Centro de Información y Representante de la Dirección en el control y seguimiento del Sistema de Gestión de la Calidad, del ITCH.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Jefe del Departamento de Planeación, del ITCH.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Subdirectora Académica del IT  de Celaya.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Jefa del Departamento de Planeación del IT  de Celaya.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,</a:t>
                      </a:r>
                      <a:r>
                        <a:rPr kumimoji="0"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Jefe del Centro de Información y </a:t>
                      </a:r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Representante de la Dirección en el control y seguimiento del Sistema de Gestión de la Calidad, del IT de Celaya</a:t>
                      </a:r>
                    </a:p>
                    <a:p>
                      <a:pPr lvl="0"/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lvl="0"/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Subdirector Académico del </a:t>
                      </a:r>
                      <a:r>
                        <a:rPr kumimoji="0" lang="es-ES" sz="12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</a:t>
                      </a:r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  de SLP.</a:t>
                      </a:r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Subdirector de Planeación y Vinculación del IT de SLP.</a:t>
                      </a:r>
                      <a:endParaRPr kumimoji="0" lang="es-MX" sz="120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Profesora Investigadora, ex Jefa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del Depto. de Planeación del IT Mérida</a:t>
                      </a:r>
                    </a:p>
                    <a:p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Docente y Jefe del Depto. de Ingenierías,</a:t>
                      </a:r>
                      <a:r>
                        <a:rPr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ex Coordinador de Carrera del</a:t>
                      </a:r>
                      <a:r>
                        <a:rPr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IT de Mérida.</a:t>
                      </a:r>
                      <a:endParaRPr kumimoji="0" lang="es-MX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928662" y="-18240"/>
            <a:ext cx="7791450" cy="114298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MX" sz="4000" dirty="0" smtClean="0">
                <a:solidFill>
                  <a:srgbClr val="000000"/>
                </a:solidFill>
                <a:latin typeface="Port Credit"/>
                <a:cs typeface="Lucida Sans Unicode" pitchFamily="34" charset="0"/>
              </a:rPr>
              <a:t>Sistematización y análisis de la información</a:t>
            </a:r>
          </a:p>
        </p:txBody>
      </p:sp>
      <p:sp>
        <p:nvSpPr>
          <p:cNvPr id="48" name="47 Menos"/>
          <p:cNvSpPr/>
          <p:nvPr/>
        </p:nvSpPr>
        <p:spPr>
          <a:xfrm>
            <a:off x="-324544" y="1052736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 redondeado"/>
          <p:cNvSpPr/>
          <p:nvPr/>
        </p:nvSpPr>
        <p:spPr>
          <a:xfrm>
            <a:off x="1105792" y="2308050"/>
            <a:ext cx="2026048" cy="12144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Información obtenida en las entrevistas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77229" y="3951113"/>
            <a:ext cx="1954611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Codificación  y formación de categorías  y familias  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77229" y="5517232"/>
            <a:ext cx="1954611" cy="121443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bg1"/>
                </a:solidFill>
              </a:rPr>
              <a:t>Concentración de  datos en categorías centrales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6372200" y="2276872"/>
            <a:ext cx="2160240" cy="928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tx1"/>
                </a:solidFill>
              </a:rPr>
              <a:t>Preparación de datos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444208" y="3933056"/>
            <a:ext cx="2000250" cy="928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tx1"/>
                </a:solidFill>
              </a:rPr>
              <a:t>Análisis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6372200" y="5517232"/>
            <a:ext cx="2160240" cy="928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 smtClean="0">
                <a:solidFill>
                  <a:schemeClr val="tx1"/>
                </a:solidFill>
              </a:rPr>
              <a:t>Resultados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1867792" y="3593925"/>
            <a:ext cx="381000" cy="3048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>
            <a:off x="1939229" y="5165550"/>
            <a:ext cx="381000" cy="3048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Flecha derecha"/>
          <p:cNvSpPr/>
          <p:nvPr/>
        </p:nvSpPr>
        <p:spPr>
          <a:xfrm>
            <a:off x="3391792" y="6024388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6" name="15 Flecha derecha"/>
          <p:cNvSpPr/>
          <p:nvPr/>
        </p:nvSpPr>
        <p:spPr>
          <a:xfrm>
            <a:off x="3275856" y="4309888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7" name="16 Flecha derecha"/>
          <p:cNvSpPr/>
          <p:nvPr/>
        </p:nvSpPr>
        <p:spPr>
          <a:xfrm>
            <a:off x="3275856" y="2736675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8" name="17 Flecha derecha"/>
          <p:cNvSpPr/>
          <p:nvPr/>
        </p:nvSpPr>
        <p:spPr>
          <a:xfrm>
            <a:off x="5796136" y="2665238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9" name="18 Rectángulo"/>
          <p:cNvSpPr/>
          <p:nvPr/>
        </p:nvSpPr>
        <p:spPr>
          <a:xfrm>
            <a:off x="3779912" y="2348880"/>
            <a:ext cx="1800200" cy="10715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dirty="0" smtClean="0">
                <a:solidFill>
                  <a:schemeClr val="tx1"/>
                </a:solidFill>
              </a:rPr>
              <a:t>Almacenamiento  de datos </a:t>
            </a:r>
            <a:r>
              <a:rPr lang="es-MX" dirty="0" smtClean="0">
                <a:solidFill>
                  <a:schemeClr val="tx1"/>
                </a:solidFill>
              </a:rPr>
              <a:t>(UH)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0" name="19 Flecha derecha"/>
          <p:cNvSpPr/>
          <p:nvPr/>
        </p:nvSpPr>
        <p:spPr>
          <a:xfrm>
            <a:off x="5868144" y="4238450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3779912" y="3789040"/>
            <a:ext cx="1800200" cy="1214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dirty="0" smtClean="0">
                <a:solidFill>
                  <a:schemeClr val="tx1"/>
                </a:solidFill>
              </a:rPr>
              <a:t>Relaciones entre códigos y familias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 rot="5400000">
            <a:off x="7392292" y="3022425"/>
            <a:ext cx="2286000" cy="714375"/>
          </a:xfrm>
          <a:custGeom>
            <a:avLst/>
            <a:gdLst>
              <a:gd name="G0" fmla="+- -2496198 0 0"/>
              <a:gd name="G1" fmla="+- -10751969 0 0"/>
              <a:gd name="G2" fmla="+- -2496198 0 -10751969"/>
              <a:gd name="G3" fmla="+- 10800 0 0"/>
              <a:gd name="G4" fmla="+- 0 0 -249619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81 0 0"/>
              <a:gd name="G9" fmla="+- 0 0 -10751969"/>
              <a:gd name="G10" fmla="+- 6881 0 2700"/>
              <a:gd name="G11" fmla="cos G10 -2496198"/>
              <a:gd name="G12" fmla="sin G10 -2496198"/>
              <a:gd name="G13" fmla="cos 13500 -2496198"/>
              <a:gd name="G14" fmla="sin 13500 -2496198"/>
              <a:gd name="G15" fmla="+- G11 10800 0"/>
              <a:gd name="G16" fmla="+- G12 10800 0"/>
              <a:gd name="G17" fmla="+- G13 10800 0"/>
              <a:gd name="G18" fmla="+- G14 10800 0"/>
              <a:gd name="G19" fmla="*/ 6881 1 2"/>
              <a:gd name="G20" fmla="+- G19 5400 0"/>
              <a:gd name="G21" fmla="cos G20 -2496198"/>
              <a:gd name="G22" fmla="sin G20 -2496198"/>
              <a:gd name="G23" fmla="+- G21 10800 0"/>
              <a:gd name="G24" fmla="+- G12 G23 G22"/>
              <a:gd name="G25" fmla="+- G22 G23 G11"/>
              <a:gd name="G26" fmla="cos 10800 -2496198"/>
              <a:gd name="G27" fmla="sin 10800 -2496198"/>
              <a:gd name="G28" fmla="cos 6881 -2496198"/>
              <a:gd name="G29" fmla="sin 6881 -249619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751969"/>
              <a:gd name="G36" fmla="sin G34 -10751969"/>
              <a:gd name="G37" fmla="+/ -10751969 -249619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81 G39"/>
              <a:gd name="G43" fmla="sin 688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25 w 21600"/>
              <a:gd name="T5" fmla="*/ 201 h 21600"/>
              <a:gd name="T6" fmla="*/ 2298 w 21600"/>
              <a:gd name="T7" fmla="*/ 8372 h 21600"/>
              <a:gd name="T8" fmla="*/ 9478 w 21600"/>
              <a:gd name="T9" fmla="*/ 4047 h 21600"/>
              <a:gd name="T10" fmla="*/ 21425 w 21600"/>
              <a:gd name="T11" fmla="*/ 2472 h 21600"/>
              <a:gd name="T12" fmla="*/ 20632 w 21600"/>
              <a:gd name="T13" fmla="*/ 9014 h 21600"/>
              <a:gd name="T14" fmla="*/ 14090 w 21600"/>
              <a:gd name="T15" fmla="*/ 822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15" y="6555"/>
                </a:moveTo>
                <a:cubicBezTo>
                  <a:pt x="14911" y="4891"/>
                  <a:pt x="12914" y="3919"/>
                  <a:pt x="10800" y="3919"/>
                </a:cubicBezTo>
                <a:cubicBezTo>
                  <a:pt x="7727" y="3918"/>
                  <a:pt x="5027" y="5956"/>
                  <a:pt x="4183" y="8910"/>
                </a:cubicBezTo>
                <a:lnTo>
                  <a:pt x="415" y="7834"/>
                </a:lnTo>
                <a:cubicBezTo>
                  <a:pt x="1739" y="3197"/>
                  <a:pt x="5977" y="-1"/>
                  <a:pt x="10800" y="0"/>
                </a:cubicBezTo>
                <a:cubicBezTo>
                  <a:pt x="14118" y="0"/>
                  <a:pt x="17252" y="1525"/>
                  <a:pt x="19300" y="4137"/>
                </a:cubicBezTo>
                <a:lnTo>
                  <a:pt x="21425" y="2472"/>
                </a:lnTo>
                <a:lnTo>
                  <a:pt x="20632" y="9014"/>
                </a:lnTo>
                <a:lnTo>
                  <a:pt x="14090" y="8220"/>
                </a:lnTo>
                <a:lnTo>
                  <a:pt x="16215" y="655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 rot="16200000">
            <a:off x="-1154015" y="4124944"/>
            <a:ext cx="4505325" cy="871538"/>
          </a:xfrm>
          <a:custGeom>
            <a:avLst/>
            <a:gdLst>
              <a:gd name="G0" fmla="+- -2496198 0 0"/>
              <a:gd name="G1" fmla="+- -10751969 0 0"/>
              <a:gd name="G2" fmla="+- -2496198 0 -10751969"/>
              <a:gd name="G3" fmla="+- 10800 0 0"/>
              <a:gd name="G4" fmla="+- 0 0 -249619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81 0 0"/>
              <a:gd name="G9" fmla="+- 0 0 -10751969"/>
              <a:gd name="G10" fmla="+- 6881 0 2700"/>
              <a:gd name="G11" fmla="cos G10 -2496198"/>
              <a:gd name="G12" fmla="sin G10 -2496198"/>
              <a:gd name="G13" fmla="cos 13500 -2496198"/>
              <a:gd name="G14" fmla="sin 13500 -2496198"/>
              <a:gd name="G15" fmla="+- G11 10800 0"/>
              <a:gd name="G16" fmla="+- G12 10800 0"/>
              <a:gd name="G17" fmla="+- G13 10800 0"/>
              <a:gd name="G18" fmla="+- G14 10800 0"/>
              <a:gd name="G19" fmla="*/ 6881 1 2"/>
              <a:gd name="G20" fmla="+- G19 5400 0"/>
              <a:gd name="G21" fmla="cos G20 -2496198"/>
              <a:gd name="G22" fmla="sin G20 -2496198"/>
              <a:gd name="G23" fmla="+- G21 10800 0"/>
              <a:gd name="G24" fmla="+- G12 G23 G22"/>
              <a:gd name="G25" fmla="+- G22 G23 G11"/>
              <a:gd name="G26" fmla="cos 10800 -2496198"/>
              <a:gd name="G27" fmla="sin 10800 -2496198"/>
              <a:gd name="G28" fmla="cos 6881 -2496198"/>
              <a:gd name="G29" fmla="sin 6881 -249619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751969"/>
              <a:gd name="G36" fmla="sin G34 -10751969"/>
              <a:gd name="G37" fmla="+/ -10751969 -249619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81 G39"/>
              <a:gd name="G43" fmla="sin 688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25 w 21600"/>
              <a:gd name="T5" fmla="*/ 201 h 21600"/>
              <a:gd name="T6" fmla="*/ 2298 w 21600"/>
              <a:gd name="T7" fmla="*/ 8372 h 21600"/>
              <a:gd name="T8" fmla="*/ 9478 w 21600"/>
              <a:gd name="T9" fmla="*/ 4047 h 21600"/>
              <a:gd name="T10" fmla="*/ 21425 w 21600"/>
              <a:gd name="T11" fmla="*/ 2472 h 21600"/>
              <a:gd name="T12" fmla="*/ 20632 w 21600"/>
              <a:gd name="T13" fmla="*/ 9014 h 21600"/>
              <a:gd name="T14" fmla="*/ 14090 w 21600"/>
              <a:gd name="T15" fmla="*/ 822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15" y="6555"/>
                </a:moveTo>
                <a:cubicBezTo>
                  <a:pt x="14911" y="4891"/>
                  <a:pt x="12914" y="3919"/>
                  <a:pt x="10800" y="3919"/>
                </a:cubicBezTo>
                <a:cubicBezTo>
                  <a:pt x="7727" y="3918"/>
                  <a:pt x="5027" y="5956"/>
                  <a:pt x="4183" y="8910"/>
                </a:cubicBezTo>
                <a:lnTo>
                  <a:pt x="415" y="7834"/>
                </a:lnTo>
                <a:cubicBezTo>
                  <a:pt x="1739" y="3197"/>
                  <a:pt x="5977" y="-1"/>
                  <a:pt x="10800" y="0"/>
                </a:cubicBezTo>
                <a:cubicBezTo>
                  <a:pt x="14118" y="0"/>
                  <a:pt x="17252" y="1525"/>
                  <a:pt x="19300" y="4137"/>
                </a:cubicBezTo>
                <a:lnTo>
                  <a:pt x="21425" y="2472"/>
                </a:lnTo>
                <a:lnTo>
                  <a:pt x="20632" y="9014"/>
                </a:lnTo>
                <a:lnTo>
                  <a:pt x="14090" y="8220"/>
                </a:lnTo>
                <a:lnTo>
                  <a:pt x="16215" y="655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5" name="24 Rectángulo"/>
          <p:cNvSpPr/>
          <p:nvPr/>
        </p:nvSpPr>
        <p:spPr>
          <a:xfrm>
            <a:off x="3851921" y="5445224"/>
            <a:ext cx="1800200" cy="12144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600" dirty="0" smtClean="0">
                <a:solidFill>
                  <a:schemeClr val="tx1"/>
                </a:solidFill>
              </a:rPr>
              <a:t>Redes semánticas, modelo.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5868144" y="5951363"/>
            <a:ext cx="428625" cy="355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 rot="5400000">
            <a:off x="7392292" y="5236987"/>
            <a:ext cx="2286000" cy="714375"/>
          </a:xfrm>
          <a:custGeom>
            <a:avLst/>
            <a:gdLst>
              <a:gd name="G0" fmla="+- -2496198 0 0"/>
              <a:gd name="G1" fmla="+- -10751969 0 0"/>
              <a:gd name="G2" fmla="+- -2496198 0 -10751969"/>
              <a:gd name="G3" fmla="+- 10800 0 0"/>
              <a:gd name="G4" fmla="+- 0 0 -249619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81 0 0"/>
              <a:gd name="G9" fmla="+- 0 0 -10751969"/>
              <a:gd name="G10" fmla="+- 6881 0 2700"/>
              <a:gd name="G11" fmla="cos G10 -2496198"/>
              <a:gd name="G12" fmla="sin G10 -2496198"/>
              <a:gd name="G13" fmla="cos 13500 -2496198"/>
              <a:gd name="G14" fmla="sin 13500 -2496198"/>
              <a:gd name="G15" fmla="+- G11 10800 0"/>
              <a:gd name="G16" fmla="+- G12 10800 0"/>
              <a:gd name="G17" fmla="+- G13 10800 0"/>
              <a:gd name="G18" fmla="+- G14 10800 0"/>
              <a:gd name="G19" fmla="*/ 6881 1 2"/>
              <a:gd name="G20" fmla="+- G19 5400 0"/>
              <a:gd name="G21" fmla="cos G20 -2496198"/>
              <a:gd name="G22" fmla="sin G20 -2496198"/>
              <a:gd name="G23" fmla="+- G21 10800 0"/>
              <a:gd name="G24" fmla="+- G12 G23 G22"/>
              <a:gd name="G25" fmla="+- G22 G23 G11"/>
              <a:gd name="G26" fmla="cos 10800 -2496198"/>
              <a:gd name="G27" fmla="sin 10800 -2496198"/>
              <a:gd name="G28" fmla="cos 6881 -2496198"/>
              <a:gd name="G29" fmla="sin 6881 -249619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751969"/>
              <a:gd name="G36" fmla="sin G34 -10751969"/>
              <a:gd name="G37" fmla="+/ -10751969 -249619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81 G39"/>
              <a:gd name="G43" fmla="sin 688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25 w 21600"/>
              <a:gd name="T5" fmla="*/ 201 h 21600"/>
              <a:gd name="T6" fmla="*/ 2298 w 21600"/>
              <a:gd name="T7" fmla="*/ 8372 h 21600"/>
              <a:gd name="T8" fmla="*/ 9478 w 21600"/>
              <a:gd name="T9" fmla="*/ 4047 h 21600"/>
              <a:gd name="T10" fmla="*/ 21425 w 21600"/>
              <a:gd name="T11" fmla="*/ 2472 h 21600"/>
              <a:gd name="T12" fmla="*/ 20632 w 21600"/>
              <a:gd name="T13" fmla="*/ 9014 h 21600"/>
              <a:gd name="T14" fmla="*/ 14090 w 21600"/>
              <a:gd name="T15" fmla="*/ 822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15" y="6555"/>
                </a:moveTo>
                <a:cubicBezTo>
                  <a:pt x="14911" y="4891"/>
                  <a:pt x="12914" y="3919"/>
                  <a:pt x="10800" y="3919"/>
                </a:cubicBezTo>
                <a:cubicBezTo>
                  <a:pt x="7727" y="3918"/>
                  <a:pt x="5027" y="5956"/>
                  <a:pt x="4183" y="8910"/>
                </a:cubicBezTo>
                <a:lnTo>
                  <a:pt x="415" y="7834"/>
                </a:lnTo>
                <a:cubicBezTo>
                  <a:pt x="1739" y="3197"/>
                  <a:pt x="5977" y="-1"/>
                  <a:pt x="10800" y="0"/>
                </a:cubicBezTo>
                <a:cubicBezTo>
                  <a:pt x="14118" y="0"/>
                  <a:pt x="17252" y="1525"/>
                  <a:pt x="19300" y="4137"/>
                </a:cubicBezTo>
                <a:lnTo>
                  <a:pt x="21425" y="2472"/>
                </a:lnTo>
                <a:lnTo>
                  <a:pt x="20632" y="9014"/>
                </a:lnTo>
                <a:lnTo>
                  <a:pt x="14090" y="8220"/>
                </a:lnTo>
                <a:lnTo>
                  <a:pt x="16215" y="655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8" name="25 CuadroTexto"/>
          <p:cNvSpPr txBox="1">
            <a:spLocks noChangeArrowheads="1"/>
          </p:cNvSpPr>
          <p:nvPr/>
        </p:nvSpPr>
        <p:spPr bwMode="auto">
          <a:xfrm>
            <a:off x="928688" y="1352823"/>
            <a:ext cx="7572375" cy="70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000" b="1" dirty="0" smtClean="0"/>
              <a:t>Obtención </a:t>
            </a:r>
            <a:r>
              <a:rPr lang="es-MX" sz="2000" b="1" dirty="0"/>
              <a:t>y revisión de </a:t>
            </a:r>
            <a:r>
              <a:rPr lang="es-MX" sz="2000" b="1" dirty="0" smtClean="0"/>
              <a:t>información  </a:t>
            </a:r>
            <a:r>
              <a:rPr lang="es-MX" sz="2000" b="1" dirty="0"/>
              <a:t>a través de la comparación </a:t>
            </a:r>
            <a:r>
              <a:rPr lang="es-MX" sz="2000" b="1" dirty="0" smtClean="0"/>
              <a:t>continua, con apoyo del </a:t>
            </a:r>
            <a:r>
              <a:rPr lang="es-MX" sz="2000" b="1" dirty="0" err="1" smtClean="0"/>
              <a:t>Atlas.ti</a:t>
            </a:r>
            <a:endParaRPr lang="es-MX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44624"/>
            <a:ext cx="8604448" cy="143192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MX" sz="3600" b="1" dirty="0" smtClean="0">
                <a:latin typeface="Lucida Sans Unicode" pitchFamily="34" charset="0"/>
                <a:cs typeface="Lucida Sans Unicode" pitchFamily="34" charset="0"/>
              </a:rPr>
              <a:t>Interpretación  y discusión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MX" sz="3600" b="1" dirty="0" smtClean="0">
                <a:latin typeface="Lucida Sans Unicode" pitchFamily="34" charset="0"/>
                <a:cs typeface="Lucida Sans Unicode" pitchFamily="34" charset="0"/>
              </a:rPr>
              <a:t>de resultados </a:t>
            </a:r>
            <a:r>
              <a:rPr kumimoji="0" lang="es-MX" sz="36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 pitchFamily="2" charset="0"/>
                <a:ea typeface="+mj-ea"/>
                <a:cs typeface="+mj-cs"/>
              </a:rPr>
              <a:t> 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827584" y="1268760"/>
            <a:ext cx="8064896" cy="515629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11480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r>
              <a:rPr lang="es-MX" sz="2400" dirty="0" smtClean="0"/>
              <a:t>Con base en el análisis de datos y las síntesis de las entrevistas a Expertos e Informantes Clave, la interpretación y discusión de resultados se presenta en 5 apartados (categorías de análisis):   Obstáculos, estrategias, requerimientos de Capital Humano, TIC y nuevas formas de trabajo y los desafíos que enfrentan los IT para proponer estrategias de gestión del conocimiento.</a:t>
            </a:r>
          </a:p>
          <a:p>
            <a:pPr marL="411480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endParaRPr lang="es-MX" sz="2400" dirty="0" smtClean="0"/>
          </a:p>
          <a:p>
            <a:pPr marL="411480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r>
              <a:rPr lang="es-MX" sz="2400" dirty="0" smtClean="0"/>
              <a:t>Con base a las entrevistas a los Actores de los IT, se identificaron algunas prácticas relacionadas con la gestión del conocimiento y la productividad académica, también en 5 apartados: Docencia, investigación y vinculación, gestión del conocimiento, capacitación y/o actualización, uso de TIC y productividad académica. </a:t>
            </a:r>
          </a:p>
          <a:p>
            <a:pPr marL="411480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endParaRPr lang="es-MX" sz="2400" dirty="0" smtClean="0"/>
          </a:p>
          <a:p>
            <a:pPr marL="411480" lvl="0" indent="-342900" algn="just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kumimoji="0" lang="es-MX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10" name="9 Menos"/>
          <p:cNvSpPr/>
          <p:nvPr/>
        </p:nvSpPr>
        <p:spPr>
          <a:xfrm>
            <a:off x="-252536" y="1052736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34" y="-243408"/>
            <a:ext cx="8643966" cy="99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Elementos para gestionar el conocimiento </a:t>
            </a:r>
            <a:r>
              <a:rPr lang="es-MX" sz="26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(E - IC)</a:t>
            </a:r>
            <a:endParaRPr lang="es-MX" sz="2600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  <a:ea typeface="+mj-ea"/>
              <a:cs typeface="+mj-cs"/>
            </a:endParaRPr>
          </a:p>
        </p:txBody>
      </p:sp>
      <p:graphicFrame>
        <p:nvGraphicFramePr>
          <p:cNvPr id="4" name="Group 52"/>
          <p:cNvGraphicFramePr>
            <a:graphicFrameLocks noGrp="1"/>
          </p:cNvGraphicFramePr>
          <p:nvPr/>
        </p:nvGraphicFramePr>
        <p:xfrm>
          <a:off x="0" y="658392"/>
          <a:ext cx="9144000" cy="6199632"/>
        </p:xfrm>
        <a:graphic>
          <a:graphicData uri="http://schemas.openxmlformats.org/drawingml/2006/table">
            <a:tbl>
              <a:tblPr/>
              <a:tblGrid>
                <a:gridCol w="1828604"/>
                <a:gridCol w="1932625"/>
                <a:gridCol w="1449469"/>
                <a:gridCol w="1966651"/>
                <a:gridCol w="1966651"/>
              </a:tblGrid>
              <a:tr h="560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OBSTÁCULOS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ESTRATEGIAS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CAPITAL HUMANO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TIC Y NUEVAS FORMAS DE TRABAJO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DESAFÍOS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10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-Burocracia y centralización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-Sindicatos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-Falta u obsolescencia de infraestructura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-Falta de recursos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-Desinterés y desactualización docente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-Indicadores  de producción cuantitativos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-Simulación y prácticas indebidas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-Investigación irrelevante y falta de </a:t>
                      </a:r>
                      <a:r>
                        <a:rPr kumimoji="0" lang="es-MX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emprendedurismo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-Brecha tecnológica y generacional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-Fortalecer estrategias de gestión del conocimiento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-Cambio de estructura organizacional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-Formar alianzas interinstitucional y con sector industrial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-Planeación prospectiva y de largo alcance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-Trabajo en equipo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-Presupuesto ligado a resultados y rendición de cuentas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-evaluación cualitativa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-Formación 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Actualización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-Líderes participativos y visionarios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-Nuevas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Competencias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-Expertos del conocimiento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-Estimular trabajo colaborativo y en red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-Fortalecer comunidades de práctica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-Educación abierta y a distancia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-Uso de sistemas para control de información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-Actualización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 contenidos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-Vinculación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-Tecnología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-Cambio de cultura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-Calidad y equidad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-Despolitizar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educación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-Articular enseñanza-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investigación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-Transparencia  y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relevancia social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-Promover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pensamiento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crítico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(alfabetización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académica)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34" y="-243408"/>
            <a:ext cx="8643966" cy="99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Prácticas que se realizan en los IT  </a:t>
            </a:r>
            <a:r>
              <a:rPr lang="es-MX" sz="26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(A)</a:t>
            </a:r>
            <a:endParaRPr lang="es-MX" sz="2600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  <a:ea typeface="+mj-ea"/>
              <a:cs typeface="+mj-cs"/>
            </a:endParaRPr>
          </a:p>
        </p:txBody>
      </p:sp>
      <p:graphicFrame>
        <p:nvGraphicFramePr>
          <p:cNvPr id="4" name="Group 52"/>
          <p:cNvGraphicFramePr>
            <a:graphicFrameLocks noGrp="1"/>
          </p:cNvGraphicFramePr>
          <p:nvPr/>
        </p:nvGraphicFramePr>
        <p:xfrm>
          <a:off x="0" y="620689"/>
          <a:ext cx="9144035" cy="6327648"/>
        </p:xfrm>
        <a:graphic>
          <a:graphicData uri="http://schemas.openxmlformats.org/drawingml/2006/table">
            <a:tbl>
              <a:tblPr/>
              <a:tblGrid>
                <a:gridCol w="1547664"/>
                <a:gridCol w="1584176"/>
                <a:gridCol w="1728192"/>
                <a:gridCol w="2376264"/>
                <a:gridCol w="1907739"/>
              </a:tblGrid>
              <a:tr h="4999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DOC-INV-VINC.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GESTIÓN DEL CONOC.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CAPACTIACIÓN/ACTUALIZACIÓN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USO DE 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PRODUCTIVIDAD ACADÉMICA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373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-Se cuenta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con cuerpos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académicos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-Grupos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colegiados 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academias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-Claustros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doctorales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-Comités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académicos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 Investigadores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en el SNI (pocos)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-Existen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acuerdos   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convenios de vinculación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-Acreditación 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carreras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(aunque no se tiene sistematizado o identificado como tal)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-Participación en concursos y congresos y trabajo con empresas para  innovación y desarrollo tecnológico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-Cursos de innovación y derechos autorales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-Sistema incipiente de movilidad estudiantil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-Existen estadías técnicas, visitas industriales y residencias profesionales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-Programa de capacitación sin seguimiento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-Evaluación docente solo por alumnos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sin retroalimentación.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-No hay programa para directivos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-Proceso de transformación incipiente pero arduo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-Existe capacitación en programas  basados en competencias, pero queda a discreción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-Pocos docentes en redes de investigación, mayormente se da en áreas de posgrado, y los que hay son iniciativas personales, falta proyecto institucional.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-Poco uso de TIC para la productividad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-Persiste paradigma mecanicista de enseñanza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-Existen pocas redes de investigación y cooperación  y las que hay no son muy activas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-Productividad baja  pero se considera relevante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-Publicaciones en revistas nacionales e internacionales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-Proyectos que son útiles a las empresas de la localidad y a la sociedad.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-Patentes registradas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-El modelo curricular no tiene concordancia con la estructura organizacional , no propicia  la productividad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académica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/>
          <p:cNvSpPr txBox="1">
            <a:spLocks/>
          </p:cNvSpPr>
          <p:nvPr/>
        </p:nvSpPr>
        <p:spPr>
          <a:xfrm>
            <a:off x="395536" y="2204715"/>
            <a:ext cx="8424935" cy="46532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446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    APORTACIÓN DEL ENTREVISTADO PARA RELACIONAR </a:t>
            </a:r>
          </a:p>
          <a:p>
            <a:pPr algn="ctr"/>
            <a:r>
              <a:rPr lang="es-MX" sz="2400" b="1" dirty="0" smtClean="0"/>
              <a:t>GC CON PRODUCTIVIDAD ACADÉMICA</a:t>
            </a:r>
            <a:endParaRPr lang="es-MX" sz="2400" b="1" dirty="0"/>
          </a:p>
        </p:txBody>
      </p:sp>
      <p:graphicFrame>
        <p:nvGraphicFramePr>
          <p:cNvPr id="9" name="Group 58"/>
          <p:cNvGraphicFramePr>
            <a:graphicFrameLocks noGrp="1"/>
          </p:cNvGraphicFramePr>
          <p:nvPr/>
        </p:nvGraphicFramePr>
        <p:xfrm>
          <a:off x="0" y="862176"/>
          <a:ext cx="9144000" cy="6012944"/>
        </p:xfrm>
        <a:graphic>
          <a:graphicData uri="http://schemas.openxmlformats.org/drawingml/2006/table">
            <a:tbl>
              <a:tblPr/>
              <a:tblGrid>
                <a:gridCol w="3059832"/>
                <a:gridCol w="3096344"/>
                <a:gridCol w="2987824"/>
              </a:tblGrid>
              <a:tr h="1846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EXPERTO 1 DR. RIVAS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Recoger el conocimiento de cada miembro y ponerlo a disposición de la institución</a:t>
                      </a:r>
                      <a:r>
                        <a:rPr kumimoji="0" lang="es-MX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(identificar, organizar, comunicar y difundir).</a:t>
                      </a:r>
                      <a:endParaRPr lang="en-US" sz="1800" dirty="0" smtClean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EXPERTO 2 M.C. CAMACHO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Articular la docencia e investigación en los niveles de</a:t>
                      </a:r>
                      <a:r>
                        <a:rPr kumimoji="0" lang="es-MX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licenciatura y posgrado y trabajar en red con otras instituciones</a:t>
                      </a: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EXPERTO 3 DR. NAVARRO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Involucrar a los 4 actores principales (alumnos, docentes, directivos y empresarios)</a:t>
                      </a:r>
                      <a:r>
                        <a:rPr kumimoji="0" lang="es-MX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función a las nuevas demandas.</a:t>
                      </a:r>
                      <a:endParaRPr kumimoji="0" lang="es-MX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3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INFORMANTE 1 ING. EMILIANO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Nuevas formas de organización del trabajo y sistemas de evaluación con indicadores de calidad y redes de colaboración orientadas a solución de problemas</a:t>
                      </a: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INFORMANTE 2 DR. ESTEBAN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Adaptabilidad a las nuevas necesidades con verdadera vinculación y nuevas competencias con respecto al desarrollo industrial.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INFORMANTE3 ING.CARRANZA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Reconstruir el Sistema de Educación </a:t>
                      </a:r>
                      <a:r>
                        <a:rPr kumimoji="0" lang="es-MX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</a:t>
                      </a: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por subsistemas, fortalecer especialización con enfoque educación- empresa.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98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ACTOR 1 M.C. CARREÑO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Proceso de transformación incipiente</a:t>
                      </a:r>
                      <a:r>
                        <a:rPr kumimoji="0" lang="es-MX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pero arduo, se requiere nuevos criterios de evaluación cualitativa.</a:t>
                      </a:r>
                      <a:endParaRPr kumimoji="0" lang="es-MX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ACTOR 2  ING. HERNÁNDEZ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Cambio de cultura orientado a la calidad y uso adecuado de las TIC para toma de decisiones.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ACTOR 3 ING. GUERRERO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Cambio a organización flexible, descentralización de la toma de decisiones y cultura de GC.</a:t>
                      </a:r>
                      <a:endParaRPr kumimoji="0" lang="es-MX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251520" y="-27384"/>
            <a:ext cx="8892480" cy="143192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MX" sz="3200" b="1" dirty="0">
                <a:solidFill>
                  <a:srgbClr val="000000"/>
                </a:solidFill>
                <a:latin typeface="Port Credit" pitchFamily="2" charset="0"/>
              </a:rPr>
              <a:t>Obstáculos/Desafíos para la gestión del conocimiento en los Institutos </a:t>
            </a:r>
            <a:r>
              <a:rPr lang="es-MX" sz="3200" b="1" dirty="0" smtClean="0">
                <a:solidFill>
                  <a:srgbClr val="000000"/>
                </a:solidFill>
                <a:latin typeface="Port Credit" pitchFamily="2" charset="0"/>
              </a:rPr>
              <a:t>Tecnológicos</a:t>
            </a:r>
            <a:endParaRPr kumimoji="0" lang="es-MX" sz="3200" b="1" i="0" u="none" strike="noStrike" kern="1200" cap="none" spc="-10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rt Credit" pitchFamily="2" charset="0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0" y="1196753"/>
          <a:ext cx="9144000" cy="567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536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OBSTÁCULOS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DESAFÍOS</a:t>
                      </a:r>
                    </a:p>
                  </a:txBody>
                  <a:tcPr/>
                </a:tc>
              </a:tr>
              <a:tr h="5307618">
                <a:tc>
                  <a:txBody>
                    <a:bodyPr/>
                    <a:lstStyle/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-Organización burocrática, centralizada, maquinaria muy pesada y rígida.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-Estructura obsoleta, falta articulación entre planeación y trabajo realizado. 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-Poco involucramiento de directivos en trabajo académico y de equipo.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-Investigación cuantitativa y con poca relevancia social.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-Falta adaptabilidad al nuevo contexto, enseñanza cerrada, monolítica (feudalismo disciplinar).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-Organización flexible,  </a:t>
                      </a:r>
                      <a:r>
                        <a:rPr kumimoji="0"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libertad para cumplir acuerdos y toma de decisiones.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-Estructura más eficaz y eficiente, articulando procesos de gestión del conocimiento.</a:t>
                      </a:r>
                    </a:p>
                    <a:p>
                      <a:pPr marL="0" algn="just" rtl="0" eaLnBrk="1" latinLnBrk="0" hangingPunct="1"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-Liderazgo  participativo, visionario y generar clima de confianza, directivos con nuevas competencias.</a:t>
                      </a:r>
                    </a:p>
                    <a:p>
                      <a:pPr marL="0" algn="just" rtl="0" eaLnBrk="1" latinLnBrk="0" hangingPunct="1">
                        <a:buFontTx/>
                        <a:buChar char="-"/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Articular redes de investigación con alumnos, profesores e investigadores.</a:t>
                      </a:r>
                    </a:p>
                    <a:p>
                      <a:pPr marL="0" algn="just" rtl="0" eaLnBrk="1" latinLnBrk="0" hangingPunct="1">
                        <a:buFontTx/>
                        <a:buChar char="-"/>
                        <a:defRPr/>
                      </a:pPr>
                      <a:r>
                        <a:rPr kumimoji="0"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Trabajo colaborativo y en red, enseñanza multidisciplinar.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323528" y="116632"/>
            <a:ext cx="8820472" cy="143192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MX" sz="3200" b="1" dirty="0">
                <a:solidFill>
                  <a:srgbClr val="000000"/>
                </a:solidFill>
                <a:latin typeface="Port Credit" pitchFamily="2" charset="0"/>
              </a:rPr>
              <a:t>Obstáculos/Desafíos para la gestión del conocimiento en los Institutos </a:t>
            </a:r>
            <a:r>
              <a:rPr lang="es-MX" sz="3200" b="1" dirty="0" smtClean="0">
                <a:solidFill>
                  <a:srgbClr val="000000"/>
                </a:solidFill>
                <a:latin typeface="Port Credit" pitchFamily="2" charset="0"/>
              </a:rPr>
              <a:t>Tecnológicos</a:t>
            </a:r>
            <a:endParaRPr kumimoji="0" lang="es-MX" sz="3200" b="1" i="0" u="none" strike="noStrike" kern="1200" cap="none" spc="-10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rt Credit" pitchFamily="2" charset="0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0" y="1412776"/>
          <a:ext cx="9144000" cy="557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39892">
                <a:tc>
                  <a:txBody>
                    <a:bodyPr/>
                    <a:lstStyle/>
                    <a:p>
                      <a:pPr algn="ctr"/>
                      <a:r>
                        <a:rPr kumimoji="0" lang="es-MX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OBSTÁCULOS</a:t>
                      </a:r>
                      <a:endParaRPr kumimoji="0" lang="es-MX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DESAFÍOS</a:t>
                      </a:r>
                      <a:endParaRPr kumimoji="0" lang="es-MX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5205332">
                <a:tc>
                  <a:txBody>
                    <a:bodyPr/>
                    <a:lstStyle/>
                    <a:p>
                      <a:pPr algn="just"/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-Evaluación al desempeño académico  cuantitativo.</a:t>
                      </a:r>
                    </a:p>
                    <a:p>
                      <a:pPr algn="just"/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-Actitud poco ética y falta de cultura del conocimiento. </a:t>
                      </a:r>
                    </a:p>
                    <a:p>
                      <a:pPr algn="just"/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-Baja productividad académica, con poca relevancia, por falta de una adecuada vinculación y relación con el exterior.</a:t>
                      </a:r>
                    </a:p>
                    <a:p>
                      <a:pPr algn="just"/>
                      <a:endParaRPr lang="es-MX" sz="22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-Falta infraestructura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 capacitación en TIC.</a:t>
                      </a:r>
                      <a:endParaRPr lang="es-MX" sz="22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MX" sz="22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-Brecha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generacional (d</a:t>
                      </a: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esinterés y alto grado de conformismo docente).</a:t>
                      </a:r>
                      <a:endParaRPr lang="es-MX" sz="2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-Evaluación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cualitativa.</a:t>
                      </a:r>
                    </a:p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-Cultura de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 sociedad del conocimiento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identidad y valores para el cambio.</a:t>
                      </a:r>
                    </a:p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-Promover la investigación socialmente útil vinculándola con la comunidad y el sector productivo (vinculación más sincera y pertinente).</a:t>
                      </a:r>
                    </a:p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-Dotar de  TIC y capacitar a docentes, directivos y personal de apoyo en su uso. </a:t>
                      </a:r>
                    </a:p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defRPr/>
                      </a:pPr>
                      <a:r>
                        <a:rPr lang="es-MX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-Fortalecer cuerpos académicos</a:t>
                      </a:r>
                      <a:r>
                        <a:rPr lang="es-MX" sz="2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 dotar de </a:t>
                      </a:r>
                      <a:r>
                        <a:rPr lang="es-MX" sz="2200" kern="1200" baseline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nuevos recursos.</a:t>
                      </a:r>
                      <a:endParaRPr lang="es-MX" sz="2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8 Grupo"/>
          <p:cNvGrpSpPr/>
          <p:nvPr/>
        </p:nvGrpSpPr>
        <p:grpSpPr>
          <a:xfrm>
            <a:off x="357158" y="214290"/>
            <a:ext cx="8429684" cy="6429420"/>
            <a:chOff x="357158" y="214290"/>
            <a:chExt cx="8429684" cy="642942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57158" y="214290"/>
              <a:ext cx="8429684" cy="6429420"/>
              <a:chOff x="687" y="1185"/>
              <a:chExt cx="10608" cy="8340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2220" y="2160"/>
                <a:ext cx="7200" cy="631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2745" y="2385"/>
                <a:ext cx="1755" cy="990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Procesos de gobierno</a:t>
                </a:r>
                <a:endPara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4845" y="2355"/>
                <a:ext cx="1635" cy="990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Procesos sustantivos</a:t>
                </a:r>
                <a:endPara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6915" y="2280"/>
                <a:ext cx="1683" cy="1035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Procesos de soporte</a:t>
                </a:r>
                <a:endPara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4545" y="2820"/>
                <a:ext cx="225" cy="143"/>
              </a:xfrm>
              <a:prstGeom prst="rightArrow">
                <a:avLst>
                  <a:gd name="adj1" fmla="val 50000"/>
                  <a:gd name="adj2" fmla="val 393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6585" y="2775"/>
                <a:ext cx="225" cy="143"/>
              </a:xfrm>
              <a:prstGeom prst="rightArrow">
                <a:avLst>
                  <a:gd name="adj1" fmla="val 50000"/>
                  <a:gd name="adj2" fmla="val 393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2745" y="7350"/>
                <a:ext cx="1410" cy="7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Identificar y crear el conocimiento</a:t>
                </a:r>
                <a:endPara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305" y="7365"/>
                <a:ext cx="1410" cy="7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Organizar y almacenar el conocimiento</a:t>
                </a:r>
                <a:endPara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35" y="7365"/>
                <a:ext cx="1410" cy="7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Difundir y usar el conocimiento</a:t>
                </a:r>
                <a:endPara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7365" y="7350"/>
                <a:ext cx="1410" cy="7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Aplicar y explotar el conocimiento</a:t>
                </a:r>
                <a:endPara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Arc 13"/>
              <p:cNvSpPr>
                <a:spLocks/>
              </p:cNvSpPr>
              <p:nvPr/>
            </p:nvSpPr>
            <p:spPr bwMode="auto">
              <a:xfrm>
                <a:off x="7211" y="3381"/>
                <a:ext cx="1879" cy="3486"/>
              </a:xfrm>
              <a:custGeom>
                <a:avLst/>
                <a:gdLst>
                  <a:gd name="G0" fmla="+- 0 0 0"/>
                  <a:gd name="G1" fmla="+- 9267 0 0"/>
                  <a:gd name="G2" fmla="+- 21600 0 0"/>
                  <a:gd name="T0" fmla="*/ 19511 w 21600"/>
                  <a:gd name="T1" fmla="*/ 0 h 20607"/>
                  <a:gd name="T2" fmla="*/ 18384 w 21600"/>
                  <a:gd name="T3" fmla="*/ 20607 h 20607"/>
                  <a:gd name="T4" fmla="*/ 0 w 21600"/>
                  <a:gd name="T5" fmla="*/ 9267 h 20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607" fill="none" extrusionOk="0">
                    <a:moveTo>
                      <a:pt x="19511" y="-1"/>
                    </a:moveTo>
                    <a:cubicBezTo>
                      <a:pt x="20886" y="2895"/>
                      <a:pt x="21600" y="6061"/>
                      <a:pt x="21600" y="9267"/>
                    </a:cubicBezTo>
                    <a:cubicBezTo>
                      <a:pt x="21600" y="13272"/>
                      <a:pt x="20486" y="17198"/>
                      <a:pt x="18383" y="20606"/>
                    </a:cubicBezTo>
                  </a:path>
                  <a:path w="21600" h="20607" stroke="0" extrusionOk="0">
                    <a:moveTo>
                      <a:pt x="19511" y="-1"/>
                    </a:moveTo>
                    <a:cubicBezTo>
                      <a:pt x="20886" y="2895"/>
                      <a:pt x="21600" y="6061"/>
                      <a:pt x="21600" y="9267"/>
                    </a:cubicBezTo>
                    <a:cubicBezTo>
                      <a:pt x="21600" y="13272"/>
                      <a:pt x="20486" y="17198"/>
                      <a:pt x="18383" y="20606"/>
                    </a:cubicBezTo>
                    <a:lnTo>
                      <a:pt x="0" y="9267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>
                <a:off x="2745" y="6810"/>
                <a:ext cx="6030" cy="420"/>
              </a:xfrm>
              <a:prstGeom prst="homePlate">
                <a:avLst>
                  <a:gd name="adj" fmla="val 487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Procesos de Gestión del Conocimiento</a:t>
                </a:r>
                <a:endPara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687" y="8805"/>
                <a:ext cx="10053" cy="720"/>
              </a:xfrm>
              <a:prstGeom prst="leftRightArrow">
                <a:avLst>
                  <a:gd name="adj1" fmla="val 56046"/>
                  <a:gd name="adj2" fmla="val 274854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Tecnologías de la Información y la Comunicación</a:t>
                </a:r>
                <a:endPara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Arc 16"/>
              <p:cNvSpPr>
                <a:spLocks/>
              </p:cNvSpPr>
              <p:nvPr/>
            </p:nvSpPr>
            <p:spPr bwMode="auto">
              <a:xfrm rot="10673684">
                <a:off x="2367" y="3315"/>
                <a:ext cx="2043" cy="3486"/>
              </a:xfrm>
              <a:custGeom>
                <a:avLst/>
                <a:gdLst>
                  <a:gd name="G0" fmla="+- 0 0 0"/>
                  <a:gd name="G1" fmla="+- 9267 0 0"/>
                  <a:gd name="G2" fmla="+- 21600 0 0"/>
                  <a:gd name="T0" fmla="*/ 19511 w 21600"/>
                  <a:gd name="T1" fmla="*/ 0 h 20607"/>
                  <a:gd name="T2" fmla="*/ 18384 w 21600"/>
                  <a:gd name="T3" fmla="*/ 20607 h 20607"/>
                  <a:gd name="T4" fmla="*/ 0 w 21600"/>
                  <a:gd name="T5" fmla="*/ 9267 h 20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607" fill="none" extrusionOk="0">
                    <a:moveTo>
                      <a:pt x="19511" y="-1"/>
                    </a:moveTo>
                    <a:cubicBezTo>
                      <a:pt x="20886" y="2895"/>
                      <a:pt x="21600" y="6061"/>
                      <a:pt x="21600" y="9267"/>
                    </a:cubicBezTo>
                    <a:cubicBezTo>
                      <a:pt x="21600" y="13272"/>
                      <a:pt x="20486" y="17198"/>
                      <a:pt x="18383" y="20606"/>
                    </a:cubicBezTo>
                  </a:path>
                  <a:path w="21600" h="20607" stroke="0" extrusionOk="0">
                    <a:moveTo>
                      <a:pt x="19511" y="-1"/>
                    </a:moveTo>
                    <a:cubicBezTo>
                      <a:pt x="20886" y="2895"/>
                      <a:pt x="21600" y="6061"/>
                      <a:pt x="21600" y="9267"/>
                    </a:cubicBezTo>
                    <a:cubicBezTo>
                      <a:pt x="21600" y="13272"/>
                      <a:pt x="20486" y="17198"/>
                      <a:pt x="18383" y="20606"/>
                    </a:cubicBezTo>
                    <a:lnTo>
                      <a:pt x="0" y="9267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687" y="1185"/>
                <a:ext cx="10305" cy="705"/>
              </a:xfrm>
              <a:prstGeom prst="leftRightArrow">
                <a:avLst>
                  <a:gd name="adj1" fmla="val 56046"/>
                  <a:gd name="adj2" fmla="val 299311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Sociedad del Conocimiento</a:t>
                </a:r>
                <a:endPara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687" y="2385"/>
                <a:ext cx="1428" cy="5580"/>
              </a:xfrm>
              <a:prstGeom prst="rightArrowCallout">
                <a:avLst>
                  <a:gd name="adj1" fmla="val 219981"/>
                  <a:gd name="adj2" fmla="val 109991"/>
                  <a:gd name="adj3" fmla="val 32213"/>
                  <a:gd name="adj4" fmla="val 66667"/>
                </a:avLst>
              </a:prstGeom>
              <a:solidFill>
                <a:schemeClr val="bg1">
                  <a:lumMod val="85000"/>
                </a:scheme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Requeri</a:t>
                </a: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mientos</a:t>
                </a: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para </a:t>
                </a: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satisfa</a:t>
                </a: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cer</a:t>
                </a: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necesida</a:t>
                </a: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-des  de la sociedad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>
                <a:off x="9867" y="2505"/>
                <a:ext cx="1428" cy="5580"/>
              </a:xfrm>
              <a:prstGeom prst="rightArrowCallout">
                <a:avLst>
                  <a:gd name="adj1" fmla="val 219981"/>
                  <a:gd name="adj2" fmla="val 109991"/>
                  <a:gd name="adj3" fmla="val 32213"/>
                  <a:gd name="adj4" fmla="val 66667"/>
                </a:avLst>
              </a:prstGeom>
              <a:solidFill>
                <a:schemeClr val="bg1">
                  <a:lumMod val="85000"/>
                </a:scheme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Impacto en la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Sociedad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730" y="3465"/>
                <a:ext cx="1575" cy="3225"/>
                <a:chOff x="2730" y="3510"/>
                <a:chExt cx="1680" cy="3165"/>
              </a:xfrm>
            </p:grpSpPr>
            <p:sp>
              <p:nvSpPr>
                <p:cNvPr id="104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730" y="3510"/>
                  <a:ext cx="1680" cy="31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Liderazgo y comprensión del entorno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lang="es-ES" sz="800" dirty="0"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Desarrollo de la visión y estrategia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Gestión de las relaciones con el contexto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Gestión de la calidad</a:t>
                  </a:r>
                  <a:endParaRPr kumimoji="0" lang="es-MX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46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2730" y="4440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47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2730" y="5100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48" name="AutoShape 24"/>
                <p:cNvCxnSpPr>
                  <a:cxnSpLocks noChangeShapeType="1"/>
                </p:cNvCxnSpPr>
                <p:nvPr/>
              </p:nvCxnSpPr>
              <p:spPr bwMode="auto">
                <a:xfrm>
                  <a:off x="2730" y="5940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4815" y="3450"/>
                <a:ext cx="1560" cy="3225"/>
                <a:chOff x="4815" y="3510"/>
                <a:chExt cx="1710" cy="3165"/>
              </a:xfrm>
            </p:grpSpPr>
            <p:sp>
              <p:nvSpPr>
                <p:cNvPr id="105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15" y="3510"/>
                  <a:ext cx="1710" cy="31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Docencia</a:t>
                  </a:r>
                  <a:endParaRPr kumimoji="0" lang="es-E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lang="es-ES" sz="800" dirty="0"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Investigación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Vinculación y extensión</a:t>
                  </a:r>
                  <a:endParaRPr kumimoji="0" lang="es-MX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4830" y="4575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52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4830" y="5580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6930" y="3435"/>
                <a:ext cx="1680" cy="3240"/>
                <a:chOff x="6930" y="3495"/>
                <a:chExt cx="1680" cy="3240"/>
              </a:xfrm>
            </p:grpSpPr>
            <p:sp>
              <p:nvSpPr>
                <p:cNvPr id="10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930" y="3495"/>
                  <a:ext cx="1680" cy="32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Planeación, programación</a:t>
                  </a:r>
                  <a:r>
                    <a:rPr kumimoji="0" lang="es-ES" sz="9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 evaluación de proyectos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Administración de recursos humanos,  financieros, materiales y  de servicios generales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8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Gestión de la Infraestructura física y equipo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E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Servicios informáticos y de telecomunicaciones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Servicios estudiantiles y bibliotecarios</a:t>
                  </a:r>
                  <a:endParaRPr kumimoji="0" lang="es-MX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55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6930" y="4210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58" name="AutoShape 34"/>
                <p:cNvCxnSpPr>
                  <a:cxnSpLocks noChangeShapeType="1"/>
                </p:cNvCxnSpPr>
                <p:nvPr/>
              </p:nvCxnSpPr>
              <p:spPr bwMode="auto">
                <a:xfrm>
                  <a:off x="6930" y="6249"/>
                  <a:ext cx="168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1059" name="Text Box 35"/>
              <p:cNvSpPr txBox="1">
                <a:spLocks noChangeArrowheads="1"/>
              </p:cNvSpPr>
              <p:nvPr/>
            </p:nvSpPr>
            <p:spPr bwMode="auto">
              <a:xfrm>
                <a:off x="687" y="1905"/>
                <a:ext cx="1248" cy="37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Insumos</a:t>
                </a:r>
                <a:endPara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4785" y="1755"/>
                <a:ext cx="1980" cy="37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Procesos</a:t>
                </a:r>
                <a:endPara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9675" y="1905"/>
                <a:ext cx="1377" cy="37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Resultados</a:t>
                </a:r>
                <a:endPara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" name="Group 38"/>
              <p:cNvGrpSpPr>
                <a:grpSpLocks/>
              </p:cNvGrpSpPr>
              <p:nvPr/>
            </p:nvGrpSpPr>
            <p:grpSpPr bwMode="auto">
              <a:xfrm>
                <a:off x="9435" y="2580"/>
                <a:ext cx="360" cy="5505"/>
                <a:chOff x="9435" y="2580"/>
                <a:chExt cx="360" cy="5505"/>
              </a:xfrm>
            </p:grpSpPr>
            <p:sp>
              <p:nvSpPr>
                <p:cNvPr id="106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9435" y="3038"/>
                  <a:ext cx="360" cy="4807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E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u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u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O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o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l</a:t>
                  </a:r>
                  <a:endParaRPr kumimoji="0" lang="es-MX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64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9615" y="780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065" name="AutoShape 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9630" y="25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4065" y="8505"/>
                <a:ext cx="3600" cy="435"/>
                <a:chOff x="2640" y="10410"/>
                <a:chExt cx="3600" cy="435"/>
              </a:xfrm>
            </p:grpSpPr>
            <p:sp>
              <p:nvSpPr>
                <p:cNvPr id="10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000" y="10410"/>
                  <a:ext cx="2835" cy="435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MX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Aprendizaje Organizacional</a:t>
                  </a:r>
                  <a:endParaRPr kumimoji="0" lang="es-MX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68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5715" y="10620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1069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2640" y="10620"/>
                  <a:ext cx="5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/>
                </a:ln>
                <a:effectLst/>
              </p:spPr>
            </p:cxnSp>
          </p:grpSp>
          <p:cxnSp>
            <p:nvCxnSpPr>
              <p:cNvPr id="1070" name="AutoShape 46"/>
              <p:cNvCxnSpPr>
                <a:cxnSpLocks noChangeShapeType="1"/>
              </p:cNvCxnSpPr>
              <p:nvPr/>
            </p:nvCxnSpPr>
            <p:spPr bwMode="auto">
              <a:xfrm>
                <a:off x="8175" y="8145"/>
                <a:ext cx="0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1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3657" y="8250"/>
                <a:ext cx="451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72" name="AutoShape 48"/>
              <p:cNvCxnSpPr>
                <a:cxnSpLocks noChangeShapeType="1"/>
              </p:cNvCxnSpPr>
              <p:nvPr/>
            </p:nvCxnSpPr>
            <p:spPr bwMode="auto">
              <a:xfrm flipV="1">
                <a:off x="3660" y="8085"/>
                <a:ext cx="0" cy="1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pic>
          <p:nvPicPr>
            <p:cNvPr id="51" name="50 Imagen"/>
            <p:cNvPicPr/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000364" y="5143512"/>
              <a:ext cx="295275" cy="25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" name="51 Imagen"/>
            <p:cNvPicPr/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4214810" y="5143512"/>
              <a:ext cx="295275" cy="25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52 Imagen"/>
            <p:cNvPicPr/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5429256" y="5143512"/>
              <a:ext cx="2952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7" name="AutoShape 34"/>
          <p:cNvCxnSpPr>
            <a:cxnSpLocks noChangeShapeType="1"/>
          </p:cNvCxnSpPr>
          <p:nvPr/>
        </p:nvCxnSpPr>
        <p:spPr bwMode="auto">
          <a:xfrm>
            <a:off x="5308684" y="3143248"/>
            <a:ext cx="133501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58" name="AutoShape 34"/>
          <p:cNvCxnSpPr>
            <a:cxnSpLocks noChangeShapeType="1"/>
          </p:cNvCxnSpPr>
          <p:nvPr/>
        </p:nvCxnSpPr>
        <p:spPr bwMode="auto">
          <a:xfrm>
            <a:off x="5308684" y="3714752"/>
            <a:ext cx="133501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74" name="Group 50"/>
          <p:cNvGrpSpPr>
            <a:grpSpLocks/>
          </p:cNvGrpSpPr>
          <p:nvPr/>
        </p:nvGrpSpPr>
        <p:grpSpPr bwMode="auto">
          <a:xfrm>
            <a:off x="285721" y="571480"/>
            <a:ext cx="8643997" cy="6143718"/>
            <a:chOff x="555" y="854"/>
            <a:chExt cx="14554" cy="9465"/>
          </a:xfrm>
        </p:grpSpPr>
        <p:sp>
          <p:nvSpPr>
            <p:cNvPr id="1075" name="Text Box 51"/>
            <p:cNvSpPr txBox="1">
              <a:spLocks noChangeArrowheads="1"/>
            </p:cNvSpPr>
            <p:nvPr/>
          </p:nvSpPr>
          <p:spPr bwMode="auto">
            <a:xfrm>
              <a:off x="555" y="5376"/>
              <a:ext cx="2425" cy="987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Calidad y pertinencia de la EST en la Sociedad  del Conocimiento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4645" y="854"/>
              <a:ext cx="3226" cy="73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Cerrar brecha digital, generacional y de conocimiento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Text Box 53"/>
            <p:cNvSpPr txBox="1">
              <a:spLocks noChangeArrowheads="1"/>
            </p:cNvSpPr>
            <p:nvPr/>
          </p:nvSpPr>
          <p:spPr bwMode="auto">
            <a:xfrm>
              <a:off x="4765" y="9564"/>
              <a:ext cx="2887" cy="75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Articular EMST y EST, para investigación e</a:t>
              </a:r>
              <a:r>
                <a:rPr kumimoji="0" lang="es-E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innovación tecnológica socialmente útil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Text Box 54"/>
            <p:cNvSpPr txBox="1">
              <a:spLocks noChangeArrowheads="1"/>
            </p:cNvSpPr>
            <p:nvPr/>
          </p:nvSpPr>
          <p:spPr bwMode="auto">
            <a:xfrm>
              <a:off x="5002" y="7937"/>
              <a:ext cx="2425" cy="101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Retomar objetivos Y promover especialización de EST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Text Box 55"/>
            <p:cNvSpPr txBox="1">
              <a:spLocks noChangeArrowheads="1"/>
            </p:cNvSpPr>
            <p:nvPr/>
          </p:nvSpPr>
          <p:spPr bwMode="auto">
            <a:xfrm>
              <a:off x="5002" y="6624"/>
              <a:ext cx="2425" cy="75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Descentralización del gobierno federal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Text Box 56"/>
            <p:cNvSpPr txBox="1">
              <a:spLocks noChangeArrowheads="1"/>
            </p:cNvSpPr>
            <p:nvPr/>
          </p:nvSpPr>
          <p:spPr bwMode="auto">
            <a:xfrm>
              <a:off x="5002" y="2112"/>
              <a:ext cx="2709" cy="47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Condiciones de equidad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Text Box 57"/>
            <p:cNvSpPr txBox="1">
              <a:spLocks noChangeArrowheads="1"/>
            </p:cNvSpPr>
            <p:nvPr/>
          </p:nvSpPr>
          <p:spPr bwMode="auto">
            <a:xfrm>
              <a:off x="5002" y="3254"/>
              <a:ext cx="2709" cy="98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Tecnología y equipo de vanguardia para disminuir rezago educativo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Text Box 58"/>
            <p:cNvSpPr txBox="1">
              <a:spLocks noChangeArrowheads="1"/>
            </p:cNvSpPr>
            <p:nvPr/>
          </p:nvSpPr>
          <p:spPr bwMode="auto">
            <a:xfrm>
              <a:off x="8607" y="5716"/>
              <a:ext cx="2444" cy="957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Estructura informal, clima de desconfianza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Text Box 59"/>
            <p:cNvSpPr txBox="1">
              <a:spLocks noChangeArrowheads="1"/>
            </p:cNvSpPr>
            <p:nvPr/>
          </p:nvSpPr>
          <p:spPr bwMode="auto">
            <a:xfrm>
              <a:off x="5124" y="5121"/>
              <a:ext cx="2122" cy="8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Organización </a:t>
              </a: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 estructura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Text Box 60"/>
            <p:cNvSpPr txBox="1">
              <a:spLocks noChangeArrowheads="1"/>
            </p:cNvSpPr>
            <p:nvPr/>
          </p:nvSpPr>
          <p:spPr bwMode="auto">
            <a:xfrm>
              <a:off x="8607" y="3474"/>
              <a:ext cx="2248" cy="77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Estructura formal rígida  y vertical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Text Box 61"/>
            <p:cNvSpPr txBox="1">
              <a:spLocks noChangeArrowheads="1"/>
            </p:cNvSpPr>
            <p:nvPr/>
          </p:nvSpPr>
          <p:spPr bwMode="auto">
            <a:xfrm>
              <a:off x="12747" y="6950"/>
              <a:ext cx="2122" cy="50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Simulación y engaño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Text Box 62"/>
            <p:cNvSpPr txBox="1">
              <a:spLocks noChangeArrowheads="1"/>
            </p:cNvSpPr>
            <p:nvPr/>
          </p:nvSpPr>
          <p:spPr bwMode="auto">
            <a:xfrm>
              <a:off x="12454" y="5846"/>
              <a:ext cx="2415" cy="50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Prácticas  indebidas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Text Box 63"/>
            <p:cNvSpPr txBox="1">
              <a:spLocks noChangeArrowheads="1"/>
            </p:cNvSpPr>
            <p:nvPr/>
          </p:nvSpPr>
          <p:spPr bwMode="auto">
            <a:xfrm>
              <a:off x="12481" y="4956"/>
              <a:ext cx="2388" cy="42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Conformismo y</a:t>
              </a: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desinterés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Text Box 64"/>
            <p:cNvSpPr txBox="1">
              <a:spLocks noChangeArrowheads="1"/>
            </p:cNvSpPr>
            <p:nvPr/>
          </p:nvSpPr>
          <p:spPr bwMode="auto">
            <a:xfrm>
              <a:off x="12390" y="2752"/>
              <a:ext cx="2244" cy="417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Paternalismo Sindical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Text Box 65"/>
            <p:cNvSpPr txBox="1">
              <a:spLocks noChangeArrowheads="1"/>
            </p:cNvSpPr>
            <p:nvPr/>
          </p:nvSpPr>
          <p:spPr bwMode="auto">
            <a:xfrm>
              <a:off x="12390" y="2095"/>
              <a:ext cx="2244" cy="4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Sobre regulación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Text Box 66"/>
            <p:cNvSpPr txBox="1">
              <a:spLocks noChangeArrowheads="1"/>
            </p:cNvSpPr>
            <p:nvPr/>
          </p:nvSpPr>
          <p:spPr bwMode="auto">
            <a:xfrm>
              <a:off x="12390" y="1390"/>
              <a:ext cx="2244" cy="41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Decisiones centralizadas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91" name="AutoShape 67"/>
            <p:cNvCxnSpPr>
              <a:cxnSpLocks noChangeShapeType="1"/>
            </p:cNvCxnSpPr>
            <p:nvPr/>
          </p:nvCxnSpPr>
          <p:spPr bwMode="auto">
            <a:xfrm>
              <a:off x="6145" y="7459"/>
              <a:ext cx="1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2" name="AutoShape 68"/>
            <p:cNvCxnSpPr>
              <a:cxnSpLocks noChangeShapeType="1"/>
            </p:cNvCxnSpPr>
            <p:nvPr/>
          </p:nvCxnSpPr>
          <p:spPr bwMode="auto">
            <a:xfrm>
              <a:off x="7435" y="5878"/>
              <a:ext cx="1026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1963" y="3728"/>
              <a:ext cx="1522" cy="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Implica desafíos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94" name="AutoShape 70"/>
            <p:cNvCxnSpPr>
              <a:cxnSpLocks noChangeShapeType="1"/>
            </p:cNvCxnSpPr>
            <p:nvPr/>
          </p:nvCxnSpPr>
          <p:spPr bwMode="auto">
            <a:xfrm flipV="1">
              <a:off x="2980" y="3000"/>
              <a:ext cx="1558" cy="2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95" name="Text Box 71"/>
            <p:cNvSpPr txBox="1">
              <a:spLocks noChangeArrowheads="1"/>
            </p:cNvSpPr>
            <p:nvPr/>
          </p:nvSpPr>
          <p:spPr bwMode="auto">
            <a:xfrm>
              <a:off x="2772" y="7160"/>
              <a:ext cx="2106" cy="5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Requiere políticas concordantes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96" name="AutoShape 72"/>
            <p:cNvCxnSpPr>
              <a:cxnSpLocks noChangeShapeType="1"/>
            </p:cNvCxnSpPr>
            <p:nvPr/>
          </p:nvCxnSpPr>
          <p:spPr bwMode="auto">
            <a:xfrm>
              <a:off x="3098" y="6363"/>
              <a:ext cx="1677" cy="10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7" name="AutoShape 73"/>
            <p:cNvCxnSpPr>
              <a:cxnSpLocks noChangeShapeType="1"/>
            </p:cNvCxnSpPr>
            <p:nvPr/>
          </p:nvCxnSpPr>
          <p:spPr bwMode="auto">
            <a:xfrm flipV="1">
              <a:off x="7435" y="4235"/>
              <a:ext cx="1026" cy="8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8" name="AutoShape 74"/>
            <p:cNvCxnSpPr>
              <a:cxnSpLocks noChangeShapeType="1"/>
            </p:cNvCxnSpPr>
            <p:nvPr/>
          </p:nvCxnSpPr>
          <p:spPr bwMode="auto">
            <a:xfrm>
              <a:off x="11051" y="6101"/>
              <a:ext cx="1574" cy="10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99" name="AutoShape 75"/>
            <p:cNvCxnSpPr>
              <a:cxnSpLocks noChangeShapeType="1"/>
            </p:cNvCxnSpPr>
            <p:nvPr/>
          </p:nvCxnSpPr>
          <p:spPr bwMode="auto">
            <a:xfrm flipV="1">
              <a:off x="11051" y="6084"/>
              <a:ext cx="1206" cy="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0" name="AutoShape 76"/>
            <p:cNvCxnSpPr>
              <a:cxnSpLocks noChangeShapeType="1"/>
            </p:cNvCxnSpPr>
            <p:nvPr/>
          </p:nvCxnSpPr>
          <p:spPr bwMode="auto">
            <a:xfrm flipV="1">
              <a:off x="11051" y="5376"/>
              <a:ext cx="1339" cy="7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01" name="Text Box 77"/>
            <p:cNvSpPr txBox="1">
              <a:spLocks noChangeArrowheads="1"/>
            </p:cNvSpPr>
            <p:nvPr/>
          </p:nvSpPr>
          <p:spPr bwMode="auto">
            <a:xfrm>
              <a:off x="7807" y="5047"/>
              <a:ext cx="1408" cy="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Obstaculiza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02" name="AutoShape 78"/>
            <p:cNvCxnSpPr>
              <a:cxnSpLocks noChangeShapeType="1"/>
            </p:cNvCxnSpPr>
            <p:nvPr/>
          </p:nvCxnSpPr>
          <p:spPr bwMode="auto">
            <a:xfrm flipV="1">
              <a:off x="10855" y="1593"/>
              <a:ext cx="1402" cy="22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3" name="AutoShape 79"/>
            <p:cNvCxnSpPr>
              <a:cxnSpLocks noChangeShapeType="1"/>
            </p:cNvCxnSpPr>
            <p:nvPr/>
          </p:nvCxnSpPr>
          <p:spPr bwMode="auto">
            <a:xfrm>
              <a:off x="11051" y="6101"/>
              <a:ext cx="1804" cy="28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4" name="AutoShape 80"/>
            <p:cNvCxnSpPr>
              <a:cxnSpLocks noChangeShapeType="1"/>
            </p:cNvCxnSpPr>
            <p:nvPr/>
          </p:nvCxnSpPr>
          <p:spPr bwMode="auto">
            <a:xfrm>
              <a:off x="6241" y="1593"/>
              <a:ext cx="0" cy="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5" name="AutoShape 81"/>
            <p:cNvCxnSpPr>
              <a:cxnSpLocks noChangeShapeType="1"/>
            </p:cNvCxnSpPr>
            <p:nvPr/>
          </p:nvCxnSpPr>
          <p:spPr bwMode="auto">
            <a:xfrm>
              <a:off x="6181" y="9059"/>
              <a:ext cx="1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6" name="AutoShape 82"/>
            <p:cNvCxnSpPr>
              <a:cxnSpLocks noChangeShapeType="1"/>
            </p:cNvCxnSpPr>
            <p:nvPr/>
          </p:nvCxnSpPr>
          <p:spPr bwMode="auto">
            <a:xfrm>
              <a:off x="3098" y="5727"/>
              <a:ext cx="190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07" name="Text Box 83"/>
            <p:cNvSpPr txBox="1">
              <a:spLocks noChangeArrowheads="1"/>
            </p:cNvSpPr>
            <p:nvPr/>
          </p:nvSpPr>
          <p:spPr bwMode="auto">
            <a:xfrm>
              <a:off x="3707" y="5228"/>
              <a:ext cx="92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Influye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08" name="AutoShape 84"/>
            <p:cNvCxnSpPr>
              <a:cxnSpLocks noChangeShapeType="1"/>
            </p:cNvCxnSpPr>
            <p:nvPr/>
          </p:nvCxnSpPr>
          <p:spPr bwMode="auto">
            <a:xfrm flipV="1">
              <a:off x="10855" y="2394"/>
              <a:ext cx="1402" cy="14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09" name="AutoShape 85"/>
            <p:cNvCxnSpPr>
              <a:cxnSpLocks noChangeShapeType="1"/>
            </p:cNvCxnSpPr>
            <p:nvPr/>
          </p:nvCxnSpPr>
          <p:spPr bwMode="auto">
            <a:xfrm flipV="1">
              <a:off x="10855" y="3000"/>
              <a:ext cx="1402" cy="8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10" name="Text Box 86"/>
            <p:cNvSpPr txBox="1">
              <a:spLocks noChangeArrowheads="1"/>
            </p:cNvSpPr>
            <p:nvPr/>
          </p:nvSpPr>
          <p:spPr bwMode="auto">
            <a:xfrm>
              <a:off x="12392" y="3400"/>
              <a:ext cx="2244" cy="417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Práctica burocrática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11" name="AutoShape 87"/>
            <p:cNvCxnSpPr>
              <a:cxnSpLocks noChangeShapeType="1"/>
            </p:cNvCxnSpPr>
            <p:nvPr/>
          </p:nvCxnSpPr>
          <p:spPr bwMode="auto">
            <a:xfrm flipV="1">
              <a:off x="10855" y="3618"/>
              <a:ext cx="1535" cy="1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12" name="Text Box 88"/>
            <p:cNvSpPr txBox="1">
              <a:spLocks noChangeArrowheads="1"/>
            </p:cNvSpPr>
            <p:nvPr/>
          </p:nvSpPr>
          <p:spPr bwMode="auto">
            <a:xfrm>
              <a:off x="12987" y="8788"/>
              <a:ext cx="2122" cy="50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Poder coercitivo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Text Box 89"/>
            <p:cNvSpPr txBox="1">
              <a:spLocks noChangeArrowheads="1"/>
            </p:cNvSpPr>
            <p:nvPr/>
          </p:nvSpPr>
          <p:spPr bwMode="auto">
            <a:xfrm>
              <a:off x="9660" y="2561"/>
              <a:ext cx="1641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Conformada por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4" name="Text Box 90"/>
            <p:cNvSpPr txBox="1">
              <a:spLocks noChangeArrowheads="1"/>
            </p:cNvSpPr>
            <p:nvPr/>
          </p:nvSpPr>
          <p:spPr bwMode="auto">
            <a:xfrm>
              <a:off x="9900" y="7136"/>
              <a:ext cx="1641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Conformada por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93 CuadroTexto"/>
          <p:cNvSpPr txBox="1"/>
          <p:nvPr/>
        </p:nvSpPr>
        <p:spPr>
          <a:xfrm>
            <a:off x="128585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Redes semánticas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Propósito</a:t>
            </a:r>
          </a:p>
        </p:txBody>
      </p:sp>
      <p:sp>
        <p:nvSpPr>
          <p:cNvPr id="11" name="10 Menos"/>
          <p:cNvSpPr/>
          <p:nvPr/>
        </p:nvSpPr>
        <p:spPr>
          <a:xfrm>
            <a:off x="-324544" y="1052737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1000125" y="1571612"/>
            <a:ext cx="754380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  <a:defRPr/>
            </a:pPr>
            <a:endParaRPr lang="es-MX" sz="2600" dirty="0" smtClean="0"/>
          </a:p>
          <a:p>
            <a:pPr algn="just" eaLnBrk="1" hangingPunct="1">
              <a:defRPr/>
            </a:pPr>
            <a:r>
              <a:rPr lang="es-MX" sz="4000" b="1" dirty="0" smtClean="0">
                <a:latin typeface="Port Credit" pitchFamily="2" charset="0"/>
              </a:rPr>
              <a:t>Presentar los resultados del proyecto de investigación, sobre el impacto de la gestión del conocimiento en la productividad académica de los IT.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4000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395536" y="2204715"/>
            <a:ext cx="8424935" cy="46532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grpSp>
        <p:nvGrpSpPr>
          <p:cNvPr id="2098" name="Group 50"/>
          <p:cNvGrpSpPr>
            <a:grpSpLocks/>
          </p:cNvGrpSpPr>
          <p:nvPr/>
        </p:nvGrpSpPr>
        <p:grpSpPr bwMode="auto">
          <a:xfrm>
            <a:off x="142844" y="642918"/>
            <a:ext cx="8858312" cy="6072230"/>
            <a:chOff x="727" y="883"/>
            <a:chExt cx="12490" cy="8377"/>
          </a:xfrm>
        </p:grpSpPr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727" y="3497"/>
              <a:ext cx="2122" cy="76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Las IEST en la Soc. del Conocimiento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4238" y="2043"/>
              <a:ext cx="2732" cy="46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Sociedad del Conocimiento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4221" y="3141"/>
              <a:ext cx="2749" cy="442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Economía del conocimiento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4238" y="4456"/>
              <a:ext cx="2620" cy="454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Gestión del conocimiento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8293" y="883"/>
              <a:ext cx="4717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Infraestructura en TIC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2500" y="6614"/>
              <a:ext cx="2122" cy="67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Procesos de gobierno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5" name="AutoShape 57"/>
            <p:cNvCxnSpPr>
              <a:cxnSpLocks noChangeShapeType="1"/>
            </p:cNvCxnSpPr>
            <p:nvPr/>
          </p:nvCxnSpPr>
          <p:spPr bwMode="auto">
            <a:xfrm flipH="1">
              <a:off x="4623" y="4936"/>
              <a:ext cx="769" cy="1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06" name="AutoShape 58"/>
            <p:cNvCxnSpPr>
              <a:cxnSpLocks noChangeShapeType="1"/>
            </p:cNvCxnSpPr>
            <p:nvPr/>
          </p:nvCxnSpPr>
          <p:spPr bwMode="auto">
            <a:xfrm>
              <a:off x="2949" y="4062"/>
              <a:ext cx="1003" cy="6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07" name="AutoShape 59"/>
            <p:cNvCxnSpPr>
              <a:cxnSpLocks noChangeShapeType="1"/>
            </p:cNvCxnSpPr>
            <p:nvPr/>
          </p:nvCxnSpPr>
          <p:spPr bwMode="auto">
            <a:xfrm flipV="1">
              <a:off x="2949" y="2662"/>
              <a:ext cx="1170" cy="11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08" name="AutoShape 60"/>
            <p:cNvCxnSpPr>
              <a:cxnSpLocks noChangeShapeType="1"/>
            </p:cNvCxnSpPr>
            <p:nvPr/>
          </p:nvCxnSpPr>
          <p:spPr bwMode="auto">
            <a:xfrm flipV="1">
              <a:off x="2949" y="3583"/>
              <a:ext cx="1170" cy="3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3426" y="5378"/>
              <a:ext cx="1242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Requiere hacer sinergia con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9828" y="7297"/>
              <a:ext cx="1059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promueve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1704" y="2694"/>
              <a:ext cx="166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 ven afectadas por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4272" y="3765"/>
              <a:ext cx="112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Da  origen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3" name="AutoShape 65"/>
            <p:cNvCxnSpPr>
              <a:cxnSpLocks noChangeShapeType="1"/>
            </p:cNvCxnSpPr>
            <p:nvPr/>
          </p:nvCxnSpPr>
          <p:spPr bwMode="auto">
            <a:xfrm flipV="1">
              <a:off x="6970" y="1038"/>
              <a:ext cx="1274" cy="12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6407" y="1172"/>
              <a:ext cx="92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Obliga 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5" name="AutoShape 67"/>
            <p:cNvCxnSpPr>
              <a:cxnSpLocks noChangeShapeType="1"/>
            </p:cNvCxnSpPr>
            <p:nvPr/>
          </p:nvCxnSpPr>
          <p:spPr bwMode="auto">
            <a:xfrm flipV="1">
              <a:off x="6970" y="3016"/>
              <a:ext cx="1274" cy="3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8310" y="1473"/>
              <a:ext cx="4700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Estructura en Red, para acceso y uso de inf. y conoc.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7" name="Text Box 69"/>
            <p:cNvSpPr txBox="1">
              <a:spLocks noChangeArrowheads="1"/>
            </p:cNvSpPr>
            <p:nvPr/>
          </p:nvSpPr>
          <p:spPr bwMode="auto">
            <a:xfrm>
              <a:off x="8378" y="2092"/>
              <a:ext cx="4632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Digitalización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Text Box 70"/>
            <p:cNvSpPr txBox="1">
              <a:spLocks noChangeArrowheads="1"/>
            </p:cNvSpPr>
            <p:nvPr/>
          </p:nvSpPr>
          <p:spPr bwMode="auto">
            <a:xfrm>
              <a:off x="8310" y="2731"/>
              <a:ext cx="4700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Cambio de paradigma educativo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>
              <a:off x="8276" y="3333"/>
              <a:ext cx="4734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Capitalismo académico (CI)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Text Box 72"/>
            <p:cNvSpPr txBox="1">
              <a:spLocks noChangeArrowheads="1"/>
            </p:cNvSpPr>
            <p:nvPr/>
          </p:nvSpPr>
          <p:spPr bwMode="auto">
            <a:xfrm>
              <a:off x="8276" y="4487"/>
              <a:ext cx="4734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Cerrar brecha de conocimiento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>
              <a:off x="8276" y="5130"/>
              <a:ext cx="4734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Crear, aplicar y explotar el conocimiento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Text Box 74"/>
            <p:cNvSpPr txBox="1">
              <a:spLocks noChangeArrowheads="1"/>
            </p:cNvSpPr>
            <p:nvPr/>
          </p:nvSpPr>
          <p:spPr bwMode="auto">
            <a:xfrm>
              <a:off x="8276" y="5765"/>
              <a:ext cx="4734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Generar capital intelectual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>
              <a:off x="4939" y="6731"/>
              <a:ext cx="2122" cy="55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Procesos sustantivos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Text Box 76"/>
            <p:cNvSpPr txBox="1">
              <a:spLocks noChangeArrowheads="1"/>
            </p:cNvSpPr>
            <p:nvPr/>
          </p:nvSpPr>
          <p:spPr bwMode="auto">
            <a:xfrm>
              <a:off x="7568" y="6731"/>
              <a:ext cx="2122" cy="55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Procesos de soporte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25" name="AutoShape 77"/>
            <p:cNvCxnSpPr>
              <a:cxnSpLocks noChangeShapeType="1"/>
            </p:cNvCxnSpPr>
            <p:nvPr/>
          </p:nvCxnSpPr>
          <p:spPr bwMode="auto">
            <a:xfrm>
              <a:off x="5392" y="4910"/>
              <a:ext cx="385" cy="16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26" name="AutoShape 78"/>
            <p:cNvCxnSpPr>
              <a:cxnSpLocks noChangeShapeType="1"/>
            </p:cNvCxnSpPr>
            <p:nvPr/>
          </p:nvCxnSpPr>
          <p:spPr bwMode="auto">
            <a:xfrm>
              <a:off x="5392" y="4936"/>
              <a:ext cx="2323" cy="1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27" name="AutoShape 79"/>
            <p:cNvCxnSpPr>
              <a:cxnSpLocks noChangeShapeType="1"/>
            </p:cNvCxnSpPr>
            <p:nvPr/>
          </p:nvCxnSpPr>
          <p:spPr bwMode="auto">
            <a:xfrm>
              <a:off x="9828" y="7066"/>
              <a:ext cx="9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28" name="Text Box 80"/>
            <p:cNvSpPr txBox="1">
              <a:spLocks noChangeArrowheads="1"/>
            </p:cNvSpPr>
            <p:nvPr/>
          </p:nvSpPr>
          <p:spPr bwMode="auto">
            <a:xfrm>
              <a:off x="11095" y="6614"/>
              <a:ext cx="2122" cy="103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Productividad académica, impacto económico y social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29" name="AutoShape 81"/>
            <p:cNvCxnSpPr>
              <a:cxnSpLocks noChangeShapeType="1"/>
            </p:cNvCxnSpPr>
            <p:nvPr/>
          </p:nvCxnSpPr>
          <p:spPr bwMode="auto">
            <a:xfrm>
              <a:off x="3456" y="7390"/>
              <a:ext cx="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30" name="AutoShape 82"/>
            <p:cNvCxnSpPr>
              <a:cxnSpLocks noChangeShapeType="1"/>
            </p:cNvCxnSpPr>
            <p:nvPr/>
          </p:nvCxnSpPr>
          <p:spPr bwMode="auto">
            <a:xfrm>
              <a:off x="5894" y="7390"/>
              <a:ext cx="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31" name="AutoShape 83"/>
            <p:cNvCxnSpPr>
              <a:cxnSpLocks noChangeShapeType="1"/>
            </p:cNvCxnSpPr>
            <p:nvPr/>
          </p:nvCxnSpPr>
          <p:spPr bwMode="auto">
            <a:xfrm>
              <a:off x="8439" y="7390"/>
              <a:ext cx="0" cy="5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32" name="Text Box 84"/>
            <p:cNvSpPr txBox="1">
              <a:spLocks noChangeArrowheads="1"/>
            </p:cNvSpPr>
            <p:nvPr/>
          </p:nvSpPr>
          <p:spPr bwMode="auto">
            <a:xfrm>
              <a:off x="2500" y="8104"/>
              <a:ext cx="2122" cy="1156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Dirección y liderazgo académico, sinergia en cultura de calidad y concoimiento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3" name="Text Box 85"/>
            <p:cNvSpPr txBox="1">
              <a:spLocks noChangeArrowheads="1"/>
            </p:cNvSpPr>
            <p:nvPr/>
          </p:nvSpPr>
          <p:spPr bwMode="auto">
            <a:xfrm>
              <a:off x="4971" y="8038"/>
              <a:ext cx="2122" cy="1222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Alfabetización académica,  nuevas prácticas y competencias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Text Box 86"/>
            <p:cNvSpPr txBox="1">
              <a:spLocks noChangeArrowheads="1"/>
            </p:cNvSpPr>
            <p:nvPr/>
          </p:nvSpPr>
          <p:spPr bwMode="auto">
            <a:xfrm>
              <a:off x="7647" y="8052"/>
              <a:ext cx="2122" cy="1124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Adaptabilidad del recurso humano, mejores prácticas y gestión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35" name="AutoShape 87"/>
            <p:cNvCxnSpPr>
              <a:cxnSpLocks noChangeShapeType="1"/>
            </p:cNvCxnSpPr>
            <p:nvPr/>
          </p:nvCxnSpPr>
          <p:spPr bwMode="auto">
            <a:xfrm flipV="1">
              <a:off x="6970" y="1674"/>
              <a:ext cx="1274" cy="6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36" name="AutoShape 88"/>
            <p:cNvCxnSpPr>
              <a:cxnSpLocks noChangeShapeType="1"/>
            </p:cNvCxnSpPr>
            <p:nvPr/>
          </p:nvCxnSpPr>
          <p:spPr bwMode="auto">
            <a:xfrm>
              <a:off x="6970" y="2294"/>
              <a:ext cx="1306" cy="1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37" name="Text Box 89"/>
            <p:cNvSpPr txBox="1">
              <a:spLocks noChangeArrowheads="1"/>
            </p:cNvSpPr>
            <p:nvPr/>
          </p:nvSpPr>
          <p:spPr bwMode="auto">
            <a:xfrm>
              <a:off x="7093" y="2662"/>
              <a:ext cx="924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Propone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8244" y="3913"/>
              <a:ext cx="4766" cy="44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Formar innovadores para desarrollo económico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39" name="AutoShape 91"/>
            <p:cNvCxnSpPr>
              <a:cxnSpLocks noChangeShapeType="1"/>
            </p:cNvCxnSpPr>
            <p:nvPr/>
          </p:nvCxnSpPr>
          <p:spPr bwMode="auto">
            <a:xfrm>
              <a:off x="7061" y="3333"/>
              <a:ext cx="1183" cy="1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40" name="AutoShape 92"/>
            <p:cNvCxnSpPr>
              <a:cxnSpLocks noChangeShapeType="1"/>
            </p:cNvCxnSpPr>
            <p:nvPr/>
          </p:nvCxnSpPr>
          <p:spPr bwMode="auto">
            <a:xfrm>
              <a:off x="6970" y="3333"/>
              <a:ext cx="1274" cy="8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41" name="AutoShape 93"/>
            <p:cNvCxnSpPr>
              <a:cxnSpLocks noChangeShapeType="1"/>
            </p:cNvCxnSpPr>
            <p:nvPr/>
          </p:nvCxnSpPr>
          <p:spPr bwMode="auto">
            <a:xfrm>
              <a:off x="6858" y="4665"/>
              <a:ext cx="1296" cy="6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42" name="AutoShape 94"/>
            <p:cNvCxnSpPr>
              <a:cxnSpLocks noChangeShapeType="1"/>
            </p:cNvCxnSpPr>
            <p:nvPr/>
          </p:nvCxnSpPr>
          <p:spPr bwMode="auto">
            <a:xfrm>
              <a:off x="6858" y="4665"/>
              <a:ext cx="1296" cy="12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43" name="Text Box 95"/>
            <p:cNvSpPr txBox="1">
              <a:spLocks noChangeArrowheads="1"/>
            </p:cNvSpPr>
            <p:nvPr/>
          </p:nvSpPr>
          <p:spPr bwMode="auto">
            <a:xfrm>
              <a:off x="6951" y="4198"/>
              <a:ext cx="1203" cy="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contribuye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44" name="AutoShape 96"/>
            <p:cNvCxnSpPr>
              <a:cxnSpLocks noChangeShapeType="1"/>
            </p:cNvCxnSpPr>
            <p:nvPr/>
          </p:nvCxnSpPr>
          <p:spPr bwMode="auto">
            <a:xfrm>
              <a:off x="5525" y="3640"/>
              <a:ext cx="2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45" name="Text Box 97"/>
            <p:cNvSpPr txBox="1">
              <a:spLocks noChangeArrowheads="1"/>
            </p:cNvSpPr>
            <p:nvPr/>
          </p:nvSpPr>
          <p:spPr bwMode="auto">
            <a:xfrm>
              <a:off x="4340" y="2594"/>
              <a:ext cx="1058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Da  origen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1" name="100 CuadroTexto"/>
          <p:cNvSpPr txBox="1"/>
          <p:nvPr/>
        </p:nvSpPr>
        <p:spPr>
          <a:xfrm>
            <a:off x="128585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Redes semánticas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357166"/>
            <a:ext cx="8532440" cy="7143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MX" sz="3600" b="1" dirty="0" smtClean="0">
                <a:latin typeface="Lucida Sans Unicode" pitchFamily="34" charset="0"/>
                <a:cs typeface="Lucida Sans Unicode" pitchFamily="34" charset="0"/>
              </a:rPr>
              <a:t>Conclusiones</a:t>
            </a:r>
            <a:endParaRPr kumimoji="0" lang="es-MX" sz="3600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Port Credit" pitchFamily="2" charset="0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827584" y="1268760"/>
            <a:ext cx="8064896" cy="51562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 algn="just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kumimoji="0" lang="es-MX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10" name="9 Menos"/>
          <p:cNvSpPr/>
          <p:nvPr/>
        </p:nvSpPr>
        <p:spPr>
          <a:xfrm>
            <a:off x="-324544" y="1124744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395288" y="1268760"/>
            <a:ext cx="8532812" cy="5589240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70000"/>
              </a:lnSpc>
              <a:defRPr/>
            </a:pPr>
            <a:endParaRPr lang="es-MX" sz="2600" dirty="0" smtClean="0"/>
          </a:p>
          <a:p>
            <a:pPr algn="just">
              <a:defRPr/>
            </a:pPr>
            <a:r>
              <a:rPr lang="es-MX" sz="3400" dirty="0" smtClean="0">
                <a:latin typeface="Port Credit" pitchFamily="2" charset="0"/>
              </a:rPr>
              <a:t> El nuevo enfoque organizacional de GC en los IT, considerando las nuevas formas de trabajo académico, las nuevas competencias y esquemas de organización e infraestructura en TIC, promueve significativamente su productividad académica (eficiencia terminal, innovación y desarrollo tecnológico, etc.), obligándolos a entrar a un ámbito de competencia.</a:t>
            </a:r>
          </a:p>
          <a:p>
            <a:pPr algn="just">
              <a:defRPr/>
            </a:pPr>
            <a:r>
              <a:rPr lang="es-MX" sz="3400" dirty="0" smtClean="0">
                <a:latin typeface="Port Credit" pitchFamily="2" charset="0"/>
              </a:rPr>
              <a:t>El modelo de GC propuesto (basado en </a:t>
            </a:r>
            <a:r>
              <a:rPr lang="es-MX" sz="3400" dirty="0" err="1" smtClean="0">
                <a:latin typeface="Port Credit" pitchFamily="2" charset="0"/>
              </a:rPr>
              <a:t>Nonaka</a:t>
            </a:r>
            <a:r>
              <a:rPr lang="es-MX" sz="3400" smtClean="0">
                <a:latin typeface="Port Credit" pitchFamily="2" charset="0"/>
              </a:rPr>
              <a:t>, </a:t>
            </a:r>
            <a:r>
              <a:rPr lang="es-MX" sz="3400" smtClean="0">
                <a:latin typeface="Port Credit" pitchFamily="2" charset="0"/>
              </a:rPr>
              <a:t>Solé, </a:t>
            </a:r>
            <a:r>
              <a:rPr lang="es-MX" sz="3400" dirty="0" smtClean="0">
                <a:latin typeface="Port Credit" pitchFamily="2" charset="0"/>
              </a:rPr>
              <a:t>Hernández, Ramírez, </a:t>
            </a:r>
            <a:r>
              <a:rPr lang="es-MX" sz="3400" dirty="0" err="1" smtClean="0">
                <a:latin typeface="Port Credit" pitchFamily="2" charset="0"/>
              </a:rPr>
              <a:t>Curci</a:t>
            </a:r>
            <a:r>
              <a:rPr lang="es-MX" sz="3400" dirty="0" smtClean="0">
                <a:latin typeface="Port Credit" pitchFamily="2" charset="0"/>
              </a:rPr>
              <a:t>, </a:t>
            </a:r>
            <a:r>
              <a:rPr lang="es-MX" sz="3400" dirty="0" err="1" smtClean="0">
                <a:latin typeface="Port Credit" pitchFamily="2" charset="0"/>
              </a:rPr>
              <a:t>Seaton</a:t>
            </a:r>
            <a:r>
              <a:rPr lang="es-MX" sz="3400" dirty="0" smtClean="0">
                <a:latin typeface="Port Credit" pitchFamily="2" charset="0"/>
              </a:rPr>
              <a:t> &amp; </a:t>
            </a:r>
            <a:r>
              <a:rPr lang="es-MX" sz="3400" dirty="0" err="1" smtClean="0">
                <a:latin typeface="Port Credit" pitchFamily="2" charset="0"/>
              </a:rPr>
              <a:t>Bresó</a:t>
            </a:r>
            <a:r>
              <a:rPr lang="es-MX" sz="3400" dirty="0" smtClean="0">
                <a:latin typeface="Port Credit" pitchFamily="2" charset="0"/>
              </a:rPr>
              <a:t> y entrevistados) e indicadores estratégicos, permiten la </a:t>
            </a:r>
            <a:r>
              <a:rPr lang="es-MX" sz="3400" dirty="0" err="1" smtClean="0">
                <a:latin typeface="Port Credit" pitchFamily="2" charset="0"/>
              </a:rPr>
              <a:t>comparabilidad</a:t>
            </a:r>
            <a:r>
              <a:rPr lang="es-MX" sz="3400" dirty="0" smtClean="0">
                <a:latin typeface="Port Credit" pitchFamily="2" charset="0"/>
              </a:rPr>
              <a:t> y compatibilidad internacional y la correcta toma de decisiones para la transición de los IT hacia la sociedad del conocimiento, promoviendo la productividad académica de los mismos, tal como lo están </a:t>
            </a:r>
            <a:r>
              <a:rPr lang="es-MX" sz="3400" dirty="0" err="1" smtClean="0">
                <a:latin typeface="Port Credit" pitchFamily="2" charset="0"/>
              </a:rPr>
              <a:t>haciendootra</a:t>
            </a:r>
            <a:r>
              <a:rPr lang="es-MX" sz="3400" dirty="0" smtClean="0">
                <a:latin typeface="Port Credit" pitchFamily="2" charset="0"/>
              </a:rPr>
              <a:t> IES como las universidades austriacas.</a:t>
            </a:r>
          </a:p>
          <a:p>
            <a:pPr algn="just">
              <a:defRPr/>
            </a:pPr>
            <a:r>
              <a:rPr lang="es-MX" sz="3400" dirty="0" smtClean="0">
                <a:latin typeface="Port Credit" pitchFamily="2" charset="0"/>
              </a:rPr>
              <a:t>Los IT requieren una organización descentralizada (del gobierno federal), con una estructura flexible y en red, con un liderazgo múltiple, relaciones con el exterior de forma corresponsable y con procesos de gestión que hagan sinapsis con la gestión del conocimiento, ya que son factores que influyen en la productividad académica.</a:t>
            </a: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buNone/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357166"/>
            <a:ext cx="8532440" cy="7143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MX" sz="3600" b="1" dirty="0" smtClean="0">
                <a:latin typeface="Lucida Sans Unicode" pitchFamily="34" charset="0"/>
                <a:cs typeface="Lucida Sans Unicode" pitchFamily="34" charset="0"/>
              </a:rPr>
              <a:t>Conclusiones</a:t>
            </a:r>
            <a:endParaRPr kumimoji="0" lang="es-MX" sz="3600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Port Credit" pitchFamily="2" charset="0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827584" y="1268760"/>
            <a:ext cx="8064896" cy="51562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 algn="just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kumimoji="0" lang="es-MX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10" name="9 Menos"/>
          <p:cNvSpPr/>
          <p:nvPr/>
        </p:nvSpPr>
        <p:spPr>
          <a:xfrm>
            <a:off x="-324544" y="1124744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395288" y="1268760"/>
            <a:ext cx="8532812" cy="558924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70000"/>
              </a:lnSpc>
              <a:defRPr/>
            </a:pPr>
            <a:endParaRPr lang="es-MX" sz="2600" dirty="0" smtClean="0"/>
          </a:p>
          <a:p>
            <a:pPr algn="just">
              <a:defRPr/>
            </a:pPr>
            <a:r>
              <a:rPr lang="es-MX" sz="3400" dirty="0" smtClean="0">
                <a:latin typeface="Port Credit" pitchFamily="2" charset="0"/>
              </a:rPr>
              <a:t> Para que los IT puedan responder a las demandas de productividad y competitividad que exige la sociedad del conocimiento, tienen que establecer mecanismos  para gestionar el conocimiento y promover reformas en su organización y estructura, para que los productos finales de la EST, tengan relevancia y sentido social y logren impactar en el desarrollo social y económico de sus comunidades y </a:t>
            </a:r>
            <a:r>
              <a:rPr lang="es-MX" sz="3400" smtClean="0">
                <a:latin typeface="Port Credit" pitchFamily="2" charset="0"/>
              </a:rPr>
              <a:t>por ende del </a:t>
            </a:r>
            <a:r>
              <a:rPr lang="es-MX" sz="3400" dirty="0" smtClean="0">
                <a:latin typeface="Port Credit" pitchFamily="2" charset="0"/>
              </a:rPr>
              <a:t>país.</a:t>
            </a: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buNone/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 eaLnBrk="1" hangingPunct="1">
              <a:defRPr/>
            </a:pPr>
            <a:endParaRPr lang="es-MX" sz="3400" dirty="0" smtClean="0">
              <a:latin typeface="Port Credit" pitchFamily="2" charset="0"/>
            </a:endParaRPr>
          </a:p>
          <a:p>
            <a:pPr algn="just">
              <a:defRPr/>
            </a:pPr>
            <a:endParaRPr lang="es-MX" sz="3400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1276672" y="1853059"/>
            <a:ext cx="7543800" cy="1431925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b="1" spc="-100" dirty="0" smtClean="0">
                <a:latin typeface="Algerian" pitchFamily="82" charset="0"/>
                <a:ea typeface="+mj-ea"/>
                <a:cs typeface="+mj-cs"/>
              </a:rPr>
              <a:t>GRACIAS POR SU ATENCIÓN</a:t>
            </a:r>
            <a:endParaRPr kumimoji="0" lang="es-MX" sz="4400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395536" y="2204715"/>
            <a:ext cx="8424935" cy="46532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66800" y="116632"/>
            <a:ext cx="7543800" cy="143192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MX" sz="5400" b="1" dirty="0" smtClean="0">
                <a:latin typeface="Lucida Sans Unicode" pitchFamily="34" charset="0"/>
                <a:cs typeface="Lucida Sans Unicode" pitchFamily="34" charset="0"/>
              </a:rPr>
              <a:t>Contenido </a:t>
            </a:r>
            <a:r>
              <a:rPr kumimoji="0" lang="es-MX" sz="54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Port Credit" pitchFamily="2" charset="0"/>
                <a:ea typeface="+mj-ea"/>
                <a:cs typeface="+mj-cs"/>
              </a:rPr>
              <a:t> </a:t>
            </a:r>
          </a:p>
        </p:txBody>
      </p:sp>
      <p:sp>
        <p:nvSpPr>
          <p:cNvPr id="10" name="9 Menos"/>
          <p:cNvSpPr/>
          <p:nvPr/>
        </p:nvSpPr>
        <p:spPr>
          <a:xfrm>
            <a:off x="-324544" y="1052737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1268760"/>
            <a:ext cx="8535863" cy="48958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Antecedentes.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Marco Teórico Referencial.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Marco Contextual.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Metodología de la Investigación.     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Sistematización y análisis de información.  </a:t>
            </a:r>
          </a:p>
          <a:p>
            <a:pPr algn="just">
              <a:defRPr/>
            </a:pPr>
            <a:r>
              <a:rPr lang="es-MX" sz="3000" dirty="0" smtClean="0">
                <a:latin typeface="Port Credit" pitchFamily="2" charset="0"/>
              </a:rPr>
              <a:t>Interpretación y discusión de resultados.</a:t>
            </a:r>
          </a:p>
          <a:p>
            <a:pPr algn="just">
              <a:defRPr/>
            </a:pPr>
            <a:r>
              <a:rPr lang="es-MX" sz="3000" dirty="0" smtClean="0">
                <a:latin typeface="Port Credit" pitchFamily="2" charset="0"/>
              </a:rPr>
              <a:t>Propuesta de  modelo de GC e indicadores para los IT .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Conclusiones.</a:t>
            </a:r>
          </a:p>
          <a:p>
            <a:pPr lvl="1" eaLnBrk="1" hangingPunct="1">
              <a:buFontTx/>
              <a:buNone/>
              <a:defRPr/>
            </a:pPr>
            <a:endParaRPr lang="es-MX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Objetivo General</a:t>
            </a:r>
          </a:p>
        </p:txBody>
      </p:sp>
      <p:sp>
        <p:nvSpPr>
          <p:cNvPr id="11" name="10 Menos"/>
          <p:cNvSpPr/>
          <p:nvPr/>
        </p:nvSpPr>
        <p:spPr>
          <a:xfrm>
            <a:off x="-324544" y="1052737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1000125" y="1428736"/>
            <a:ext cx="7543800" cy="473770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  <a:defRPr/>
            </a:pPr>
            <a:endParaRPr lang="es-MX" sz="2600" dirty="0" smtClean="0"/>
          </a:p>
          <a:p>
            <a:pPr algn="just">
              <a:defRPr/>
            </a:pPr>
            <a:r>
              <a:rPr lang="es-MX" sz="3600" b="1" dirty="0" smtClean="0">
                <a:latin typeface="Port Credit" pitchFamily="2" charset="0"/>
              </a:rPr>
              <a:t>Proponer un modelo de gestión del conocimiento, para promover la productividad académica de los institutos tecnológicos, en el contexto de las  demandas que surgen en la sociedad del conocimiento.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4000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827584" y="1340768"/>
            <a:ext cx="8064896" cy="51562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s-MX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rt Credit" pitchFamily="2" charset="0"/>
              <a:ea typeface="+mn-ea"/>
              <a:cs typeface="+mn-cs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928662" y="0"/>
            <a:ext cx="7791450" cy="1431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5400" dirty="0" smtClean="0">
                <a:solidFill>
                  <a:srgbClr val="000000"/>
                </a:solidFill>
                <a:latin typeface="Port Credit"/>
                <a:cs typeface="Lucida Sans Unicode" pitchFamily="34" charset="0"/>
              </a:rPr>
              <a:t>Marco teórico referencial</a:t>
            </a:r>
          </a:p>
        </p:txBody>
      </p:sp>
      <p:sp>
        <p:nvSpPr>
          <p:cNvPr id="11" name="2 Marcador de contenido"/>
          <p:cNvSpPr>
            <a:spLocks/>
          </p:cNvSpPr>
          <p:nvPr/>
        </p:nvSpPr>
        <p:spPr bwMode="auto">
          <a:xfrm>
            <a:off x="1066800" y="1600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MX" sz="3200" dirty="0"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FFCC"/>
              </a:buClr>
              <a:buSzPct val="70000"/>
              <a:buFont typeface="Wingdings" pitchFamily="2" charset="2"/>
              <a:buChar char="n"/>
              <a:defRPr/>
            </a:pPr>
            <a:endParaRPr lang="es-MX" sz="4000" dirty="0"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MX" sz="3200" dirty="0"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</a:endParaRPr>
          </a:p>
        </p:txBody>
      </p:sp>
      <p:sp>
        <p:nvSpPr>
          <p:cNvPr id="12" name="28 CuadroTexto"/>
          <p:cNvSpPr txBox="1">
            <a:spLocks noChangeArrowheads="1"/>
          </p:cNvSpPr>
          <p:nvPr/>
        </p:nvSpPr>
        <p:spPr bwMode="auto">
          <a:xfrm>
            <a:off x="610518" y="1500174"/>
            <a:ext cx="187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 smtClean="0"/>
              <a:t>Castells</a:t>
            </a:r>
            <a:r>
              <a:rPr lang="es-MX" b="1" dirty="0" smtClean="0"/>
              <a:t>, 2006</a:t>
            </a:r>
            <a:endParaRPr lang="es-MX" b="1" dirty="0"/>
          </a:p>
        </p:txBody>
      </p:sp>
      <p:sp>
        <p:nvSpPr>
          <p:cNvPr id="13" name="29 CuadroTexto"/>
          <p:cNvSpPr txBox="1">
            <a:spLocks noChangeArrowheads="1"/>
          </p:cNvSpPr>
          <p:nvPr/>
        </p:nvSpPr>
        <p:spPr bwMode="auto">
          <a:xfrm>
            <a:off x="733411" y="2354041"/>
            <a:ext cx="1838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smtClean="0"/>
              <a:t>Levy; 2007</a:t>
            </a:r>
          </a:p>
          <a:p>
            <a:endParaRPr lang="es-MX" b="1" dirty="0"/>
          </a:p>
        </p:txBody>
      </p:sp>
      <p:sp>
        <p:nvSpPr>
          <p:cNvPr id="14" name="30 CuadroTexto"/>
          <p:cNvSpPr txBox="1">
            <a:spLocks noChangeArrowheads="1"/>
          </p:cNvSpPr>
          <p:nvPr/>
        </p:nvSpPr>
        <p:spPr bwMode="auto">
          <a:xfrm>
            <a:off x="6948264" y="2780928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15" name="33 CuadroTexto"/>
          <p:cNvSpPr txBox="1">
            <a:spLocks noChangeArrowheads="1"/>
          </p:cNvSpPr>
          <p:nvPr/>
        </p:nvSpPr>
        <p:spPr bwMode="auto">
          <a:xfrm>
            <a:off x="826542" y="5301208"/>
            <a:ext cx="1873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b="1" dirty="0" err="1"/>
              <a:t>Gibbons</a:t>
            </a:r>
            <a:r>
              <a:rPr lang="es-MX" b="1" dirty="0"/>
              <a:t> (1997) </a:t>
            </a:r>
          </a:p>
        </p:txBody>
      </p:sp>
      <p:sp>
        <p:nvSpPr>
          <p:cNvPr id="16" name="34 CuadroTexto"/>
          <p:cNvSpPr txBox="1">
            <a:spLocks noChangeArrowheads="1"/>
          </p:cNvSpPr>
          <p:nvPr/>
        </p:nvSpPr>
        <p:spPr bwMode="auto">
          <a:xfrm>
            <a:off x="7164388" y="414908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/>
              <a:t>Wegner</a:t>
            </a:r>
            <a:r>
              <a:rPr lang="es-MX" b="1" dirty="0"/>
              <a:t> (2001) </a:t>
            </a:r>
          </a:p>
        </p:txBody>
      </p:sp>
      <p:sp>
        <p:nvSpPr>
          <p:cNvPr id="17" name="35 CuadroTexto"/>
          <p:cNvSpPr txBox="1">
            <a:spLocks noChangeArrowheads="1"/>
          </p:cNvSpPr>
          <p:nvPr/>
        </p:nvSpPr>
        <p:spPr bwMode="auto">
          <a:xfrm>
            <a:off x="7164388" y="4725144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/>
              <a:t>Leitner</a:t>
            </a:r>
            <a:r>
              <a:rPr lang="es-MX" b="1" dirty="0"/>
              <a:t> (2004) </a:t>
            </a:r>
          </a:p>
        </p:txBody>
      </p:sp>
      <p:sp>
        <p:nvSpPr>
          <p:cNvPr id="18" name="41 CuadroTexto"/>
          <p:cNvSpPr txBox="1">
            <a:spLocks noChangeArrowheads="1"/>
          </p:cNvSpPr>
          <p:nvPr/>
        </p:nvSpPr>
        <p:spPr bwMode="auto">
          <a:xfrm>
            <a:off x="6715140" y="1500174"/>
            <a:ext cx="1835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/>
              <a:t>Jarvis</a:t>
            </a:r>
            <a:r>
              <a:rPr lang="es-MX" b="1" dirty="0"/>
              <a:t> (2006) </a:t>
            </a:r>
          </a:p>
        </p:txBody>
      </p:sp>
      <p:sp>
        <p:nvSpPr>
          <p:cNvPr id="19" name="52 CuadroTexto"/>
          <p:cNvSpPr txBox="1">
            <a:spLocks noChangeArrowheads="1"/>
          </p:cNvSpPr>
          <p:nvPr/>
        </p:nvSpPr>
        <p:spPr bwMode="auto">
          <a:xfrm>
            <a:off x="6858000" y="5429264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/>
              <a:t>Rama (2008) </a:t>
            </a:r>
          </a:p>
        </p:txBody>
      </p:sp>
      <p:sp>
        <p:nvSpPr>
          <p:cNvPr id="21" name="29 CuadroTexto"/>
          <p:cNvSpPr txBox="1">
            <a:spLocks noChangeArrowheads="1"/>
          </p:cNvSpPr>
          <p:nvPr/>
        </p:nvSpPr>
        <p:spPr bwMode="auto">
          <a:xfrm>
            <a:off x="611560" y="3213100"/>
            <a:ext cx="17478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/>
              <a:t>Drucker</a:t>
            </a:r>
            <a:r>
              <a:rPr lang="es-MX" b="1" dirty="0"/>
              <a:t> </a:t>
            </a:r>
            <a:r>
              <a:rPr lang="es-MX" b="1" dirty="0" smtClean="0"/>
              <a:t>(1995) </a:t>
            </a:r>
            <a:endParaRPr lang="es-MX" b="1" dirty="0"/>
          </a:p>
        </p:txBody>
      </p:sp>
      <p:sp>
        <p:nvSpPr>
          <p:cNvPr id="22" name="21 Elipse"/>
          <p:cNvSpPr/>
          <p:nvPr/>
        </p:nvSpPr>
        <p:spPr>
          <a:xfrm>
            <a:off x="2627313" y="1916113"/>
            <a:ext cx="3889375" cy="4752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3" name="22 Elipse"/>
          <p:cNvSpPr/>
          <p:nvPr/>
        </p:nvSpPr>
        <p:spPr>
          <a:xfrm>
            <a:off x="2987824" y="3068959"/>
            <a:ext cx="3096344" cy="3456385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4" name="23 Elipse"/>
          <p:cNvSpPr/>
          <p:nvPr/>
        </p:nvSpPr>
        <p:spPr>
          <a:xfrm>
            <a:off x="3492500" y="3933825"/>
            <a:ext cx="2087563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5" name="48 CuadroTexto"/>
          <p:cNvSpPr txBox="1">
            <a:spLocks noChangeArrowheads="1"/>
          </p:cNvSpPr>
          <p:nvPr/>
        </p:nvSpPr>
        <p:spPr bwMode="auto">
          <a:xfrm>
            <a:off x="3708400" y="2276475"/>
            <a:ext cx="172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 dirty="0">
                <a:solidFill>
                  <a:srgbClr val="000066"/>
                </a:solidFill>
              </a:rPr>
              <a:t>Sociedad del conocimiento</a:t>
            </a:r>
          </a:p>
          <a:p>
            <a:endParaRPr lang="es-MX" dirty="0"/>
          </a:p>
        </p:txBody>
      </p:sp>
      <p:sp>
        <p:nvSpPr>
          <p:cNvPr id="26" name="49 CuadroTexto"/>
          <p:cNvSpPr txBox="1">
            <a:spLocks noChangeArrowheads="1"/>
          </p:cNvSpPr>
          <p:nvPr/>
        </p:nvSpPr>
        <p:spPr bwMode="auto">
          <a:xfrm>
            <a:off x="3779838" y="3284538"/>
            <a:ext cx="18716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 dirty="0" smtClean="0">
                <a:solidFill>
                  <a:srgbClr val="000066"/>
                </a:solidFill>
              </a:rPr>
              <a:t>Gestión del conocimiento</a:t>
            </a:r>
            <a:endParaRPr lang="es-ES" b="1" i="1" dirty="0">
              <a:solidFill>
                <a:srgbClr val="000066"/>
              </a:solidFill>
            </a:endParaRPr>
          </a:p>
          <a:p>
            <a:endParaRPr lang="es-MX" dirty="0"/>
          </a:p>
        </p:txBody>
      </p:sp>
      <p:sp>
        <p:nvSpPr>
          <p:cNvPr id="27" name="50 CuadroTexto"/>
          <p:cNvSpPr txBox="1">
            <a:spLocks noChangeArrowheads="1"/>
          </p:cNvSpPr>
          <p:nvPr/>
        </p:nvSpPr>
        <p:spPr bwMode="auto">
          <a:xfrm>
            <a:off x="3635896" y="4437112"/>
            <a:ext cx="18716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 dirty="0" smtClean="0">
                <a:solidFill>
                  <a:srgbClr val="000066"/>
                </a:solidFill>
              </a:rPr>
              <a:t>Productividad </a:t>
            </a:r>
            <a:r>
              <a:rPr lang="es-ES" b="1" i="1" dirty="0">
                <a:solidFill>
                  <a:srgbClr val="000066"/>
                </a:solidFill>
              </a:rPr>
              <a:t>de las </a:t>
            </a:r>
            <a:r>
              <a:rPr lang="es-ES" b="1" i="1" dirty="0" smtClean="0">
                <a:solidFill>
                  <a:srgbClr val="000066"/>
                </a:solidFill>
              </a:rPr>
              <a:t>IES, bajo nuevos esquemas de organización</a:t>
            </a:r>
            <a:endParaRPr lang="es-ES" b="1" i="1" dirty="0">
              <a:solidFill>
                <a:srgbClr val="000066"/>
              </a:solidFill>
            </a:endParaRPr>
          </a:p>
          <a:p>
            <a:endParaRPr lang="es-MX" dirty="0"/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5651500" y="2348880"/>
            <a:ext cx="1368772" cy="107917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5868144" y="3068961"/>
            <a:ext cx="1224806" cy="79208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5508625" y="4437112"/>
            <a:ext cx="1583655" cy="50477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5508104" y="4941169"/>
            <a:ext cx="1655663" cy="28803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24" idx="2"/>
          </p:cNvCxnSpPr>
          <p:nvPr/>
        </p:nvCxnSpPr>
        <p:spPr>
          <a:xfrm flipH="1" flipV="1">
            <a:off x="2124075" y="5084763"/>
            <a:ext cx="1368425" cy="7302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1979613" y="5589588"/>
            <a:ext cx="1655762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22" idx="1"/>
          </p:cNvCxnSpPr>
          <p:nvPr/>
        </p:nvCxnSpPr>
        <p:spPr>
          <a:xfrm rot="16200000" flipV="1">
            <a:off x="2471196" y="1886466"/>
            <a:ext cx="540492" cy="91091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0800000">
            <a:off x="1928794" y="2643182"/>
            <a:ext cx="928694" cy="42862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10800000">
            <a:off x="1691684" y="3501012"/>
            <a:ext cx="1451557" cy="499493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H="1" flipV="1">
            <a:off x="5364088" y="5589240"/>
            <a:ext cx="1584176" cy="7200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>
            <a:off x="5508104" y="3789040"/>
            <a:ext cx="1584176" cy="7200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0 CuadroTexto"/>
          <p:cNvSpPr txBox="1">
            <a:spLocks noChangeArrowheads="1"/>
          </p:cNvSpPr>
          <p:nvPr/>
        </p:nvSpPr>
        <p:spPr bwMode="auto">
          <a:xfrm>
            <a:off x="7000892" y="2285992"/>
            <a:ext cx="2000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b="1" dirty="0" err="1"/>
              <a:t>Nonaka</a:t>
            </a:r>
            <a:r>
              <a:rPr lang="es-MX" b="1" dirty="0"/>
              <a:t> </a:t>
            </a:r>
            <a:r>
              <a:rPr lang="es-MX" b="1" dirty="0" smtClean="0"/>
              <a:t> y </a:t>
            </a:r>
            <a:r>
              <a:rPr lang="es-MX" b="1" dirty="0" err="1" smtClean="0"/>
              <a:t>Takehuchi</a:t>
            </a:r>
            <a:r>
              <a:rPr lang="es-MX" b="1" dirty="0" smtClean="0"/>
              <a:t>    (1999</a:t>
            </a:r>
            <a:r>
              <a:rPr lang="es-MX" b="1" dirty="0"/>
              <a:t>) </a:t>
            </a:r>
          </a:p>
        </p:txBody>
      </p:sp>
      <p:sp>
        <p:nvSpPr>
          <p:cNvPr id="41" name="30 CuadroTexto"/>
          <p:cNvSpPr txBox="1">
            <a:spLocks noChangeArrowheads="1"/>
          </p:cNvSpPr>
          <p:nvPr/>
        </p:nvSpPr>
        <p:spPr bwMode="auto">
          <a:xfrm>
            <a:off x="7143750" y="3501008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/>
              <a:t>Solé (2003) </a:t>
            </a:r>
          </a:p>
        </p:txBody>
      </p:sp>
      <p:cxnSp>
        <p:nvCxnSpPr>
          <p:cNvPr id="42" name="41 Conector recto"/>
          <p:cNvCxnSpPr/>
          <p:nvPr/>
        </p:nvCxnSpPr>
        <p:spPr>
          <a:xfrm rot="10800000" flipV="1">
            <a:off x="5786446" y="1857364"/>
            <a:ext cx="857256" cy="7143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52 CuadroTexto"/>
          <p:cNvSpPr txBox="1">
            <a:spLocks noChangeArrowheads="1"/>
          </p:cNvSpPr>
          <p:nvPr/>
        </p:nvSpPr>
        <p:spPr bwMode="auto">
          <a:xfrm>
            <a:off x="485800" y="4715296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 err="1"/>
              <a:t>Rosenberg</a:t>
            </a:r>
            <a:r>
              <a:rPr lang="es-MX" b="1" dirty="0"/>
              <a:t> (2001) </a:t>
            </a:r>
          </a:p>
        </p:txBody>
      </p:sp>
      <p:sp>
        <p:nvSpPr>
          <p:cNvPr id="48" name="47 Menos"/>
          <p:cNvSpPr/>
          <p:nvPr/>
        </p:nvSpPr>
        <p:spPr>
          <a:xfrm>
            <a:off x="-324544" y="1052737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900113" y="-99392"/>
            <a:ext cx="7791450" cy="86427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5400" dirty="0" smtClean="0">
                <a:solidFill>
                  <a:srgbClr val="000000"/>
                </a:solidFill>
                <a:latin typeface="Port Credit"/>
                <a:cs typeface="Lucida Sans Unicode" pitchFamily="34" charset="0"/>
              </a:rPr>
              <a:t>Marco contextual</a:t>
            </a:r>
          </a:p>
        </p:txBody>
      </p:sp>
      <p:sp>
        <p:nvSpPr>
          <p:cNvPr id="48" name="47 Menos"/>
          <p:cNvSpPr/>
          <p:nvPr/>
        </p:nvSpPr>
        <p:spPr>
          <a:xfrm>
            <a:off x="-324544" y="548680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Elipse"/>
          <p:cNvSpPr/>
          <p:nvPr/>
        </p:nvSpPr>
        <p:spPr>
          <a:xfrm>
            <a:off x="3707904" y="3356992"/>
            <a:ext cx="2304256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 CuadroTexto"/>
          <p:cNvSpPr txBox="1">
            <a:spLocks noChangeArrowheads="1"/>
          </p:cNvSpPr>
          <p:nvPr/>
        </p:nvSpPr>
        <p:spPr bwMode="auto">
          <a:xfrm>
            <a:off x="3851920" y="3657798"/>
            <a:ext cx="20162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IT</a:t>
            </a:r>
          </a:p>
          <a:p>
            <a:pPr algn="ctr"/>
            <a:r>
              <a:rPr lang="es-MX" b="1" dirty="0" smtClean="0"/>
              <a:t>FEDERALES</a:t>
            </a:r>
          </a:p>
          <a:p>
            <a:pPr algn="ctr"/>
            <a:endParaRPr lang="es-MX" b="1" dirty="0"/>
          </a:p>
        </p:txBody>
      </p:sp>
      <p:sp>
        <p:nvSpPr>
          <p:cNvPr id="46" name="10 CuadroTexto"/>
          <p:cNvSpPr txBox="1">
            <a:spLocks noChangeArrowheads="1"/>
          </p:cNvSpPr>
          <p:nvPr/>
        </p:nvSpPr>
        <p:spPr bwMode="auto">
          <a:xfrm>
            <a:off x="3923928" y="5484961"/>
            <a:ext cx="22320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900" dirty="0" smtClean="0"/>
              <a:t>Diversificar </a:t>
            </a:r>
            <a:r>
              <a:rPr lang="es-MX" sz="1900" dirty="0"/>
              <a:t>oportunidades de ES</a:t>
            </a:r>
          </a:p>
        </p:txBody>
      </p:sp>
      <p:sp>
        <p:nvSpPr>
          <p:cNvPr id="47" name="11 CuadroTexto"/>
          <p:cNvSpPr txBox="1">
            <a:spLocks noChangeArrowheads="1"/>
          </p:cNvSpPr>
          <p:nvPr/>
        </p:nvSpPr>
        <p:spPr bwMode="auto">
          <a:xfrm>
            <a:off x="7092007" y="5373216"/>
            <a:ext cx="1368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900" dirty="0" smtClean="0"/>
              <a:t>Aumentar </a:t>
            </a:r>
            <a:r>
              <a:rPr lang="es-MX" sz="1900" dirty="0"/>
              <a:t>cobertura </a:t>
            </a:r>
          </a:p>
        </p:txBody>
      </p:sp>
      <p:sp>
        <p:nvSpPr>
          <p:cNvPr id="49" name="30 CuadroTexto"/>
          <p:cNvSpPr txBox="1">
            <a:spLocks noChangeArrowheads="1"/>
          </p:cNvSpPr>
          <p:nvPr/>
        </p:nvSpPr>
        <p:spPr bwMode="auto">
          <a:xfrm>
            <a:off x="1115616" y="1556792"/>
            <a:ext cx="18002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900" dirty="0" smtClean="0"/>
              <a:t>Formación tecnológica, práctica </a:t>
            </a:r>
            <a:r>
              <a:rPr lang="es-MX" sz="1900" dirty="0"/>
              <a:t>más que </a:t>
            </a:r>
            <a:r>
              <a:rPr lang="es-MX" sz="1900" dirty="0" smtClean="0"/>
              <a:t>teoría</a:t>
            </a:r>
            <a:endParaRPr lang="es-MX" sz="1900" dirty="0"/>
          </a:p>
        </p:txBody>
      </p:sp>
      <p:sp>
        <p:nvSpPr>
          <p:cNvPr id="50" name="25 CuadroTexto"/>
          <p:cNvSpPr txBox="1">
            <a:spLocks noChangeArrowheads="1"/>
          </p:cNvSpPr>
          <p:nvPr/>
        </p:nvSpPr>
        <p:spPr bwMode="auto">
          <a:xfrm>
            <a:off x="1115616" y="4903420"/>
            <a:ext cx="223224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900" dirty="0"/>
              <a:t>Oportunidad para jóvenes de condición </a:t>
            </a:r>
            <a:r>
              <a:rPr lang="es-MX" sz="1900" dirty="0" smtClean="0"/>
              <a:t>económica </a:t>
            </a:r>
            <a:r>
              <a:rPr lang="es-MX" sz="1900" dirty="0"/>
              <a:t>baja</a:t>
            </a:r>
          </a:p>
        </p:txBody>
      </p:sp>
      <p:sp>
        <p:nvSpPr>
          <p:cNvPr id="51" name="7 CuadroTexto"/>
          <p:cNvSpPr txBox="1">
            <a:spLocks noChangeArrowheads="1"/>
          </p:cNvSpPr>
          <p:nvPr/>
        </p:nvSpPr>
        <p:spPr bwMode="auto">
          <a:xfrm>
            <a:off x="3635896" y="1628800"/>
            <a:ext cx="244827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900" dirty="0"/>
              <a:t>Formar ingenieros </a:t>
            </a:r>
            <a:r>
              <a:rPr lang="es-MX" sz="1900" dirty="0" smtClean="0"/>
              <a:t>principalmente </a:t>
            </a:r>
            <a:r>
              <a:rPr lang="es-MX" sz="1900" dirty="0"/>
              <a:t>en  área tecnológica industrial</a:t>
            </a:r>
          </a:p>
        </p:txBody>
      </p:sp>
      <p:sp>
        <p:nvSpPr>
          <p:cNvPr id="52" name="14 CuadroTexto"/>
          <p:cNvSpPr txBox="1">
            <a:spLocks noChangeArrowheads="1"/>
          </p:cNvSpPr>
          <p:nvPr/>
        </p:nvSpPr>
        <p:spPr bwMode="auto">
          <a:xfrm>
            <a:off x="6588224" y="1628800"/>
            <a:ext cx="223202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900" dirty="0"/>
              <a:t>Desarrollo económico y social de las regiones</a:t>
            </a:r>
          </a:p>
        </p:txBody>
      </p:sp>
      <p:sp>
        <p:nvSpPr>
          <p:cNvPr id="53" name="52 CuadroTexto"/>
          <p:cNvSpPr txBox="1">
            <a:spLocks noChangeArrowheads="1"/>
          </p:cNvSpPr>
          <p:nvPr/>
        </p:nvSpPr>
        <p:spPr bwMode="auto">
          <a:xfrm>
            <a:off x="6732240" y="3540745"/>
            <a:ext cx="1907704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900" dirty="0" smtClean="0"/>
              <a:t>Desconcentrar </a:t>
            </a:r>
            <a:r>
              <a:rPr lang="es-MX" sz="1900" dirty="0"/>
              <a:t>oferta educativa</a:t>
            </a:r>
          </a:p>
        </p:txBody>
      </p:sp>
      <p:sp>
        <p:nvSpPr>
          <p:cNvPr id="54" name="53 Elipse"/>
          <p:cNvSpPr/>
          <p:nvPr/>
        </p:nvSpPr>
        <p:spPr>
          <a:xfrm>
            <a:off x="827584" y="1412776"/>
            <a:ext cx="2448272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54 Elipse"/>
          <p:cNvSpPr/>
          <p:nvPr/>
        </p:nvSpPr>
        <p:spPr>
          <a:xfrm>
            <a:off x="3563888" y="1412776"/>
            <a:ext cx="2520280" cy="1512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Elipse"/>
          <p:cNvSpPr/>
          <p:nvPr/>
        </p:nvSpPr>
        <p:spPr>
          <a:xfrm>
            <a:off x="6588224" y="1412776"/>
            <a:ext cx="230425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Elipse"/>
          <p:cNvSpPr/>
          <p:nvPr/>
        </p:nvSpPr>
        <p:spPr>
          <a:xfrm>
            <a:off x="6588224" y="3212976"/>
            <a:ext cx="2304256" cy="144016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Elipse"/>
          <p:cNvSpPr/>
          <p:nvPr/>
        </p:nvSpPr>
        <p:spPr>
          <a:xfrm>
            <a:off x="3851920" y="5157192"/>
            <a:ext cx="2448272" cy="1512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58 Elipse"/>
          <p:cNvSpPr/>
          <p:nvPr/>
        </p:nvSpPr>
        <p:spPr>
          <a:xfrm>
            <a:off x="971600" y="4797152"/>
            <a:ext cx="2592288" cy="144016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59 Elipse"/>
          <p:cNvSpPr/>
          <p:nvPr/>
        </p:nvSpPr>
        <p:spPr>
          <a:xfrm>
            <a:off x="683568" y="3212976"/>
            <a:ext cx="2448272" cy="144016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60 Elipse"/>
          <p:cNvSpPr/>
          <p:nvPr/>
        </p:nvSpPr>
        <p:spPr>
          <a:xfrm>
            <a:off x="6588224" y="5013176"/>
            <a:ext cx="2304256" cy="151216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2" name="61 Conector recto"/>
          <p:cNvCxnSpPr>
            <a:stCxn id="44" idx="0"/>
            <a:endCxn id="55" idx="4"/>
          </p:cNvCxnSpPr>
          <p:nvPr/>
        </p:nvCxnSpPr>
        <p:spPr>
          <a:xfrm flipH="1" flipV="1">
            <a:off x="4824028" y="2924944"/>
            <a:ext cx="36004" cy="43204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5796136" y="2857496"/>
            <a:ext cx="1204756" cy="7875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>
            <a:stCxn id="44" idx="6"/>
          </p:cNvCxnSpPr>
          <p:nvPr/>
        </p:nvCxnSpPr>
        <p:spPr>
          <a:xfrm>
            <a:off x="6012160" y="4005064"/>
            <a:ext cx="576064" cy="720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endCxn id="61" idx="1"/>
          </p:cNvCxnSpPr>
          <p:nvPr/>
        </p:nvCxnSpPr>
        <p:spPr>
          <a:xfrm>
            <a:off x="5508104" y="4509120"/>
            <a:ext cx="1417571" cy="7255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>
            <a:stCxn id="44" idx="4"/>
          </p:cNvCxnSpPr>
          <p:nvPr/>
        </p:nvCxnSpPr>
        <p:spPr>
          <a:xfrm>
            <a:off x="4860032" y="4653136"/>
            <a:ext cx="72008" cy="5040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 flipV="1">
            <a:off x="3059832" y="2708920"/>
            <a:ext cx="1080120" cy="7920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44" idx="2"/>
            <a:endCxn id="60" idx="6"/>
          </p:cNvCxnSpPr>
          <p:nvPr/>
        </p:nvCxnSpPr>
        <p:spPr>
          <a:xfrm flipH="1" flipV="1">
            <a:off x="3131840" y="3933056"/>
            <a:ext cx="576064" cy="720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44" idx="3"/>
          </p:cNvCxnSpPr>
          <p:nvPr/>
        </p:nvCxnSpPr>
        <p:spPr>
          <a:xfrm flipH="1">
            <a:off x="3347864" y="4463320"/>
            <a:ext cx="697491" cy="6218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55 CuadroTexto"/>
          <p:cNvSpPr txBox="1">
            <a:spLocks noChangeArrowheads="1"/>
          </p:cNvSpPr>
          <p:nvPr/>
        </p:nvSpPr>
        <p:spPr bwMode="auto">
          <a:xfrm>
            <a:off x="611560" y="3356992"/>
            <a:ext cx="2664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Dependen estructuralmente de las decisiones del Estado</a:t>
            </a:r>
            <a:endParaRPr lang="es-MX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39552" y="899429"/>
            <a:ext cx="900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00" dirty="0" smtClean="0"/>
              <a:t>Educación Superior Tecnológica, centrada en los Institutos Tecnológicos </a:t>
            </a:r>
            <a:endParaRPr lang="es-MX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 Título"/>
          <p:cNvSpPr>
            <a:spLocks noGrp="1"/>
          </p:cNvSpPr>
          <p:nvPr>
            <p:ph type="title" idx="4294967295"/>
          </p:nvPr>
        </p:nvSpPr>
        <p:spPr>
          <a:xfrm>
            <a:off x="928662" y="-71462"/>
            <a:ext cx="7791450" cy="11429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sz="5400" dirty="0" smtClean="0">
                <a:solidFill>
                  <a:srgbClr val="000000"/>
                </a:solidFill>
                <a:latin typeface="Port Credit"/>
                <a:cs typeface="Lucida Sans Unicode" pitchFamily="34" charset="0"/>
              </a:rPr>
              <a:t>Metodología</a:t>
            </a:r>
          </a:p>
        </p:txBody>
      </p:sp>
      <p:sp>
        <p:nvSpPr>
          <p:cNvPr id="48" name="47 Menos"/>
          <p:cNvSpPr/>
          <p:nvPr/>
        </p:nvSpPr>
        <p:spPr>
          <a:xfrm>
            <a:off x="-324544" y="1000108"/>
            <a:ext cx="10081120" cy="288032"/>
          </a:xfrm>
          <a:prstGeom prst="mathMinus">
            <a:avLst/>
          </a:prstGeom>
          <a:solidFill>
            <a:srgbClr val="9A3926"/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1557486"/>
            <a:ext cx="8535863" cy="48958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Tipo de Estudio: Exploratorio y descriptivo.  </a:t>
            </a:r>
          </a:p>
          <a:p>
            <a:pPr algn="just" eaLnBrk="1" hangingPunct="1">
              <a:buNone/>
              <a:defRPr/>
            </a:pPr>
            <a:r>
              <a:rPr lang="es-MX" sz="3000" dirty="0" smtClean="0">
                <a:latin typeface="Port Credit" pitchFamily="2" charset="0"/>
              </a:rPr>
              <a:t>   </a:t>
            </a:r>
          </a:p>
          <a:p>
            <a:pPr algn="just" eaLnBrk="1" hangingPunct="1">
              <a:defRPr/>
            </a:pPr>
            <a:r>
              <a:rPr lang="es-MX" sz="3000" dirty="0" smtClean="0">
                <a:latin typeface="Port Credit" pitchFamily="2" charset="0"/>
              </a:rPr>
              <a:t>Enfoque: Cualitativo.  </a:t>
            </a:r>
          </a:p>
          <a:p>
            <a:pPr algn="just" eaLnBrk="1" hangingPunct="1">
              <a:buNone/>
              <a:defRPr/>
            </a:pPr>
            <a:endParaRPr lang="es-MX" sz="3000" dirty="0" smtClean="0">
              <a:latin typeface="Port Credit" pitchFamily="2" charset="0"/>
            </a:endParaRPr>
          </a:p>
          <a:p>
            <a:pPr algn="just">
              <a:defRPr/>
            </a:pPr>
            <a:r>
              <a:rPr lang="es-MX" sz="3000" dirty="0" smtClean="0">
                <a:latin typeface="Port Credit" pitchFamily="2" charset="0"/>
              </a:rPr>
              <a:t>Diseño: Transversal</a:t>
            </a:r>
          </a:p>
          <a:p>
            <a:pPr algn="just">
              <a:buNone/>
              <a:defRPr/>
            </a:pPr>
            <a:endParaRPr lang="es-MX" sz="3000" dirty="0" smtClean="0">
              <a:latin typeface="Port Credit" pitchFamily="2" charset="0"/>
            </a:endParaRPr>
          </a:p>
          <a:p>
            <a:pPr algn="just">
              <a:defRPr/>
            </a:pPr>
            <a:r>
              <a:rPr lang="es-MX" sz="3000" dirty="0" smtClean="0">
                <a:latin typeface="Port Credit" pitchFamily="2" charset="0"/>
              </a:rPr>
              <a:t>Método: Teoría Fundamentada, con elementos de estudio de caso.</a:t>
            </a:r>
            <a:endParaRPr lang="es-MX" sz="3000" dirty="0" smtClean="0">
              <a:solidFill>
                <a:srgbClr val="FF0000"/>
              </a:solidFill>
              <a:latin typeface="Port Credit" pitchFamily="2" charset="0"/>
            </a:endParaRPr>
          </a:p>
          <a:p>
            <a:pPr algn="just">
              <a:buNone/>
              <a:defRPr/>
            </a:pPr>
            <a:endParaRPr lang="es-MX" sz="3000" dirty="0" smtClean="0">
              <a:latin typeface="Port Credit" pitchFamily="2" charset="0"/>
            </a:endParaRPr>
          </a:p>
          <a:p>
            <a:pPr lvl="1" eaLnBrk="1" hangingPunct="1">
              <a:buFontTx/>
              <a:buNone/>
              <a:defRPr/>
            </a:pPr>
            <a:endParaRPr lang="es-MX" dirty="0" smtClean="0">
              <a:latin typeface="Port Cred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34" y="-171400"/>
            <a:ext cx="864396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Congruencia </a:t>
            </a:r>
            <a:r>
              <a:rPr lang="es-MX" sz="36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Metodólogica</a:t>
            </a:r>
            <a:endParaRPr lang="es-MX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  <a:ea typeface="+mj-ea"/>
              <a:cs typeface="+mj-cs"/>
            </a:endParaRPr>
          </a:p>
        </p:txBody>
      </p:sp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0" y="561257"/>
          <a:ext cx="9144001" cy="6397138"/>
        </p:xfrm>
        <a:graphic>
          <a:graphicData uri="http://schemas.openxmlformats.org/drawingml/2006/table">
            <a:tbl>
              <a:tblPr/>
              <a:tblGrid>
                <a:gridCol w="1563247"/>
                <a:gridCol w="1712609"/>
                <a:gridCol w="2304256"/>
                <a:gridCol w="2160240"/>
                <a:gridCol w="1403649"/>
              </a:tblGrid>
              <a:tr h="402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EJES Y NÚCLEOS TEMÁTICOS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PROBLEMA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OBJETIVOS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01100" algn="l"/>
                        </a:tabLst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PREGUNTAS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201613" algn="l"/>
                        </a:tabLst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SUPUESTO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</a:tr>
              <a:tr h="1295029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Gestión del conocimiento: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Conocimiento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Gestión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Aprendizaje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¿</a:t>
                      </a:r>
                      <a:r>
                        <a:rPr kumimoji="0" lang="es-E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De qué</a:t>
                      </a:r>
                      <a:r>
                        <a:rPr kumimoji="0" lang="es-E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s-E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manera la gestión del conocimiento, puede  promover la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productividad  académica de los institutos tecnológicos, para que logren un verdadero impacto en la sociedad?</a:t>
                      </a: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General: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Proponer  un Modelo de GC para los IT, conforme a las demandas que surgen en la sociedad del conocimiento, para promover su productividad académica.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General: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E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¿Cómo pueden responder los IT a las demandas de productividad académica, de la sociedad del conocimiento</a:t>
                      </a:r>
                      <a:r>
                        <a:rPr kumimoji="0" lang="es-E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?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+mn-cs"/>
                        </a:rPr>
                        <a:t>Los institutos tecnológicos, tendrán mayor productividad académica,  utilizando como recurso la gestión del conocimiento</a:t>
                      </a:r>
                      <a:r>
                        <a:rPr kumimoji="0" lang="es-ES" altLang="ja-JP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+mn-cs"/>
                        </a:rPr>
                        <a:t>.</a:t>
                      </a:r>
                      <a:endParaRPr kumimoji="0" lang="es-MX" altLang="ja-JP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</a:tr>
              <a:tr h="5884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Específicos: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1)Determinar cómo  la GC contribuye a promover la  productividad  académica de los IT.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2) Identificar  prácticas</a:t>
                      </a: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 de gestión  en cuatro institutos de alto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 desempeño, que den cuenta de su productividad académica.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3)Identificar factores influyentes  en la  </a:t>
                      </a: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gestión</a:t>
                      </a: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  del conocimiento para  promover la productividad académica de los IT.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4) Elaborar un modelo de GC con sus respectivos indicadores   para los IT.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Específicas: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1) ¿Cómo contribuye la GC  en promover  la productividad </a:t>
                      </a: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académica </a:t>
                      </a: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de los IT?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2) ¿Qué prácticas de gestión  han logrado  buenos  resultados en la productividad académica de  IT de alto desempeño, para replicarlas?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E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3) ¿Qué factores  influyen en la gestión del conocimiento para promover la productividad académica de los  IT</a:t>
                      </a: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96850" algn="l"/>
                        </a:tabLst>
                      </a:pPr>
                      <a:r>
                        <a:rPr kumimoji="0" lang="es-MX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</a:rPr>
                        <a:t>4) </a:t>
                      </a:r>
                      <a:r>
                        <a:rPr kumimoji="0" lang="es-MX" altLang="ja-JP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+mn-cs"/>
                        </a:rPr>
                        <a:t>¿Qué elementos  debe tener un Modelo de GC y cuáles  indicadores  se pueden proponer para los  IT?</a:t>
                      </a:r>
                      <a:endParaRPr kumimoji="0" lang="es-MX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104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Productividad académica: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Docencia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Investigación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Vinculación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34" y="-243408"/>
            <a:ext cx="8643966" cy="99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rt Credit" pitchFamily="2" charset="0"/>
              </a:rPr>
              <a:t>Recolección de información </a:t>
            </a:r>
            <a:endParaRPr lang="es-MX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ort Credit" pitchFamily="2" charset="0"/>
            </a:endParaRPr>
          </a:p>
        </p:txBody>
      </p:sp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0" y="496248"/>
          <a:ext cx="9144000" cy="6736080"/>
        </p:xfrm>
        <a:graphic>
          <a:graphicData uri="http://schemas.openxmlformats.org/drawingml/2006/table">
            <a:tbl>
              <a:tblPr/>
              <a:tblGrid>
                <a:gridCol w="1619672"/>
                <a:gridCol w="2952328"/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ENTREVISTADO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NOMBRE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01100" algn="l"/>
                        </a:tabLst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EXPERIENCIA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85097"/>
                      </a:schemeClr>
                    </a:solidFill>
                  </a:tcPr>
                </a:tc>
              </a:tr>
              <a:tr h="3101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b="0" dirty="0" smtClean="0">
                        <a:latin typeface="Tahoma" pitchFamily="34" charset="0"/>
                        <a:ea typeface="MS Mincho"/>
                        <a:cs typeface="Tahoma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Expertos</a:t>
                      </a:r>
                      <a:r>
                        <a:rPr lang="en-US" sz="1600" b="0" dirty="0" smtClean="0"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 en </a:t>
                      </a:r>
                      <a:r>
                        <a:rPr lang="en-US" sz="1600" b="0" dirty="0" err="1" smtClean="0"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Educación</a:t>
                      </a:r>
                      <a:r>
                        <a:rPr lang="en-US" sz="1600" b="0" dirty="0" smtClean="0"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 Superior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1200" b="0" dirty="0">
                        <a:latin typeface="Tahoma" pitchFamily="34" charset="0"/>
                        <a:ea typeface="MS Mincho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Claudio Rama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Luis Arturo Rivas T.</a:t>
                      </a:r>
                    </a:p>
                    <a:p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Dra. Corina </a:t>
                      </a:r>
                      <a:r>
                        <a:rPr kumimoji="0" lang="es-ES" sz="12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Schmelkes</a:t>
                      </a: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</a:p>
                    <a:p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 C. Clemencia Camacho D.</a:t>
                      </a:r>
                    </a:p>
                    <a:p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Maestro Noel Angulo Marcial </a:t>
                      </a:r>
                    </a:p>
                    <a:p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M.C.</a:t>
                      </a:r>
                      <a:r>
                        <a:rPr kumimoji="0" lang="es-ES" sz="1200" b="0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200" b="0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Roberto Lechuga M.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Marco A.</a:t>
                      </a:r>
                      <a:r>
                        <a:rPr kumimoji="0" lang="es-ES" sz="12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Navarro  L.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Experto en 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Economía  y temas de Sociedad del Conocimiento y consultor de Educación Superior (América Latina).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Experto</a:t>
                      </a:r>
                      <a:r>
                        <a:rPr lang="es-ES" sz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en temas de la Teoría de la Complejidad y el Caos en la gestión de las organizaciones y  gestión del conocimiento, consultor en reingeniería, estrategia y cambio organizacional.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Experta en el campo de la investigación educativa,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Experiencia en gestión educativa en el Sistema de Institutos Tecnológicos (CIIDET).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Experta en producción del conocimiento científico, líder de la Comunidad de Investigación</a:t>
                      </a:r>
                      <a:r>
                        <a:rPr lang="es-ES" sz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URDIMBRE. Univ. de Colombia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Experto en temas de Sociedad del conocimiento, dirige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Red de colaboración en temas de gestión de la información y del conocimiento, entre otros.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Experto en Procesos de</a:t>
                      </a:r>
                      <a:r>
                        <a:rPr lang="es-ES" sz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Planeación y Gestión Educativa.</a:t>
                      </a:r>
                      <a:endParaRPr kumimoji="0" lang="es-ES" sz="1200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Experto en gestión del conocimiento, con énfasis en investigación científica formativa y competencias académicas.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5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s-MX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MS Mincho"/>
                          <a:cs typeface="Tahoma" pitchFamily="34" charset="0"/>
                        </a:rPr>
                        <a:t>Informantes clave</a:t>
                      </a:r>
                      <a:endParaRPr kumimoji="0" lang="es-MX" sz="16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MS Mincho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509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Carlos A. García Ibarra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Dr. Esteban Hernández Pérez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Emiliano Hdez.  Camargo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José A. Carranza Palacios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José Ángel Gámez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Heriberto Herrera  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Ing. Beatriz Valles V.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M.C. José Francisco</a:t>
                      </a:r>
                      <a:r>
                        <a:rPr kumimoji="0" lang="es-ES" sz="12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2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Lara  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cs typeface="Tahoma" pitchFamily="34" charset="0"/>
                        </a:rPr>
                        <a:t> Director General  de la DGEST, Ex Director</a:t>
                      </a:r>
                      <a:r>
                        <a:rPr lang="es-ES" sz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cs typeface="Tahoma" pitchFamily="34" charset="0"/>
                        </a:rPr>
                        <a:t> del 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cs typeface="Tahoma" pitchFamily="34" charset="0"/>
                        </a:rPr>
                        <a:t> IT Saltillo, Toluca y Puebla,</a:t>
                      </a:r>
                      <a:r>
                        <a:rPr lang="es-ES" sz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cs typeface="Tahoma" pitchFamily="34" charset="0"/>
                        </a:rPr>
                        <a:t> importante trayectoria en educación tecnológica.</a:t>
                      </a:r>
                      <a:endParaRPr lang="es-ES" sz="1200" dirty="0" smtClean="0">
                        <a:solidFill>
                          <a:schemeClr val="accent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Formó parte importante de la historia de los IT, Ex Director , del IT Chihuahua y Director General de Institutos Tecnológicos.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Importante</a:t>
                      </a:r>
                      <a:r>
                        <a:rPr kumimoji="0"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fundador del sistema, ex Dir. ITO y Dir. Gral. de IT</a:t>
                      </a:r>
                      <a:endParaRPr lang="es-ES" sz="120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Importante trayectoria en la educación tecnológica y en la política económica del país (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Subsecretario de la SEIT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y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 Director General  de Planeación Educativa de la SEP).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Experto y consultor</a:t>
                      </a:r>
                      <a:r>
                        <a:rPr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en temas de educación, e</a:t>
                      </a:r>
                      <a:r>
                        <a:rPr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x Director de IT Jiquilpan, León, Tepic, Director</a:t>
                      </a:r>
                      <a:r>
                        <a:rPr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de </a:t>
                      </a:r>
                      <a:r>
                        <a:rPr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Planeación de  DGETI.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Director  IT </a:t>
                      </a:r>
                      <a:r>
                        <a:rPr lang="es-ES" sz="12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Tláhuac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ex Director de Pachuca y </a:t>
                      </a:r>
                      <a:r>
                        <a:rPr lang="es-ES" sz="12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Huejutla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Directora de Programación Presupuestal e Infraestructura Física de la DGEST</a:t>
                      </a:r>
                      <a:r>
                        <a:rPr kumimoji="0" lang="es-ES" sz="1200" kern="1200" baseline="0" dirty="0" smtClean="0">
                          <a:solidFill>
                            <a:schemeClr val="accent2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y ex Directora de Planeación en CONALEP.</a:t>
                      </a:r>
                      <a:endParaRPr kumimoji="0" lang="es-ES" sz="1200" kern="1200" dirty="0" smtClean="0">
                        <a:solidFill>
                          <a:schemeClr val="accent2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Director de Planeación y Desarrollo de la DGEST,</a:t>
                      </a:r>
                      <a:r>
                        <a:rPr kumimoji="0" lang="es-ES" sz="12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ex Director del CRODE Celaya y Chihuahua.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3986</TotalTime>
  <Words>2965</Words>
  <Application>Microsoft Office PowerPoint</Application>
  <PresentationFormat>Presentación en pantalla (4:3)</PresentationFormat>
  <Paragraphs>532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Concurrencia</vt:lpstr>
      <vt:lpstr>Diapositiva 1</vt:lpstr>
      <vt:lpstr>Diapositiva 2</vt:lpstr>
      <vt:lpstr>Diapositiva 3</vt:lpstr>
      <vt:lpstr>Diapositiva 4</vt:lpstr>
      <vt:lpstr>Marco teórico referencial</vt:lpstr>
      <vt:lpstr>Marco contextual</vt:lpstr>
      <vt:lpstr>Metodología</vt:lpstr>
      <vt:lpstr>Diapositiva 8</vt:lpstr>
      <vt:lpstr>Diapositiva 9</vt:lpstr>
      <vt:lpstr>Diapositiva 10</vt:lpstr>
      <vt:lpstr>Sistematización y análisis de la información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435</cp:revision>
  <dcterms:created xsi:type="dcterms:W3CDTF">2011-10-25T23:23:00Z</dcterms:created>
  <dcterms:modified xsi:type="dcterms:W3CDTF">2012-07-04T20:29:25Z</dcterms:modified>
</cp:coreProperties>
</file>