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30" r:id="rId2"/>
    <p:sldMasterId id="2147483742" r:id="rId3"/>
    <p:sldMasterId id="2147483747" r:id="rId4"/>
  </p:sldMasterIdLst>
  <p:notesMasterIdLst>
    <p:notesMasterId r:id="rId24"/>
  </p:notesMasterIdLst>
  <p:handoutMasterIdLst>
    <p:handoutMasterId r:id="rId25"/>
  </p:handoutMasterIdLst>
  <p:sldIdLst>
    <p:sldId id="449" r:id="rId5"/>
    <p:sldId id="476" r:id="rId6"/>
    <p:sldId id="491" r:id="rId7"/>
    <p:sldId id="477" r:id="rId8"/>
    <p:sldId id="426" r:id="rId9"/>
    <p:sldId id="427" r:id="rId10"/>
    <p:sldId id="492" r:id="rId11"/>
    <p:sldId id="493" r:id="rId12"/>
    <p:sldId id="431" r:id="rId13"/>
    <p:sldId id="471" r:id="rId14"/>
    <p:sldId id="435" r:id="rId15"/>
    <p:sldId id="468" r:id="rId16"/>
    <p:sldId id="466" r:id="rId17"/>
    <p:sldId id="467" r:id="rId18"/>
    <p:sldId id="494" r:id="rId19"/>
    <p:sldId id="456" r:id="rId20"/>
    <p:sldId id="459" r:id="rId21"/>
    <p:sldId id="461" r:id="rId22"/>
    <p:sldId id="484" r:id="rId23"/>
  </p:sldIdLst>
  <p:sldSz cx="9144000" cy="6858000" type="screen4x3"/>
  <p:notesSz cx="6858000" cy="92964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6E8FFF"/>
    <a:srgbClr val="CCECFF"/>
    <a:srgbClr val="A50021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4" autoAdjust="0"/>
    <p:restoredTop sz="98980" autoAdjust="0"/>
  </p:normalViewPr>
  <p:slideViewPr>
    <p:cSldViewPr>
      <p:cViewPr>
        <p:scale>
          <a:sx n="75" d="100"/>
          <a:sy n="75" d="100"/>
        </p:scale>
        <p:origin x="-276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erver1\tic\Modelo_Demanda\2011\Proyectos%20especiales\IPN%20Estudio%20RH%20Maestr&#237;a%20Computo\Datos\Fuente\Fuente_IPN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542234364204E-2"/>
          <c:y val="0.135153783593952"/>
          <c:w val="0.85523278127823299"/>
          <c:h val="0.55822409522753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TD00!$J$5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01010101010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TD00!$I$6:$I$8</c:f>
              <c:strCache>
                <c:ptCount val="3"/>
                <c:pt idx="0">
                  <c:v>Empleados totales</c:v>
                </c:pt>
                <c:pt idx="1">
                  <c:v>Empleados de sistemas</c:v>
                </c:pt>
                <c:pt idx="2">
                  <c:v>Empleados con posgrado en cómputo</c:v>
                </c:pt>
              </c:strCache>
            </c:strRef>
          </c:cat>
          <c:val>
            <c:numRef>
              <c:f>TD00!$J$6:$J$8</c:f>
              <c:numCache>
                <c:formatCode>_-* #,##0_-;\-* #,##0_-;_-* "-"??_-;_-@_-</c:formatCode>
                <c:ptCount val="3"/>
                <c:pt idx="0">
                  <c:v>4590.1468531468536</c:v>
                </c:pt>
                <c:pt idx="1">
                  <c:v>196.04347826086951</c:v>
                </c:pt>
                <c:pt idx="2">
                  <c:v>12.18032786885246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3450240"/>
        <c:axId val="85937536"/>
      </c:barChart>
      <c:catAx>
        <c:axId val="133450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s-MX"/>
          </a:p>
        </c:txPr>
        <c:crossAx val="85937536"/>
        <c:crosses val="autoZero"/>
        <c:auto val="1"/>
        <c:lblAlgn val="ctr"/>
        <c:lblOffset val="100"/>
        <c:noMultiLvlLbl val="0"/>
      </c:catAx>
      <c:valAx>
        <c:axId val="85937536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one"/>
        <c:crossAx val="13345024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41B7EC-713F-C247-87D6-C53C8371B4F8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A6558BB-6F3B-2348-B550-B02934737136}">
      <dgm:prSet phldrT="[Texto]"/>
      <dgm:spPr/>
      <dgm:t>
        <a:bodyPr/>
        <a:lstStyle/>
        <a:p>
          <a:r>
            <a:rPr lang="es-ES" dirty="0" smtClean="0"/>
            <a:t>Certificación</a:t>
          </a:r>
        </a:p>
        <a:p>
          <a:r>
            <a:rPr lang="es-ES" dirty="0" smtClean="0"/>
            <a:t>Especialidad</a:t>
          </a:r>
          <a:endParaRPr lang="es-ES" dirty="0"/>
        </a:p>
      </dgm:t>
    </dgm:pt>
    <dgm:pt modelId="{2EFF236A-0CF0-B543-A7A6-ED29B29B9B8B}" type="parTrans" cxnId="{10FA6DA2-796D-B74B-8C15-86E2DBDDD952}">
      <dgm:prSet/>
      <dgm:spPr/>
      <dgm:t>
        <a:bodyPr/>
        <a:lstStyle/>
        <a:p>
          <a:endParaRPr lang="es-ES"/>
        </a:p>
      </dgm:t>
    </dgm:pt>
    <dgm:pt modelId="{E6E97296-9046-084F-8174-6F75CA1EC17B}" type="sibTrans" cxnId="{10FA6DA2-796D-B74B-8C15-86E2DBDDD952}">
      <dgm:prSet/>
      <dgm:spPr/>
      <dgm:t>
        <a:bodyPr/>
        <a:lstStyle/>
        <a:p>
          <a:endParaRPr lang="es-ES"/>
        </a:p>
      </dgm:t>
    </dgm:pt>
    <dgm:pt modelId="{CDA612C4-43CB-5C45-841F-5F7ACE44A2F8}">
      <dgm:prSet phldrT="[Texto]" custT="1"/>
      <dgm:spPr/>
      <dgm:t>
        <a:bodyPr/>
        <a:lstStyle/>
        <a:p>
          <a:r>
            <a:rPr lang="es-ES_tradnl" sz="2000" dirty="0" smtClean="0"/>
            <a:t>Lo que requieren HOY. Definido </a:t>
          </a:r>
          <a:r>
            <a:rPr lang="es-ES_tradnl" sz="2000" dirty="0" smtClean="0">
              <a:solidFill>
                <a:srgbClr val="FF0000"/>
              </a:solidFill>
            </a:rPr>
            <a:t>junto con </a:t>
          </a:r>
          <a:r>
            <a:rPr lang="es-ES_tradnl" sz="2000" dirty="0" smtClean="0"/>
            <a:t>la Industria  </a:t>
          </a:r>
          <a:endParaRPr lang="es-ES" sz="2000" dirty="0"/>
        </a:p>
      </dgm:t>
    </dgm:pt>
    <dgm:pt modelId="{F09526A5-5834-2941-B8F3-0220CAAED411}" type="parTrans" cxnId="{90203441-1619-1047-BDFA-288FBA72065D}">
      <dgm:prSet/>
      <dgm:spPr/>
      <dgm:t>
        <a:bodyPr/>
        <a:lstStyle/>
        <a:p>
          <a:endParaRPr lang="es-ES"/>
        </a:p>
      </dgm:t>
    </dgm:pt>
    <dgm:pt modelId="{BC2237A4-A468-694A-8AE2-9F6C5A0B29B4}" type="sibTrans" cxnId="{90203441-1619-1047-BDFA-288FBA72065D}">
      <dgm:prSet/>
      <dgm:spPr/>
      <dgm:t>
        <a:bodyPr/>
        <a:lstStyle/>
        <a:p>
          <a:endParaRPr lang="es-ES"/>
        </a:p>
      </dgm:t>
    </dgm:pt>
    <dgm:pt modelId="{EAEC955C-FC1B-7C44-B4AA-91F106F39A93}">
      <dgm:prSet phldrT="[Texto]"/>
      <dgm:spPr/>
      <dgm:t>
        <a:bodyPr/>
        <a:lstStyle/>
        <a:p>
          <a:r>
            <a:rPr lang="es-ES" dirty="0" smtClean="0"/>
            <a:t>Posgrado =&gt;</a:t>
          </a:r>
        </a:p>
        <a:p>
          <a:r>
            <a:rPr lang="es-ES" dirty="0" smtClean="0"/>
            <a:t>Habilidad Técnica</a:t>
          </a:r>
          <a:endParaRPr lang="es-ES" dirty="0"/>
        </a:p>
      </dgm:t>
    </dgm:pt>
    <dgm:pt modelId="{29C7F02F-5EF8-E94B-9CA7-D40D06F9B982}" type="parTrans" cxnId="{CA5F4896-9035-B149-86E4-FD3C7E5BA988}">
      <dgm:prSet/>
      <dgm:spPr/>
      <dgm:t>
        <a:bodyPr/>
        <a:lstStyle/>
        <a:p>
          <a:endParaRPr lang="es-ES"/>
        </a:p>
      </dgm:t>
    </dgm:pt>
    <dgm:pt modelId="{345EB6F2-C601-5542-91DC-9F1C209F75B7}" type="sibTrans" cxnId="{CA5F4896-9035-B149-86E4-FD3C7E5BA988}">
      <dgm:prSet/>
      <dgm:spPr/>
      <dgm:t>
        <a:bodyPr/>
        <a:lstStyle/>
        <a:p>
          <a:endParaRPr lang="es-ES"/>
        </a:p>
      </dgm:t>
    </dgm:pt>
    <dgm:pt modelId="{5BEBEBDB-86DE-FE4B-9D7D-9DB70B36DB73}">
      <dgm:prSet phldrT="[Texto]" custT="1"/>
      <dgm:spPr/>
      <dgm:t>
        <a:bodyPr/>
        <a:lstStyle/>
        <a:p>
          <a:r>
            <a:rPr lang="es-ES" sz="2000" dirty="0" smtClean="0"/>
            <a:t>Definida </a:t>
          </a:r>
          <a:r>
            <a:rPr lang="es-ES" sz="2000" dirty="0" smtClean="0">
              <a:solidFill>
                <a:srgbClr val="FF0000"/>
              </a:solidFill>
            </a:rPr>
            <a:t>junto con </a:t>
          </a:r>
          <a:r>
            <a:rPr lang="es-ES" sz="2000" dirty="0" smtClean="0"/>
            <a:t>la Industria</a:t>
          </a:r>
          <a:endParaRPr lang="es-ES" sz="2000" dirty="0"/>
        </a:p>
      </dgm:t>
    </dgm:pt>
    <dgm:pt modelId="{D8B7A6C0-3A3C-A246-9502-A84FB2D0BA07}" type="parTrans" cxnId="{111104A9-DCEA-9841-A6EB-C393F1F50425}">
      <dgm:prSet/>
      <dgm:spPr/>
      <dgm:t>
        <a:bodyPr/>
        <a:lstStyle/>
        <a:p>
          <a:endParaRPr lang="es-ES"/>
        </a:p>
      </dgm:t>
    </dgm:pt>
    <dgm:pt modelId="{77637855-D9C4-8143-9E23-87F5446D6CD3}" type="sibTrans" cxnId="{111104A9-DCEA-9841-A6EB-C393F1F50425}">
      <dgm:prSet/>
      <dgm:spPr/>
      <dgm:t>
        <a:bodyPr/>
        <a:lstStyle/>
        <a:p>
          <a:endParaRPr lang="es-ES"/>
        </a:p>
      </dgm:t>
    </dgm:pt>
    <dgm:pt modelId="{BFD09178-94BB-DB42-A6AA-6DDB40978758}">
      <dgm:prSet phldrT="[Texto]"/>
      <dgm:spPr/>
      <dgm:t>
        <a:bodyPr/>
        <a:lstStyle/>
        <a:p>
          <a:r>
            <a:rPr lang="es-ES" dirty="0" smtClean="0"/>
            <a:t>Tesis/Proyecto</a:t>
          </a:r>
          <a:endParaRPr lang="es-ES" dirty="0"/>
        </a:p>
      </dgm:t>
    </dgm:pt>
    <dgm:pt modelId="{57B98117-D64F-3745-87A0-DF39139B0EDC}" type="parTrans" cxnId="{B1A6DF8A-FB75-7F4A-9113-AC052928CD92}">
      <dgm:prSet/>
      <dgm:spPr/>
      <dgm:t>
        <a:bodyPr/>
        <a:lstStyle/>
        <a:p>
          <a:endParaRPr lang="es-ES"/>
        </a:p>
      </dgm:t>
    </dgm:pt>
    <dgm:pt modelId="{3FDF93E2-49EA-7B48-8C8C-745DA036699D}" type="sibTrans" cxnId="{B1A6DF8A-FB75-7F4A-9113-AC052928CD92}">
      <dgm:prSet/>
      <dgm:spPr/>
      <dgm:t>
        <a:bodyPr/>
        <a:lstStyle/>
        <a:p>
          <a:endParaRPr lang="es-ES"/>
        </a:p>
      </dgm:t>
    </dgm:pt>
    <dgm:pt modelId="{00D5589B-C5AF-F346-9D65-B49D40148BE8}">
      <dgm:prSet phldrT="[Texto]" custT="1"/>
      <dgm:spPr/>
      <dgm:t>
        <a:bodyPr/>
        <a:lstStyle/>
        <a:p>
          <a:r>
            <a:rPr lang="es-ES" sz="2000" dirty="0" smtClean="0"/>
            <a:t>Definidas </a:t>
          </a:r>
          <a:r>
            <a:rPr lang="es-ES" sz="2000" dirty="0" smtClean="0">
              <a:solidFill>
                <a:srgbClr val="FF0000"/>
              </a:solidFill>
            </a:rPr>
            <a:t>junto con </a:t>
          </a:r>
          <a:r>
            <a:rPr lang="es-ES" sz="2000" dirty="0" smtClean="0"/>
            <a:t>la Industria</a:t>
          </a:r>
          <a:endParaRPr lang="es-ES" sz="2000" dirty="0"/>
        </a:p>
      </dgm:t>
    </dgm:pt>
    <dgm:pt modelId="{580D491C-3B78-8543-AC29-C8E3AD18A231}" type="parTrans" cxnId="{398EF1B6-E378-1846-A83A-28C31F1E6876}">
      <dgm:prSet/>
      <dgm:spPr/>
      <dgm:t>
        <a:bodyPr/>
        <a:lstStyle/>
        <a:p>
          <a:endParaRPr lang="es-ES"/>
        </a:p>
      </dgm:t>
    </dgm:pt>
    <dgm:pt modelId="{E8C98E12-1D93-6446-83C9-1ABC0CDB8B3A}" type="sibTrans" cxnId="{398EF1B6-E378-1846-A83A-28C31F1E6876}">
      <dgm:prSet/>
      <dgm:spPr/>
      <dgm:t>
        <a:bodyPr/>
        <a:lstStyle/>
        <a:p>
          <a:endParaRPr lang="es-ES"/>
        </a:p>
      </dgm:t>
    </dgm:pt>
    <dgm:pt modelId="{212F4D10-CBE9-004B-927F-AFC552862931}" type="pres">
      <dgm:prSet presAssocID="{E941B7EC-713F-C247-87D6-C53C8371B4F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1B9D632-B7D6-E543-B4C6-647E32487D00}" type="pres">
      <dgm:prSet presAssocID="{4A6558BB-6F3B-2348-B550-B02934737136}" presName="composite" presStyleCnt="0"/>
      <dgm:spPr/>
    </dgm:pt>
    <dgm:pt modelId="{74496092-8F99-E041-9E69-D2C1D7C77C37}" type="pres">
      <dgm:prSet presAssocID="{4A6558BB-6F3B-2348-B550-B02934737136}" presName="bentUpArrow1" presStyleLbl="alignImgPlace1" presStyleIdx="0" presStyleCnt="2"/>
      <dgm:spPr/>
    </dgm:pt>
    <dgm:pt modelId="{56BEB61C-0193-6B42-9ED6-A384969E6076}" type="pres">
      <dgm:prSet presAssocID="{4A6558BB-6F3B-2348-B550-B02934737136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6F7034-605C-7844-8F11-021A9CD0B02B}" type="pres">
      <dgm:prSet presAssocID="{4A6558BB-6F3B-2348-B550-B02934737136}" presName="ChildText" presStyleLbl="revTx" presStyleIdx="0" presStyleCnt="3" custScaleX="155195" custLinFactNeighborX="29471" custLinFactNeighborY="-20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987F48-9636-CB4E-967F-D4C3869B54B0}" type="pres">
      <dgm:prSet presAssocID="{E6E97296-9046-084F-8174-6F75CA1EC17B}" presName="sibTrans" presStyleCnt="0"/>
      <dgm:spPr/>
    </dgm:pt>
    <dgm:pt modelId="{DDB64DBE-FEA7-9242-BCB9-2E001A5FD0CD}" type="pres">
      <dgm:prSet presAssocID="{EAEC955C-FC1B-7C44-B4AA-91F106F39A93}" presName="composite" presStyleCnt="0"/>
      <dgm:spPr/>
    </dgm:pt>
    <dgm:pt modelId="{3563194D-4ADB-A846-9000-68DD84663015}" type="pres">
      <dgm:prSet presAssocID="{EAEC955C-FC1B-7C44-B4AA-91F106F39A93}" presName="bentUpArrow1" presStyleLbl="alignImgPlace1" presStyleIdx="1" presStyleCnt="2"/>
      <dgm:spPr/>
    </dgm:pt>
    <dgm:pt modelId="{EAA85F4F-B12B-7442-9A29-482A278F2A37}" type="pres">
      <dgm:prSet presAssocID="{EAEC955C-FC1B-7C44-B4AA-91F106F39A93}" presName="ParentText" presStyleLbl="node1" presStyleIdx="1" presStyleCnt="3" custLinFactNeighborX="-1386" custLinFactNeighborY="-51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0E4739-B4CC-4C42-8DA1-841DA20C360D}" type="pres">
      <dgm:prSet presAssocID="{EAEC955C-FC1B-7C44-B4AA-91F106F39A93}" presName="ChildText" presStyleLbl="revTx" presStyleIdx="1" presStyleCnt="3" custScaleX="122071" custLinFactNeighborX="8635" custLinFactNeighborY="11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916E52-0C15-6E4D-AEF1-314D3A353C8E}" type="pres">
      <dgm:prSet presAssocID="{345EB6F2-C601-5542-91DC-9F1C209F75B7}" presName="sibTrans" presStyleCnt="0"/>
      <dgm:spPr/>
    </dgm:pt>
    <dgm:pt modelId="{72FFC357-57B5-CB49-8FEC-1CB09EA1C63F}" type="pres">
      <dgm:prSet presAssocID="{BFD09178-94BB-DB42-A6AA-6DDB40978758}" presName="composite" presStyleCnt="0"/>
      <dgm:spPr/>
    </dgm:pt>
    <dgm:pt modelId="{8CD330B7-298B-4743-A94C-F40278CB0058}" type="pres">
      <dgm:prSet presAssocID="{BFD09178-94BB-DB42-A6AA-6DDB40978758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9150D5-E1C6-AF41-A460-7C6EB777FACC}" type="pres">
      <dgm:prSet presAssocID="{BFD09178-94BB-DB42-A6AA-6DDB40978758}" presName="FinalChildText" presStyleLbl="revTx" presStyleIdx="2" presStyleCnt="3" custScaleX="130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D2C6D86-AB18-2944-8069-17698B4973C3}" type="presOf" srcId="{E941B7EC-713F-C247-87D6-C53C8371B4F8}" destId="{212F4D10-CBE9-004B-927F-AFC552862931}" srcOrd="0" destOrd="0" presId="urn:microsoft.com/office/officeart/2005/8/layout/StepDownProcess"/>
    <dgm:cxn modelId="{111104A9-DCEA-9841-A6EB-C393F1F50425}" srcId="{EAEC955C-FC1B-7C44-B4AA-91F106F39A93}" destId="{5BEBEBDB-86DE-FE4B-9D7D-9DB70B36DB73}" srcOrd="0" destOrd="0" parTransId="{D8B7A6C0-3A3C-A246-9502-A84FB2D0BA07}" sibTransId="{77637855-D9C4-8143-9E23-87F5446D6CD3}"/>
    <dgm:cxn modelId="{DA5EC5B5-05DA-6F47-A6F5-D16F0F37CF1C}" type="presOf" srcId="{EAEC955C-FC1B-7C44-B4AA-91F106F39A93}" destId="{EAA85F4F-B12B-7442-9A29-482A278F2A37}" srcOrd="0" destOrd="0" presId="urn:microsoft.com/office/officeart/2005/8/layout/StepDownProcess"/>
    <dgm:cxn modelId="{90203441-1619-1047-BDFA-288FBA72065D}" srcId="{4A6558BB-6F3B-2348-B550-B02934737136}" destId="{CDA612C4-43CB-5C45-841F-5F7ACE44A2F8}" srcOrd="0" destOrd="0" parTransId="{F09526A5-5834-2941-B8F3-0220CAAED411}" sibTransId="{BC2237A4-A468-694A-8AE2-9F6C5A0B29B4}"/>
    <dgm:cxn modelId="{B1A6DF8A-FB75-7F4A-9113-AC052928CD92}" srcId="{E941B7EC-713F-C247-87D6-C53C8371B4F8}" destId="{BFD09178-94BB-DB42-A6AA-6DDB40978758}" srcOrd="2" destOrd="0" parTransId="{57B98117-D64F-3745-87A0-DF39139B0EDC}" sibTransId="{3FDF93E2-49EA-7B48-8C8C-745DA036699D}"/>
    <dgm:cxn modelId="{CA5F4896-9035-B149-86E4-FD3C7E5BA988}" srcId="{E941B7EC-713F-C247-87D6-C53C8371B4F8}" destId="{EAEC955C-FC1B-7C44-B4AA-91F106F39A93}" srcOrd="1" destOrd="0" parTransId="{29C7F02F-5EF8-E94B-9CA7-D40D06F9B982}" sibTransId="{345EB6F2-C601-5542-91DC-9F1C209F75B7}"/>
    <dgm:cxn modelId="{C806F718-4E30-7042-9FED-4E6FCF90765C}" type="presOf" srcId="{BFD09178-94BB-DB42-A6AA-6DDB40978758}" destId="{8CD330B7-298B-4743-A94C-F40278CB0058}" srcOrd="0" destOrd="0" presId="urn:microsoft.com/office/officeart/2005/8/layout/StepDownProcess"/>
    <dgm:cxn modelId="{FB19AAA0-7184-694F-B19E-548EF409A914}" type="presOf" srcId="{00D5589B-C5AF-F346-9D65-B49D40148BE8}" destId="{F49150D5-E1C6-AF41-A460-7C6EB777FACC}" srcOrd="0" destOrd="0" presId="urn:microsoft.com/office/officeart/2005/8/layout/StepDownProcess"/>
    <dgm:cxn modelId="{FA26C1E8-4F41-0843-B86F-44FA7309099D}" type="presOf" srcId="{5BEBEBDB-86DE-FE4B-9D7D-9DB70B36DB73}" destId="{B60E4739-B4CC-4C42-8DA1-841DA20C360D}" srcOrd="0" destOrd="0" presId="urn:microsoft.com/office/officeart/2005/8/layout/StepDownProcess"/>
    <dgm:cxn modelId="{1434A583-1DF4-884E-AC6E-830F983A059B}" type="presOf" srcId="{CDA612C4-43CB-5C45-841F-5F7ACE44A2F8}" destId="{3C6F7034-605C-7844-8F11-021A9CD0B02B}" srcOrd="0" destOrd="0" presId="urn:microsoft.com/office/officeart/2005/8/layout/StepDownProcess"/>
    <dgm:cxn modelId="{398EF1B6-E378-1846-A83A-28C31F1E6876}" srcId="{BFD09178-94BB-DB42-A6AA-6DDB40978758}" destId="{00D5589B-C5AF-F346-9D65-B49D40148BE8}" srcOrd="0" destOrd="0" parTransId="{580D491C-3B78-8543-AC29-C8E3AD18A231}" sibTransId="{E8C98E12-1D93-6446-83C9-1ABC0CDB8B3A}"/>
    <dgm:cxn modelId="{DBA11515-6667-9943-BD15-A88AC2E3148D}" type="presOf" srcId="{4A6558BB-6F3B-2348-B550-B02934737136}" destId="{56BEB61C-0193-6B42-9ED6-A384969E6076}" srcOrd="0" destOrd="0" presId="urn:microsoft.com/office/officeart/2005/8/layout/StepDownProcess"/>
    <dgm:cxn modelId="{10FA6DA2-796D-B74B-8C15-86E2DBDDD952}" srcId="{E941B7EC-713F-C247-87D6-C53C8371B4F8}" destId="{4A6558BB-6F3B-2348-B550-B02934737136}" srcOrd="0" destOrd="0" parTransId="{2EFF236A-0CF0-B543-A7A6-ED29B29B9B8B}" sibTransId="{E6E97296-9046-084F-8174-6F75CA1EC17B}"/>
    <dgm:cxn modelId="{35D1B523-771D-454B-9473-5FBAB00F5F6D}" type="presParOf" srcId="{212F4D10-CBE9-004B-927F-AFC552862931}" destId="{91B9D632-B7D6-E543-B4C6-647E32487D00}" srcOrd="0" destOrd="0" presId="urn:microsoft.com/office/officeart/2005/8/layout/StepDownProcess"/>
    <dgm:cxn modelId="{7F622CC0-688E-7D44-B8F9-B6DE531C218E}" type="presParOf" srcId="{91B9D632-B7D6-E543-B4C6-647E32487D00}" destId="{74496092-8F99-E041-9E69-D2C1D7C77C37}" srcOrd="0" destOrd="0" presId="urn:microsoft.com/office/officeart/2005/8/layout/StepDownProcess"/>
    <dgm:cxn modelId="{BF817E51-832C-9544-A0BF-AF50F2533BAD}" type="presParOf" srcId="{91B9D632-B7D6-E543-B4C6-647E32487D00}" destId="{56BEB61C-0193-6B42-9ED6-A384969E6076}" srcOrd="1" destOrd="0" presId="urn:microsoft.com/office/officeart/2005/8/layout/StepDownProcess"/>
    <dgm:cxn modelId="{866BCCCE-4201-1242-A86B-AACB506CC442}" type="presParOf" srcId="{91B9D632-B7D6-E543-B4C6-647E32487D00}" destId="{3C6F7034-605C-7844-8F11-021A9CD0B02B}" srcOrd="2" destOrd="0" presId="urn:microsoft.com/office/officeart/2005/8/layout/StepDownProcess"/>
    <dgm:cxn modelId="{47E7DD67-5494-BE4E-B220-5968FCED47F6}" type="presParOf" srcId="{212F4D10-CBE9-004B-927F-AFC552862931}" destId="{D1987F48-9636-CB4E-967F-D4C3869B54B0}" srcOrd="1" destOrd="0" presId="urn:microsoft.com/office/officeart/2005/8/layout/StepDownProcess"/>
    <dgm:cxn modelId="{7FC43441-BEDC-BF4B-AC8C-E7205C906DC5}" type="presParOf" srcId="{212F4D10-CBE9-004B-927F-AFC552862931}" destId="{DDB64DBE-FEA7-9242-BCB9-2E001A5FD0CD}" srcOrd="2" destOrd="0" presId="urn:microsoft.com/office/officeart/2005/8/layout/StepDownProcess"/>
    <dgm:cxn modelId="{E7CFAFDC-C05E-FF44-91B9-96A0E4DBE199}" type="presParOf" srcId="{DDB64DBE-FEA7-9242-BCB9-2E001A5FD0CD}" destId="{3563194D-4ADB-A846-9000-68DD84663015}" srcOrd="0" destOrd="0" presId="urn:microsoft.com/office/officeart/2005/8/layout/StepDownProcess"/>
    <dgm:cxn modelId="{A96E5553-30F4-A947-8523-2551BF034682}" type="presParOf" srcId="{DDB64DBE-FEA7-9242-BCB9-2E001A5FD0CD}" destId="{EAA85F4F-B12B-7442-9A29-482A278F2A37}" srcOrd="1" destOrd="0" presId="urn:microsoft.com/office/officeart/2005/8/layout/StepDownProcess"/>
    <dgm:cxn modelId="{5D63E0BA-4614-3547-AC35-3770C69401D2}" type="presParOf" srcId="{DDB64DBE-FEA7-9242-BCB9-2E001A5FD0CD}" destId="{B60E4739-B4CC-4C42-8DA1-841DA20C360D}" srcOrd="2" destOrd="0" presId="urn:microsoft.com/office/officeart/2005/8/layout/StepDownProcess"/>
    <dgm:cxn modelId="{3ABEECD2-BD89-D94F-9C50-E104CC6D902B}" type="presParOf" srcId="{212F4D10-CBE9-004B-927F-AFC552862931}" destId="{4F916E52-0C15-6E4D-AEF1-314D3A353C8E}" srcOrd="3" destOrd="0" presId="urn:microsoft.com/office/officeart/2005/8/layout/StepDownProcess"/>
    <dgm:cxn modelId="{7905AFD6-D627-D34D-B590-DD4161AE3B74}" type="presParOf" srcId="{212F4D10-CBE9-004B-927F-AFC552862931}" destId="{72FFC357-57B5-CB49-8FEC-1CB09EA1C63F}" srcOrd="4" destOrd="0" presId="urn:microsoft.com/office/officeart/2005/8/layout/StepDownProcess"/>
    <dgm:cxn modelId="{9029097D-03E5-EE42-A0F1-A647604291A1}" type="presParOf" srcId="{72FFC357-57B5-CB49-8FEC-1CB09EA1C63F}" destId="{8CD330B7-298B-4743-A94C-F40278CB0058}" srcOrd="0" destOrd="0" presId="urn:microsoft.com/office/officeart/2005/8/layout/StepDownProcess"/>
    <dgm:cxn modelId="{C3C9B7BE-748C-B648-9584-780C7911CCB5}" type="presParOf" srcId="{72FFC357-57B5-CB49-8FEC-1CB09EA1C63F}" destId="{F49150D5-E1C6-AF41-A460-7C6EB777FAC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2D2029-37C3-B043-8B18-E4F1270AAEB5}" type="doc">
      <dgm:prSet loTypeId="urn:microsoft.com/office/officeart/2009/3/layout/IncreasingArrows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92DEDBB-CA6B-F240-A329-1E40576B5F3A}">
      <dgm:prSet phldrT="[Texto]"/>
      <dgm:spPr/>
      <dgm:t>
        <a:bodyPr/>
        <a:lstStyle/>
        <a:p>
          <a:r>
            <a:rPr lang="es-ES" b="1" dirty="0" smtClean="0"/>
            <a:t>IMPACTO INMEDIATO (6 MESES) </a:t>
          </a:r>
          <a:endParaRPr lang="es-ES" b="1" dirty="0"/>
        </a:p>
      </dgm:t>
    </dgm:pt>
    <dgm:pt modelId="{0FD5696E-3B26-7B4E-A81B-86E405A2E6F5}" type="parTrans" cxnId="{F22F9C91-AE15-004F-A1E2-9D9C1E8773E8}">
      <dgm:prSet/>
      <dgm:spPr/>
      <dgm:t>
        <a:bodyPr/>
        <a:lstStyle/>
        <a:p>
          <a:endParaRPr lang="es-ES"/>
        </a:p>
      </dgm:t>
    </dgm:pt>
    <dgm:pt modelId="{B99F9AF3-2572-8D4F-B543-8F2D5FA4680D}" type="sibTrans" cxnId="{F22F9C91-AE15-004F-A1E2-9D9C1E8773E8}">
      <dgm:prSet/>
      <dgm:spPr/>
      <dgm:t>
        <a:bodyPr/>
        <a:lstStyle/>
        <a:p>
          <a:endParaRPr lang="es-ES"/>
        </a:p>
      </dgm:t>
    </dgm:pt>
    <dgm:pt modelId="{59342DEB-04A9-CF4C-B09C-256CC3A2E531}">
      <dgm:prSet phldrT="[Texto]"/>
      <dgm:spPr/>
      <dgm:t>
        <a:bodyPr/>
        <a:lstStyle/>
        <a:p>
          <a:r>
            <a:rPr lang="es-ES" b="1" dirty="0" smtClean="0"/>
            <a:t>CERTIFICACIÓN </a:t>
          </a:r>
        </a:p>
        <a:p>
          <a:r>
            <a:rPr lang="es-ES" b="1" dirty="0" smtClean="0"/>
            <a:t>ANIEI</a:t>
          </a:r>
          <a:endParaRPr lang="es-ES" b="1" dirty="0"/>
        </a:p>
      </dgm:t>
    </dgm:pt>
    <dgm:pt modelId="{BA499961-CFB0-3642-8A3F-359872036B7B}" type="parTrans" cxnId="{CBA798A5-4307-CE45-8897-9C07DA761C63}">
      <dgm:prSet/>
      <dgm:spPr/>
      <dgm:t>
        <a:bodyPr/>
        <a:lstStyle/>
        <a:p>
          <a:endParaRPr lang="es-ES"/>
        </a:p>
      </dgm:t>
    </dgm:pt>
    <dgm:pt modelId="{247FB348-E1A1-9047-BF99-93D3B02248BB}" type="sibTrans" cxnId="{CBA798A5-4307-CE45-8897-9C07DA761C63}">
      <dgm:prSet/>
      <dgm:spPr/>
      <dgm:t>
        <a:bodyPr/>
        <a:lstStyle/>
        <a:p>
          <a:endParaRPr lang="es-ES"/>
        </a:p>
      </dgm:t>
    </dgm:pt>
    <dgm:pt modelId="{14D42F44-810D-484F-8582-B7BC7DE2BE0C}">
      <dgm:prSet phldrT="[Texto]" custT="1"/>
      <dgm:spPr/>
      <dgm:t>
        <a:bodyPr/>
        <a:lstStyle/>
        <a:p>
          <a:r>
            <a:rPr lang="es-ES" sz="1200" b="1" dirty="0" smtClean="0"/>
            <a:t>FORMACIÓN CON VISIÓN DE MERCADO</a:t>
          </a:r>
        </a:p>
      </dgm:t>
    </dgm:pt>
    <dgm:pt modelId="{3C14553C-DB41-4641-896C-0EA17F16774A}" type="parTrans" cxnId="{05D112A0-DEEF-9A47-B574-B91150F74B0F}">
      <dgm:prSet/>
      <dgm:spPr/>
      <dgm:t>
        <a:bodyPr/>
        <a:lstStyle/>
        <a:p>
          <a:endParaRPr lang="es-ES"/>
        </a:p>
      </dgm:t>
    </dgm:pt>
    <dgm:pt modelId="{36FF74B6-DA4D-024C-8674-BC73CAE05E38}" type="sibTrans" cxnId="{05D112A0-DEEF-9A47-B574-B91150F74B0F}">
      <dgm:prSet/>
      <dgm:spPr/>
      <dgm:t>
        <a:bodyPr/>
        <a:lstStyle/>
        <a:p>
          <a:endParaRPr lang="es-ES"/>
        </a:p>
      </dgm:t>
    </dgm:pt>
    <dgm:pt modelId="{A69B73AA-0E4F-F64D-9331-BC0FA2A189F8}">
      <dgm:prSet phldrT="[Texto]" custT="1"/>
      <dgm:spPr/>
      <dgm:t>
        <a:bodyPr/>
        <a:lstStyle/>
        <a:p>
          <a:r>
            <a:rPr lang="es-ES" sz="1400" dirty="0" smtClean="0"/>
            <a:t>IA</a:t>
          </a:r>
          <a:endParaRPr lang="es-ES" sz="1400" dirty="0"/>
        </a:p>
      </dgm:t>
    </dgm:pt>
    <dgm:pt modelId="{0932CD88-0297-4F44-93BC-FE60236653F9}" type="parTrans" cxnId="{E01A6A2D-3249-7D4F-A1EC-92849C8F4F74}">
      <dgm:prSet/>
      <dgm:spPr/>
      <dgm:t>
        <a:bodyPr/>
        <a:lstStyle/>
        <a:p>
          <a:endParaRPr lang="es-ES"/>
        </a:p>
      </dgm:t>
    </dgm:pt>
    <dgm:pt modelId="{1CE1D496-16D1-8F4F-B8AE-89F7E2E77B68}" type="sibTrans" cxnId="{E01A6A2D-3249-7D4F-A1EC-92849C8F4F74}">
      <dgm:prSet/>
      <dgm:spPr/>
      <dgm:t>
        <a:bodyPr/>
        <a:lstStyle/>
        <a:p>
          <a:endParaRPr lang="es-ES"/>
        </a:p>
      </dgm:t>
    </dgm:pt>
    <dgm:pt modelId="{535E2F13-3218-5D4E-8AAD-02A8C51CF786}">
      <dgm:prSet phldrT="[Texto]" custT="1"/>
      <dgm:spPr/>
      <dgm:t>
        <a:bodyPr/>
        <a:lstStyle/>
        <a:p>
          <a:r>
            <a:rPr lang="es-ES" sz="1200" b="1" dirty="0" smtClean="0"/>
            <a:t>PROYECTOS ENFOCADOS A NECESIDADES</a:t>
          </a:r>
          <a:endParaRPr lang="es-ES" sz="1200" b="1" dirty="0"/>
        </a:p>
      </dgm:t>
    </dgm:pt>
    <dgm:pt modelId="{D1DF5135-2AD3-B540-97E7-BF1AB80CE9A0}" type="parTrans" cxnId="{A5484BBD-C175-0B43-AEEE-CA7AC77CC70F}">
      <dgm:prSet/>
      <dgm:spPr/>
      <dgm:t>
        <a:bodyPr/>
        <a:lstStyle/>
        <a:p>
          <a:endParaRPr lang="es-ES"/>
        </a:p>
      </dgm:t>
    </dgm:pt>
    <dgm:pt modelId="{C1AA763C-51E9-B44F-AA8F-740227093905}" type="sibTrans" cxnId="{A5484BBD-C175-0B43-AEEE-CA7AC77CC70F}">
      <dgm:prSet/>
      <dgm:spPr/>
      <dgm:t>
        <a:bodyPr/>
        <a:lstStyle/>
        <a:p>
          <a:endParaRPr lang="es-ES"/>
        </a:p>
      </dgm:t>
    </dgm:pt>
    <dgm:pt modelId="{E54147ED-B542-6A4F-B11A-3934BC38F0DE}">
      <dgm:prSet phldrT="[Texto]" custT="1"/>
      <dgm:spPr/>
      <dgm:t>
        <a:bodyPr/>
        <a:lstStyle/>
        <a:p>
          <a:r>
            <a:rPr lang="es-ES" sz="1400" dirty="0" smtClean="0"/>
            <a:t>Necesidades a mediano y largo plazo</a:t>
          </a:r>
          <a:endParaRPr lang="es-ES" sz="1400" dirty="0"/>
        </a:p>
      </dgm:t>
    </dgm:pt>
    <dgm:pt modelId="{25A298D8-821B-414C-816F-AD04313E2CAE}" type="parTrans" cxnId="{73649DA1-09BC-2049-A49D-F283844A0F55}">
      <dgm:prSet/>
      <dgm:spPr/>
      <dgm:t>
        <a:bodyPr/>
        <a:lstStyle/>
        <a:p>
          <a:endParaRPr lang="es-ES"/>
        </a:p>
      </dgm:t>
    </dgm:pt>
    <dgm:pt modelId="{79D2CA50-6ED9-734B-9EF0-9F77B2782779}" type="sibTrans" cxnId="{73649DA1-09BC-2049-A49D-F283844A0F55}">
      <dgm:prSet/>
      <dgm:spPr/>
      <dgm:t>
        <a:bodyPr/>
        <a:lstStyle/>
        <a:p>
          <a:endParaRPr lang="es-ES"/>
        </a:p>
      </dgm:t>
    </dgm:pt>
    <dgm:pt modelId="{731A5852-F039-C549-A434-96B1279129D6}">
      <dgm:prSet custT="1"/>
      <dgm:spPr/>
      <dgm:t>
        <a:bodyPr/>
        <a:lstStyle/>
        <a:p>
          <a:r>
            <a:rPr lang="es-ES" sz="1400" dirty="0" smtClean="0"/>
            <a:t>CMMI</a:t>
          </a:r>
        </a:p>
        <a:p>
          <a:r>
            <a:rPr lang="es-ES" sz="1400" dirty="0" smtClean="0"/>
            <a:t>JAVA</a:t>
          </a:r>
          <a:endParaRPr lang="es-ES" sz="1400" dirty="0"/>
        </a:p>
      </dgm:t>
    </dgm:pt>
    <dgm:pt modelId="{B33DFFD0-E548-9E4A-9168-8DA7FF56A783}" type="parTrans" cxnId="{628ECA33-D49E-0C48-9B1A-BF39885DC890}">
      <dgm:prSet/>
      <dgm:spPr/>
      <dgm:t>
        <a:bodyPr/>
        <a:lstStyle/>
        <a:p>
          <a:endParaRPr lang="es-ES"/>
        </a:p>
      </dgm:t>
    </dgm:pt>
    <dgm:pt modelId="{11B11C7A-D045-AC47-A6A1-D7F1EAD1C6C2}" type="sibTrans" cxnId="{628ECA33-D49E-0C48-9B1A-BF39885DC890}">
      <dgm:prSet/>
      <dgm:spPr/>
      <dgm:t>
        <a:bodyPr/>
        <a:lstStyle/>
        <a:p>
          <a:endParaRPr lang="es-ES"/>
        </a:p>
      </dgm:t>
    </dgm:pt>
    <dgm:pt modelId="{71BFBCF9-DFEF-7440-9C3A-4AC3CA0DED5C}">
      <dgm:prSet custT="1"/>
      <dgm:spPr/>
      <dgm:t>
        <a:bodyPr/>
        <a:lstStyle/>
        <a:p>
          <a:r>
            <a:rPr lang="es-ES" sz="1400" dirty="0" smtClean="0"/>
            <a:t>ITIL</a:t>
          </a:r>
          <a:endParaRPr lang="es-ES" sz="1400" dirty="0"/>
        </a:p>
      </dgm:t>
    </dgm:pt>
    <dgm:pt modelId="{A7398BFE-6BE4-0846-95BB-184B5659D313}" type="parTrans" cxnId="{CF96437A-4E7A-DA46-AE7A-DC908902BD6E}">
      <dgm:prSet/>
      <dgm:spPr/>
      <dgm:t>
        <a:bodyPr/>
        <a:lstStyle/>
        <a:p>
          <a:endParaRPr lang="es-ES"/>
        </a:p>
      </dgm:t>
    </dgm:pt>
    <dgm:pt modelId="{9F15A91A-D4EF-A846-81FD-D77A14156A11}" type="sibTrans" cxnId="{CF96437A-4E7A-DA46-AE7A-DC908902BD6E}">
      <dgm:prSet/>
      <dgm:spPr/>
      <dgm:t>
        <a:bodyPr/>
        <a:lstStyle/>
        <a:p>
          <a:endParaRPr lang="es-ES"/>
        </a:p>
      </dgm:t>
    </dgm:pt>
    <dgm:pt modelId="{AEAD11B3-0964-9C49-97AE-F24DD760DD0B}">
      <dgm:prSet custT="1"/>
      <dgm:spPr/>
      <dgm:t>
        <a:bodyPr/>
        <a:lstStyle/>
        <a:p>
          <a:r>
            <a:rPr lang="es-ES" sz="1400" dirty="0" smtClean="0"/>
            <a:t>Arquitecto de Software</a:t>
          </a:r>
          <a:endParaRPr lang="es-ES" sz="1400" dirty="0"/>
        </a:p>
      </dgm:t>
    </dgm:pt>
    <dgm:pt modelId="{0EE23EE5-1014-E24A-9714-A767F8E32907}" type="parTrans" cxnId="{6ED36EF0-19D3-674F-9475-557E10B81E57}">
      <dgm:prSet/>
      <dgm:spPr/>
      <dgm:t>
        <a:bodyPr/>
        <a:lstStyle/>
        <a:p>
          <a:endParaRPr lang="es-ES"/>
        </a:p>
      </dgm:t>
    </dgm:pt>
    <dgm:pt modelId="{7EC8C0DB-B616-5F43-A2DB-5CC9C0D391DE}" type="sibTrans" cxnId="{6ED36EF0-19D3-674F-9475-557E10B81E57}">
      <dgm:prSet/>
      <dgm:spPr/>
      <dgm:t>
        <a:bodyPr/>
        <a:lstStyle/>
        <a:p>
          <a:endParaRPr lang="es-ES"/>
        </a:p>
      </dgm:t>
    </dgm:pt>
    <dgm:pt modelId="{AB4B175A-6C5F-4541-A479-6936DEF77017}">
      <dgm:prSet phldrT="[Texto]" custT="1"/>
      <dgm:spPr/>
      <dgm:t>
        <a:bodyPr/>
        <a:lstStyle/>
        <a:p>
          <a:r>
            <a:rPr lang="es-ES" sz="1400" dirty="0" smtClean="0"/>
            <a:t>Minería de Datos</a:t>
          </a:r>
          <a:endParaRPr lang="es-ES" sz="1400" dirty="0"/>
        </a:p>
      </dgm:t>
    </dgm:pt>
    <dgm:pt modelId="{E771FE0C-8180-E144-93BF-B8B5E02C0746}" type="parTrans" cxnId="{4E0239D8-076E-0942-B24E-F7BABBC92DE6}">
      <dgm:prSet/>
      <dgm:spPr/>
      <dgm:t>
        <a:bodyPr/>
        <a:lstStyle/>
        <a:p>
          <a:endParaRPr lang="es-ES"/>
        </a:p>
      </dgm:t>
    </dgm:pt>
    <dgm:pt modelId="{661AB6B3-FBC4-484A-9DCF-DEEC7A1FDB7E}" type="sibTrans" cxnId="{4E0239D8-076E-0942-B24E-F7BABBC92DE6}">
      <dgm:prSet/>
      <dgm:spPr/>
      <dgm:t>
        <a:bodyPr/>
        <a:lstStyle/>
        <a:p>
          <a:endParaRPr lang="es-ES"/>
        </a:p>
      </dgm:t>
    </dgm:pt>
    <dgm:pt modelId="{56B869F7-0945-484B-AEAE-CF049F984442}">
      <dgm:prSet phldrT="[Texto]" custT="1"/>
      <dgm:spPr/>
      <dgm:t>
        <a:bodyPr/>
        <a:lstStyle/>
        <a:p>
          <a:r>
            <a:rPr lang="es-ES" sz="1400" dirty="0" smtClean="0"/>
            <a:t>Sistemas Embebidos APP</a:t>
          </a:r>
          <a:endParaRPr lang="es-ES" sz="1400" dirty="0"/>
        </a:p>
      </dgm:t>
    </dgm:pt>
    <dgm:pt modelId="{3C0F7C58-FA9C-2942-A785-95E7D7773D7A}" type="parTrans" cxnId="{AC4E22FC-274D-5C4D-9ACC-F39DC5561799}">
      <dgm:prSet/>
      <dgm:spPr/>
      <dgm:t>
        <a:bodyPr/>
        <a:lstStyle/>
        <a:p>
          <a:endParaRPr lang="es-ES"/>
        </a:p>
      </dgm:t>
    </dgm:pt>
    <dgm:pt modelId="{70427D40-6F9B-184A-BEAA-FB9D34C86548}" type="sibTrans" cxnId="{AC4E22FC-274D-5C4D-9ACC-F39DC5561799}">
      <dgm:prSet/>
      <dgm:spPr/>
      <dgm:t>
        <a:bodyPr/>
        <a:lstStyle/>
        <a:p>
          <a:endParaRPr lang="es-ES"/>
        </a:p>
      </dgm:t>
    </dgm:pt>
    <dgm:pt modelId="{2E2C6AC6-9AFD-1748-B91B-15CEACD592DA}">
      <dgm:prSet phldrT="[Texto]" custT="1"/>
      <dgm:spPr/>
      <dgm:t>
        <a:bodyPr/>
        <a:lstStyle/>
        <a:p>
          <a:r>
            <a:rPr lang="es-ES" sz="1400" dirty="0" smtClean="0"/>
            <a:t>GRPE</a:t>
          </a:r>
          <a:endParaRPr lang="es-ES" sz="1400" dirty="0"/>
        </a:p>
      </dgm:t>
    </dgm:pt>
    <dgm:pt modelId="{35B06FCE-21D8-7A42-9D92-56A204E44153}" type="parTrans" cxnId="{5B24BE9E-DADF-F543-88A6-9E3DC0DB200A}">
      <dgm:prSet/>
      <dgm:spPr/>
      <dgm:t>
        <a:bodyPr/>
        <a:lstStyle/>
        <a:p>
          <a:endParaRPr lang="es-ES"/>
        </a:p>
      </dgm:t>
    </dgm:pt>
    <dgm:pt modelId="{DDD6E7E3-1FCA-C745-BA0B-4365AA672A36}" type="sibTrans" cxnId="{5B24BE9E-DADF-F543-88A6-9E3DC0DB200A}">
      <dgm:prSet/>
      <dgm:spPr/>
      <dgm:t>
        <a:bodyPr/>
        <a:lstStyle/>
        <a:p>
          <a:endParaRPr lang="es-ES"/>
        </a:p>
      </dgm:t>
    </dgm:pt>
    <dgm:pt modelId="{9EC399BE-1BA0-EB4F-BA18-BEDB81E8C7D2}">
      <dgm:prSet phldrT="[Texto]" custT="1"/>
      <dgm:spPr/>
      <dgm:t>
        <a:bodyPr/>
        <a:lstStyle/>
        <a:p>
          <a:r>
            <a:rPr lang="es-ES" sz="1400" dirty="0" smtClean="0"/>
            <a:t>Cómputo en la Nube</a:t>
          </a:r>
        </a:p>
        <a:p>
          <a:r>
            <a:rPr lang="es-ES" sz="1400" dirty="0" smtClean="0"/>
            <a:t>Seguridad</a:t>
          </a:r>
        </a:p>
        <a:p>
          <a:r>
            <a:rPr lang="es-ES" sz="1400" dirty="0" smtClean="0"/>
            <a:t>Educación</a:t>
          </a:r>
        </a:p>
        <a:p>
          <a:r>
            <a:rPr lang="es-ES" sz="1400" dirty="0" smtClean="0"/>
            <a:t>Cómputo Móvil</a:t>
          </a:r>
        </a:p>
        <a:p>
          <a:endParaRPr lang="es-ES" sz="1400" dirty="0" smtClean="0"/>
        </a:p>
      </dgm:t>
    </dgm:pt>
    <dgm:pt modelId="{59D34B31-116F-EF44-90ED-D5B653903E71}" type="parTrans" cxnId="{0E642364-C694-8048-9A19-06733D349300}">
      <dgm:prSet/>
      <dgm:spPr/>
      <dgm:t>
        <a:bodyPr/>
        <a:lstStyle/>
        <a:p>
          <a:endParaRPr lang="es-ES"/>
        </a:p>
      </dgm:t>
    </dgm:pt>
    <dgm:pt modelId="{1294CB45-C85A-5644-B678-9795A3409487}" type="sibTrans" cxnId="{0E642364-C694-8048-9A19-06733D349300}">
      <dgm:prSet/>
      <dgm:spPr/>
      <dgm:t>
        <a:bodyPr/>
        <a:lstStyle/>
        <a:p>
          <a:endParaRPr lang="es-ES"/>
        </a:p>
      </dgm:t>
    </dgm:pt>
    <dgm:pt modelId="{7DD7807A-84DB-FF40-B285-0D4334728A5C}">
      <dgm:prSet phldrT="[Texto]" custT="1"/>
      <dgm:spPr/>
      <dgm:t>
        <a:bodyPr/>
        <a:lstStyle/>
        <a:p>
          <a:r>
            <a:rPr lang="es-ES" sz="1400" dirty="0" smtClean="0"/>
            <a:t>Formación  de Recursos Humanos</a:t>
          </a:r>
          <a:endParaRPr lang="es-ES" sz="1400" dirty="0"/>
        </a:p>
      </dgm:t>
    </dgm:pt>
    <dgm:pt modelId="{9E88F652-7BDA-2A44-AA91-48055C1244D2}" type="parTrans" cxnId="{8EFAB2C0-06AC-1947-8E1C-D45820301B80}">
      <dgm:prSet/>
      <dgm:spPr/>
      <dgm:t>
        <a:bodyPr/>
        <a:lstStyle/>
        <a:p>
          <a:endParaRPr lang="es-ES"/>
        </a:p>
      </dgm:t>
    </dgm:pt>
    <dgm:pt modelId="{85CC658F-B255-A345-90BA-664A930E8BAA}" type="sibTrans" cxnId="{8EFAB2C0-06AC-1947-8E1C-D45820301B80}">
      <dgm:prSet/>
      <dgm:spPr/>
      <dgm:t>
        <a:bodyPr/>
        <a:lstStyle/>
        <a:p>
          <a:endParaRPr lang="es-ES"/>
        </a:p>
      </dgm:t>
    </dgm:pt>
    <dgm:pt modelId="{2357BCA8-9229-824B-A301-0947640BBA07}">
      <dgm:prSet phldrT="[Texto]" custT="1"/>
      <dgm:spPr/>
      <dgm:t>
        <a:bodyPr/>
        <a:lstStyle/>
        <a:p>
          <a:r>
            <a:rPr lang="es-ES" sz="1400" dirty="0" smtClean="0"/>
            <a:t>Incorporación a la empresa</a:t>
          </a:r>
          <a:endParaRPr lang="es-ES" sz="1400" dirty="0"/>
        </a:p>
      </dgm:t>
    </dgm:pt>
    <dgm:pt modelId="{6C7B61F4-43E0-5D4E-B9F4-8BE82BCC2D92}" type="parTrans" cxnId="{B73636A9-DE72-9748-A986-D907A646506D}">
      <dgm:prSet/>
      <dgm:spPr/>
      <dgm:t>
        <a:bodyPr/>
        <a:lstStyle/>
        <a:p>
          <a:endParaRPr lang="es-ES"/>
        </a:p>
      </dgm:t>
    </dgm:pt>
    <dgm:pt modelId="{81E6C04E-E9D6-7C48-A62D-8D303F128AAC}" type="sibTrans" cxnId="{B73636A9-DE72-9748-A986-D907A646506D}">
      <dgm:prSet/>
      <dgm:spPr/>
      <dgm:t>
        <a:bodyPr/>
        <a:lstStyle/>
        <a:p>
          <a:endParaRPr lang="es-ES"/>
        </a:p>
      </dgm:t>
    </dgm:pt>
    <dgm:pt modelId="{28F7AE90-9B24-9C4D-92C7-F5067F35DB26}">
      <dgm:prSet custT="1"/>
      <dgm:spPr/>
      <dgm:t>
        <a:bodyPr/>
        <a:lstStyle/>
        <a:p>
          <a:r>
            <a:rPr lang="es-ES" sz="1400" dirty="0" smtClean="0"/>
            <a:t>Administrador de proyectos TI-</a:t>
          </a:r>
          <a:r>
            <a:rPr lang="es-ES" sz="1400" dirty="0" err="1" smtClean="0"/>
            <a:t>Doftware</a:t>
          </a:r>
          <a:endParaRPr lang="es-ES" sz="1400" dirty="0"/>
        </a:p>
      </dgm:t>
    </dgm:pt>
    <dgm:pt modelId="{BF94F127-D001-914E-BD94-163D31B97BBE}" type="parTrans" cxnId="{095B69FB-D339-CD49-AFAD-D274141AB305}">
      <dgm:prSet/>
      <dgm:spPr/>
      <dgm:t>
        <a:bodyPr/>
        <a:lstStyle/>
        <a:p>
          <a:endParaRPr lang="es-ES"/>
        </a:p>
      </dgm:t>
    </dgm:pt>
    <dgm:pt modelId="{03FFC86A-45F1-3F4F-98A9-425FFB6CE81F}" type="sibTrans" cxnId="{095B69FB-D339-CD49-AFAD-D274141AB305}">
      <dgm:prSet/>
      <dgm:spPr/>
      <dgm:t>
        <a:bodyPr/>
        <a:lstStyle/>
        <a:p>
          <a:endParaRPr lang="es-ES"/>
        </a:p>
      </dgm:t>
    </dgm:pt>
    <dgm:pt modelId="{D0E39C3A-AB48-2945-9F82-E326DFF603D4}">
      <dgm:prSet custT="1"/>
      <dgm:spPr/>
      <dgm:t>
        <a:bodyPr/>
        <a:lstStyle/>
        <a:p>
          <a:r>
            <a:rPr lang="es-ES" sz="1400" dirty="0" err="1" smtClean="0"/>
            <a:t>COBiT</a:t>
          </a:r>
          <a:endParaRPr lang="es-ES" sz="1400" dirty="0" smtClean="0"/>
        </a:p>
        <a:p>
          <a:r>
            <a:rPr lang="es-ES" sz="1400" dirty="0" smtClean="0"/>
            <a:t>Planes de Negocio</a:t>
          </a:r>
        </a:p>
        <a:p>
          <a:r>
            <a:rPr lang="es-ES" sz="1400" dirty="0" err="1" smtClean="0"/>
            <a:t>Emprendeurismo</a:t>
          </a:r>
          <a:endParaRPr lang="es-ES" sz="1400" dirty="0" smtClean="0"/>
        </a:p>
        <a:p>
          <a:endParaRPr lang="es-ES" sz="1400" dirty="0"/>
        </a:p>
      </dgm:t>
    </dgm:pt>
    <dgm:pt modelId="{1D0A78F7-BF46-B542-BA2C-BD0AB0CABEAB}" type="parTrans" cxnId="{04FCB611-F6D1-474B-9206-F2B69F7F5B20}">
      <dgm:prSet/>
      <dgm:spPr/>
      <dgm:t>
        <a:bodyPr/>
        <a:lstStyle/>
        <a:p>
          <a:endParaRPr lang="es-ES"/>
        </a:p>
      </dgm:t>
    </dgm:pt>
    <dgm:pt modelId="{ED06386D-95B6-BE43-AD12-86718C9124EC}" type="sibTrans" cxnId="{04FCB611-F6D1-474B-9206-F2B69F7F5B20}">
      <dgm:prSet/>
      <dgm:spPr/>
      <dgm:t>
        <a:bodyPr/>
        <a:lstStyle/>
        <a:p>
          <a:endParaRPr lang="es-ES"/>
        </a:p>
      </dgm:t>
    </dgm:pt>
    <dgm:pt modelId="{57BEF788-1A6B-EA47-9668-B8D28FDC6366}">
      <dgm:prSet phldrT="[Texto]" custT="1"/>
      <dgm:spPr/>
      <dgm:t>
        <a:bodyPr/>
        <a:lstStyle/>
        <a:p>
          <a:r>
            <a:rPr lang="es-ES" sz="1600" dirty="0" smtClean="0"/>
            <a:t>Posgrado con la Industria</a:t>
          </a:r>
          <a:endParaRPr lang="es-ES" sz="1600" dirty="0"/>
        </a:p>
      </dgm:t>
    </dgm:pt>
    <dgm:pt modelId="{806A96F0-D2AB-224D-A14D-955ED532E305}" type="parTrans" cxnId="{F474427D-150B-9843-AA76-6680C3831CD1}">
      <dgm:prSet/>
      <dgm:spPr/>
      <dgm:t>
        <a:bodyPr/>
        <a:lstStyle/>
        <a:p>
          <a:endParaRPr lang="es-ES"/>
        </a:p>
      </dgm:t>
    </dgm:pt>
    <dgm:pt modelId="{7D05BAD5-DC07-E94D-AE4A-9D7C1C87CF94}" type="sibTrans" cxnId="{F474427D-150B-9843-AA76-6680C3831CD1}">
      <dgm:prSet/>
      <dgm:spPr/>
      <dgm:t>
        <a:bodyPr/>
        <a:lstStyle/>
        <a:p>
          <a:endParaRPr lang="es-ES"/>
        </a:p>
      </dgm:t>
    </dgm:pt>
    <dgm:pt modelId="{94E2688D-7BE9-C449-9C2C-3F22654E83F2}">
      <dgm:prSet phldrT="[Texto]" custT="1"/>
      <dgm:spPr/>
      <dgm:t>
        <a:bodyPr/>
        <a:lstStyle/>
        <a:p>
          <a:r>
            <a:rPr lang="es-ES" sz="1600" dirty="0" err="1" smtClean="0"/>
            <a:t>CONACyT</a:t>
          </a:r>
          <a:endParaRPr lang="es-ES" sz="1600" dirty="0"/>
        </a:p>
      </dgm:t>
    </dgm:pt>
    <dgm:pt modelId="{7F79DD93-4BEB-364E-8C95-E6F60388B5D4}" type="parTrans" cxnId="{5A4A1988-813A-544B-A9A9-5066DCA6CA46}">
      <dgm:prSet/>
      <dgm:spPr/>
      <dgm:t>
        <a:bodyPr/>
        <a:lstStyle/>
        <a:p>
          <a:endParaRPr lang="es-ES"/>
        </a:p>
      </dgm:t>
    </dgm:pt>
    <dgm:pt modelId="{AA04F6F0-6A85-954B-95BB-1C40615C8477}" type="sibTrans" cxnId="{5A4A1988-813A-544B-A9A9-5066DCA6CA46}">
      <dgm:prSet/>
      <dgm:spPr/>
      <dgm:t>
        <a:bodyPr/>
        <a:lstStyle/>
        <a:p>
          <a:endParaRPr lang="es-ES"/>
        </a:p>
      </dgm:t>
    </dgm:pt>
    <dgm:pt modelId="{32B352A2-FF39-D84A-9B39-9A5226B77CC9}">
      <dgm:prSet phldrT="[Texto]" custT="1"/>
      <dgm:spPr/>
      <dgm:t>
        <a:bodyPr/>
        <a:lstStyle/>
        <a:p>
          <a:r>
            <a:rPr lang="es-ES" sz="1600" dirty="0" err="1" smtClean="0"/>
            <a:t>ICyT</a:t>
          </a:r>
          <a:r>
            <a:rPr lang="es-ES" sz="1600" dirty="0" smtClean="0"/>
            <a:t>-DF</a:t>
          </a:r>
        </a:p>
        <a:p>
          <a:r>
            <a:rPr lang="es-ES" sz="1600" dirty="0" smtClean="0"/>
            <a:t>SE</a:t>
          </a:r>
        </a:p>
        <a:p>
          <a:r>
            <a:rPr lang="es-ES" sz="1600" dirty="0" smtClean="0"/>
            <a:t>Nacional Financiera</a:t>
          </a:r>
        </a:p>
      </dgm:t>
    </dgm:pt>
    <dgm:pt modelId="{A6CFE54D-2D75-5F4E-8749-B746A39A732E}" type="parTrans" cxnId="{C12ECD68-1875-7247-ADB0-BEC224214837}">
      <dgm:prSet/>
      <dgm:spPr/>
      <dgm:t>
        <a:bodyPr/>
        <a:lstStyle/>
        <a:p>
          <a:endParaRPr lang="es-ES"/>
        </a:p>
      </dgm:t>
    </dgm:pt>
    <dgm:pt modelId="{E5E79111-184C-B64E-8FE8-0C4C28E28B10}" type="sibTrans" cxnId="{C12ECD68-1875-7247-ADB0-BEC224214837}">
      <dgm:prSet/>
      <dgm:spPr/>
      <dgm:t>
        <a:bodyPr/>
        <a:lstStyle/>
        <a:p>
          <a:endParaRPr lang="es-ES"/>
        </a:p>
      </dgm:t>
    </dgm:pt>
    <dgm:pt modelId="{8ED5F589-8D4E-D049-A5A0-9E61B5EA463B}" type="pres">
      <dgm:prSet presAssocID="{612D2029-37C3-B043-8B18-E4F1270AAEB5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44F7830D-0F87-C24F-ABA4-EBE0ABFEB17B}" type="pres">
      <dgm:prSet presAssocID="{B92DEDBB-CA6B-F240-A329-1E40576B5F3A}" presName="parentText1" presStyleLbl="node1" presStyleIdx="0" presStyleCnt="4" custScaleX="1000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6D6263-2460-7C43-85BA-EF983170B18B}" type="pres">
      <dgm:prSet presAssocID="{B92DEDBB-CA6B-F240-A329-1E40576B5F3A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E48074-9156-2147-925C-3610472E4426}" type="pres">
      <dgm:prSet presAssocID="{59342DEB-04A9-CF4C-B09C-256CC3A2E531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1CD5BC-66DE-7041-8555-82F338561119}" type="pres">
      <dgm:prSet presAssocID="{59342DEB-04A9-CF4C-B09C-256CC3A2E531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896CE9-7A73-F74F-8004-EB0CFBC9C545}" type="pres">
      <dgm:prSet presAssocID="{14D42F44-810D-484F-8582-B7BC7DE2BE0C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5E537E-FB92-3B40-A24F-2BE99A7107E7}" type="pres">
      <dgm:prSet presAssocID="{14D42F44-810D-484F-8582-B7BC7DE2BE0C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ADC756-CE87-1C41-82E2-6F0D86BE4905}" type="pres">
      <dgm:prSet presAssocID="{535E2F13-3218-5D4E-8AAD-02A8C51CF786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8C0CBB-ECF4-9F4F-8586-710A23EE1B95}" type="pres">
      <dgm:prSet presAssocID="{535E2F13-3218-5D4E-8AAD-02A8C51CF786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5597850-02A4-754E-9754-CB6CD0A51CD9}" type="presOf" srcId="{71BFBCF9-DFEF-7440-9C3A-4AC3CA0DED5C}" destId="{0B1CD5BC-66DE-7041-8555-82F338561119}" srcOrd="0" destOrd="1" presId="urn:microsoft.com/office/officeart/2009/3/layout/IncreasingArrowsProcess"/>
    <dgm:cxn modelId="{0D484C5D-EDC4-8647-A431-9C1A76D3739F}" type="presOf" srcId="{612D2029-37C3-B043-8B18-E4F1270AAEB5}" destId="{8ED5F589-8D4E-D049-A5A0-9E61B5EA463B}" srcOrd="0" destOrd="0" presId="urn:microsoft.com/office/officeart/2009/3/layout/IncreasingArrowsProcess"/>
    <dgm:cxn modelId="{E3798D4C-837A-F044-831F-4ED6B8FFA4F6}" type="presOf" srcId="{731A5852-F039-C549-A434-96B1279129D6}" destId="{0B1CD5BC-66DE-7041-8555-82F338561119}" srcOrd="0" destOrd="0" presId="urn:microsoft.com/office/officeart/2009/3/layout/IncreasingArrowsProcess"/>
    <dgm:cxn modelId="{16DB4A46-24F4-F14E-B63A-2F11645DD87C}" type="presOf" srcId="{32B352A2-FF39-D84A-9B39-9A5226B77CC9}" destId="{3D6D6263-2460-7C43-85BA-EF983170B18B}" srcOrd="0" destOrd="2" presId="urn:microsoft.com/office/officeart/2009/3/layout/IncreasingArrowsProcess"/>
    <dgm:cxn modelId="{7FA66931-882F-2F4D-BEAF-4933A850B4CE}" type="presOf" srcId="{59342DEB-04A9-CF4C-B09C-256CC3A2E531}" destId="{16E48074-9156-2147-925C-3610472E4426}" srcOrd="0" destOrd="0" presId="urn:microsoft.com/office/officeart/2009/3/layout/IncreasingArrowsProcess"/>
    <dgm:cxn modelId="{C7FA3F7D-1AE6-4D4F-B3A8-4D8E1E5492F2}" type="presOf" srcId="{AB4B175A-6C5F-4541-A479-6936DEF77017}" destId="{1A5E537E-FB92-3B40-A24F-2BE99A7107E7}" srcOrd="0" destOrd="1" presId="urn:microsoft.com/office/officeart/2009/3/layout/IncreasingArrowsProcess"/>
    <dgm:cxn modelId="{8EFAB2C0-06AC-1947-8E1C-D45820301B80}" srcId="{535E2F13-3218-5D4E-8AAD-02A8C51CF786}" destId="{7DD7807A-84DB-FF40-B285-0D4334728A5C}" srcOrd="1" destOrd="0" parTransId="{9E88F652-7BDA-2A44-AA91-48055C1244D2}" sibTransId="{85CC658F-B255-A345-90BA-664A930E8BAA}"/>
    <dgm:cxn modelId="{05D112A0-DEEF-9A47-B574-B91150F74B0F}" srcId="{612D2029-37C3-B043-8B18-E4F1270AAEB5}" destId="{14D42F44-810D-484F-8582-B7BC7DE2BE0C}" srcOrd="2" destOrd="0" parTransId="{3C14553C-DB41-4641-896C-0EA17F16774A}" sibTransId="{36FF74B6-DA4D-024C-8674-BC73CAE05E38}"/>
    <dgm:cxn modelId="{628ECA33-D49E-0C48-9B1A-BF39885DC890}" srcId="{59342DEB-04A9-CF4C-B09C-256CC3A2E531}" destId="{731A5852-F039-C549-A434-96B1279129D6}" srcOrd="0" destOrd="0" parTransId="{B33DFFD0-E548-9E4A-9168-8DA7FF56A783}" sibTransId="{11B11C7A-D045-AC47-A6A1-D7F1EAD1C6C2}"/>
    <dgm:cxn modelId="{5B24BE9E-DADF-F543-88A6-9E3DC0DB200A}" srcId="{14D42F44-810D-484F-8582-B7BC7DE2BE0C}" destId="{2E2C6AC6-9AFD-1748-B91B-15CEACD592DA}" srcOrd="3" destOrd="0" parTransId="{35B06FCE-21D8-7A42-9D92-56A204E44153}" sibTransId="{DDD6E7E3-1FCA-C745-BA0B-4365AA672A36}"/>
    <dgm:cxn modelId="{F22F9C91-AE15-004F-A1E2-9D9C1E8773E8}" srcId="{612D2029-37C3-B043-8B18-E4F1270AAEB5}" destId="{B92DEDBB-CA6B-F240-A329-1E40576B5F3A}" srcOrd="0" destOrd="0" parTransId="{0FD5696E-3B26-7B4E-A81B-86E405A2E6F5}" sibTransId="{B99F9AF3-2572-8D4F-B543-8F2D5FA4680D}"/>
    <dgm:cxn modelId="{C12ECD68-1875-7247-ADB0-BEC224214837}" srcId="{B92DEDBB-CA6B-F240-A329-1E40576B5F3A}" destId="{32B352A2-FF39-D84A-9B39-9A5226B77CC9}" srcOrd="2" destOrd="0" parTransId="{A6CFE54D-2D75-5F4E-8749-B746A39A732E}" sibTransId="{E5E79111-184C-B64E-8FE8-0C4C28E28B10}"/>
    <dgm:cxn modelId="{C4A2E0B9-4748-7741-B882-632051497F94}" type="presOf" srcId="{2357BCA8-9229-824B-A301-0947640BBA07}" destId="{608C0CBB-ECF4-9F4F-8586-710A23EE1B95}" srcOrd="0" destOrd="2" presId="urn:microsoft.com/office/officeart/2009/3/layout/IncreasingArrowsProcess"/>
    <dgm:cxn modelId="{0E642364-C694-8048-9A19-06733D349300}" srcId="{14D42F44-810D-484F-8582-B7BC7DE2BE0C}" destId="{9EC399BE-1BA0-EB4F-BA18-BEDB81E8C7D2}" srcOrd="4" destOrd="0" parTransId="{59D34B31-116F-EF44-90ED-D5B653903E71}" sibTransId="{1294CB45-C85A-5644-B678-9795A3409487}"/>
    <dgm:cxn modelId="{CBA798A5-4307-CE45-8897-9C07DA761C63}" srcId="{612D2029-37C3-B043-8B18-E4F1270AAEB5}" destId="{59342DEB-04A9-CF4C-B09C-256CC3A2E531}" srcOrd="1" destOrd="0" parTransId="{BA499961-CFB0-3642-8A3F-359872036B7B}" sibTransId="{247FB348-E1A1-9047-BF99-93D3B02248BB}"/>
    <dgm:cxn modelId="{124F3C89-DAE3-5C4C-89D4-85D701E94280}" type="presOf" srcId="{14D42F44-810D-484F-8582-B7BC7DE2BE0C}" destId="{07896CE9-7A73-F74F-8004-EB0CFBC9C545}" srcOrd="0" destOrd="0" presId="urn:microsoft.com/office/officeart/2009/3/layout/IncreasingArrowsProcess"/>
    <dgm:cxn modelId="{095B69FB-D339-CD49-AFAD-D274141AB305}" srcId="{59342DEB-04A9-CF4C-B09C-256CC3A2E531}" destId="{28F7AE90-9B24-9C4D-92C7-F5067F35DB26}" srcOrd="3" destOrd="0" parTransId="{BF94F127-D001-914E-BD94-163D31B97BBE}" sibTransId="{03FFC86A-45F1-3F4F-98A9-425FFB6CE81F}"/>
    <dgm:cxn modelId="{4E0239D8-076E-0942-B24E-F7BABBC92DE6}" srcId="{14D42F44-810D-484F-8582-B7BC7DE2BE0C}" destId="{AB4B175A-6C5F-4541-A479-6936DEF77017}" srcOrd="1" destOrd="0" parTransId="{E771FE0C-8180-E144-93BF-B8B5E02C0746}" sibTransId="{661AB6B3-FBC4-484A-9DCF-DEEC7A1FDB7E}"/>
    <dgm:cxn modelId="{04FCB611-F6D1-474B-9206-F2B69F7F5B20}" srcId="{59342DEB-04A9-CF4C-B09C-256CC3A2E531}" destId="{D0E39C3A-AB48-2945-9F82-E326DFF603D4}" srcOrd="4" destOrd="0" parTransId="{1D0A78F7-BF46-B542-BA2C-BD0AB0CABEAB}" sibTransId="{ED06386D-95B6-BE43-AD12-86718C9124EC}"/>
    <dgm:cxn modelId="{8FB9AD00-3A0E-774B-B65C-85AC1D520BDC}" type="presOf" srcId="{7DD7807A-84DB-FF40-B285-0D4334728A5C}" destId="{608C0CBB-ECF4-9F4F-8586-710A23EE1B95}" srcOrd="0" destOrd="1" presId="urn:microsoft.com/office/officeart/2009/3/layout/IncreasingArrowsProcess"/>
    <dgm:cxn modelId="{16D7E532-2DCB-B345-8537-15DC58AFE7D8}" type="presOf" srcId="{94E2688D-7BE9-C449-9C2C-3F22654E83F2}" destId="{3D6D6263-2460-7C43-85BA-EF983170B18B}" srcOrd="0" destOrd="1" presId="urn:microsoft.com/office/officeart/2009/3/layout/IncreasingArrowsProcess"/>
    <dgm:cxn modelId="{63BCAEA2-4AC2-054E-B41F-5F7ABED139B0}" type="presOf" srcId="{56B869F7-0945-484B-AEAE-CF049F984442}" destId="{1A5E537E-FB92-3B40-A24F-2BE99A7107E7}" srcOrd="0" destOrd="2" presId="urn:microsoft.com/office/officeart/2009/3/layout/IncreasingArrowsProcess"/>
    <dgm:cxn modelId="{73649DA1-09BC-2049-A49D-F283844A0F55}" srcId="{535E2F13-3218-5D4E-8AAD-02A8C51CF786}" destId="{E54147ED-B542-6A4F-B11A-3934BC38F0DE}" srcOrd="0" destOrd="0" parTransId="{25A298D8-821B-414C-816F-AD04313E2CAE}" sibTransId="{79D2CA50-6ED9-734B-9EF0-9F77B2782779}"/>
    <dgm:cxn modelId="{0FB507AE-C14A-454C-844F-8C39B04A1322}" type="presOf" srcId="{57BEF788-1A6B-EA47-9668-B8D28FDC6366}" destId="{3D6D6263-2460-7C43-85BA-EF983170B18B}" srcOrd="0" destOrd="0" presId="urn:microsoft.com/office/officeart/2009/3/layout/IncreasingArrowsProcess"/>
    <dgm:cxn modelId="{6B8E8EE6-F13A-C647-ADF3-0EF192934E5D}" type="presOf" srcId="{28F7AE90-9B24-9C4D-92C7-F5067F35DB26}" destId="{0B1CD5BC-66DE-7041-8555-82F338561119}" srcOrd="0" destOrd="3" presId="urn:microsoft.com/office/officeart/2009/3/layout/IncreasingArrowsProcess"/>
    <dgm:cxn modelId="{BF243A47-54FE-C342-B216-0C22347988D0}" type="presOf" srcId="{D0E39C3A-AB48-2945-9F82-E326DFF603D4}" destId="{0B1CD5BC-66DE-7041-8555-82F338561119}" srcOrd="0" destOrd="4" presId="urn:microsoft.com/office/officeart/2009/3/layout/IncreasingArrowsProcess"/>
    <dgm:cxn modelId="{5A4A1988-813A-544B-A9A9-5066DCA6CA46}" srcId="{B92DEDBB-CA6B-F240-A329-1E40576B5F3A}" destId="{94E2688D-7BE9-C449-9C2C-3F22654E83F2}" srcOrd="1" destOrd="0" parTransId="{7F79DD93-4BEB-364E-8C95-E6F60388B5D4}" sibTransId="{AA04F6F0-6A85-954B-95BB-1C40615C8477}"/>
    <dgm:cxn modelId="{CF96437A-4E7A-DA46-AE7A-DC908902BD6E}" srcId="{59342DEB-04A9-CF4C-B09C-256CC3A2E531}" destId="{71BFBCF9-DFEF-7440-9C3A-4AC3CA0DED5C}" srcOrd="1" destOrd="0" parTransId="{A7398BFE-6BE4-0846-95BB-184B5659D313}" sibTransId="{9F15A91A-D4EF-A846-81FD-D77A14156A11}"/>
    <dgm:cxn modelId="{6ED36EF0-19D3-674F-9475-557E10B81E57}" srcId="{59342DEB-04A9-CF4C-B09C-256CC3A2E531}" destId="{AEAD11B3-0964-9C49-97AE-F24DD760DD0B}" srcOrd="2" destOrd="0" parTransId="{0EE23EE5-1014-E24A-9714-A767F8E32907}" sibTransId="{7EC8C0DB-B616-5F43-A2DB-5CC9C0D391DE}"/>
    <dgm:cxn modelId="{B5F8B69E-70D7-4F4B-A6AC-9116762DCC9F}" type="presOf" srcId="{E54147ED-B542-6A4F-B11A-3934BC38F0DE}" destId="{608C0CBB-ECF4-9F4F-8586-710A23EE1B95}" srcOrd="0" destOrd="0" presId="urn:microsoft.com/office/officeart/2009/3/layout/IncreasingArrowsProcess"/>
    <dgm:cxn modelId="{37F43684-DD8B-424E-BA8F-B12169AA0E10}" type="presOf" srcId="{A69B73AA-0E4F-F64D-9331-BC0FA2A189F8}" destId="{1A5E537E-FB92-3B40-A24F-2BE99A7107E7}" srcOrd="0" destOrd="0" presId="urn:microsoft.com/office/officeart/2009/3/layout/IncreasingArrowsProcess"/>
    <dgm:cxn modelId="{0F0153E6-4463-DA43-978E-2CBFD8542D69}" type="presOf" srcId="{B92DEDBB-CA6B-F240-A329-1E40576B5F3A}" destId="{44F7830D-0F87-C24F-ABA4-EBE0ABFEB17B}" srcOrd="0" destOrd="0" presId="urn:microsoft.com/office/officeart/2009/3/layout/IncreasingArrowsProcess"/>
    <dgm:cxn modelId="{B73636A9-DE72-9748-A986-D907A646506D}" srcId="{535E2F13-3218-5D4E-8AAD-02A8C51CF786}" destId="{2357BCA8-9229-824B-A301-0947640BBA07}" srcOrd="2" destOrd="0" parTransId="{6C7B61F4-43E0-5D4E-B9F4-8BE82BCC2D92}" sibTransId="{81E6C04E-E9D6-7C48-A62D-8D303F128AAC}"/>
    <dgm:cxn modelId="{2A0EE3F7-3D76-6742-A5C4-B0D65E4B0849}" type="presOf" srcId="{535E2F13-3218-5D4E-8AAD-02A8C51CF786}" destId="{B3ADC756-CE87-1C41-82E2-6F0D86BE4905}" srcOrd="0" destOrd="0" presId="urn:microsoft.com/office/officeart/2009/3/layout/IncreasingArrowsProcess"/>
    <dgm:cxn modelId="{D4E16C80-313B-764D-9D89-BDEE1E3936B3}" type="presOf" srcId="{2E2C6AC6-9AFD-1748-B91B-15CEACD592DA}" destId="{1A5E537E-FB92-3B40-A24F-2BE99A7107E7}" srcOrd="0" destOrd="3" presId="urn:microsoft.com/office/officeart/2009/3/layout/IncreasingArrowsProcess"/>
    <dgm:cxn modelId="{E01A6A2D-3249-7D4F-A1EC-92849C8F4F74}" srcId="{14D42F44-810D-484F-8582-B7BC7DE2BE0C}" destId="{A69B73AA-0E4F-F64D-9331-BC0FA2A189F8}" srcOrd="0" destOrd="0" parTransId="{0932CD88-0297-4F44-93BC-FE60236653F9}" sibTransId="{1CE1D496-16D1-8F4F-B8AE-89F7E2E77B68}"/>
    <dgm:cxn modelId="{A5484BBD-C175-0B43-AEEE-CA7AC77CC70F}" srcId="{612D2029-37C3-B043-8B18-E4F1270AAEB5}" destId="{535E2F13-3218-5D4E-8AAD-02A8C51CF786}" srcOrd="3" destOrd="0" parTransId="{D1DF5135-2AD3-B540-97E7-BF1AB80CE9A0}" sibTransId="{C1AA763C-51E9-B44F-AA8F-740227093905}"/>
    <dgm:cxn modelId="{E4934F2C-49F2-9348-9945-84897B3C6C6E}" type="presOf" srcId="{9EC399BE-1BA0-EB4F-BA18-BEDB81E8C7D2}" destId="{1A5E537E-FB92-3B40-A24F-2BE99A7107E7}" srcOrd="0" destOrd="4" presId="urn:microsoft.com/office/officeart/2009/3/layout/IncreasingArrowsProcess"/>
    <dgm:cxn modelId="{AC4E22FC-274D-5C4D-9ACC-F39DC5561799}" srcId="{14D42F44-810D-484F-8582-B7BC7DE2BE0C}" destId="{56B869F7-0945-484B-AEAE-CF049F984442}" srcOrd="2" destOrd="0" parTransId="{3C0F7C58-FA9C-2942-A785-95E7D7773D7A}" sibTransId="{70427D40-6F9B-184A-BEAA-FB9D34C86548}"/>
    <dgm:cxn modelId="{F474427D-150B-9843-AA76-6680C3831CD1}" srcId="{B92DEDBB-CA6B-F240-A329-1E40576B5F3A}" destId="{57BEF788-1A6B-EA47-9668-B8D28FDC6366}" srcOrd="0" destOrd="0" parTransId="{806A96F0-D2AB-224D-A14D-955ED532E305}" sibTransId="{7D05BAD5-DC07-E94D-AE4A-9D7C1C87CF94}"/>
    <dgm:cxn modelId="{E5F64A77-9244-8D46-AB5B-9482921E5C53}" type="presOf" srcId="{AEAD11B3-0964-9C49-97AE-F24DD760DD0B}" destId="{0B1CD5BC-66DE-7041-8555-82F338561119}" srcOrd="0" destOrd="2" presId="urn:microsoft.com/office/officeart/2009/3/layout/IncreasingArrowsProcess"/>
    <dgm:cxn modelId="{51E0D0E3-3700-5A45-A30C-660FD7DB4FAF}" type="presParOf" srcId="{8ED5F589-8D4E-D049-A5A0-9E61B5EA463B}" destId="{44F7830D-0F87-C24F-ABA4-EBE0ABFEB17B}" srcOrd="0" destOrd="0" presId="urn:microsoft.com/office/officeart/2009/3/layout/IncreasingArrowsProcess"/>
    <dgm:cxn modelId="{1AC601B5-C93B-054C-830C-7374D71C26E8}" type="presParOf" srcId="{8ED5F589-8D4E-D049-A5A0-9E61B5EA463B}" destId="{3D6D6263-2460-7C43-85BA-EF983170B18B}" srcOrd="1" destOrd="0" presId="urn:microsoft.com/office/officeart/2009/3/layout/IncreasingArrowsProcess"/>
    <dgm:cxn modelId="{50FB9DF8-B27B-3144-867A-0594BACED3A4}" type="presParOf" srcId="{8ED5F589-8D4E-D049-A5A0-9E61B5EA463B}" destId="{16E48074-9156-2147-925C-3610472E4426}" srcOrd="2" destOrd="0" presId="urn:microsoft.com/office/officeart/2009/3/layout/IncreasingArrowsProcess"/>
    <dgm:cxn modelId="{201DEED5-E6E8-AA49-9634-6E7D12CCC2EB}" type="presParOf" srcId="{8ED5F589-8D4E-D049-A5A0-9E61B5EA463B}" destId="{0B1CD5BC-66DE-7041-8555-82F338561119}" srcOrd="3" destOrd="0" presId="urn:microsoft.com/office/officeart/2009/3/layout/IncreasingArrowsProcess"/>
    <dgm:cxn modelId="{1012766C-A2FC-324F-A28B-618679419CDA}" type="presParOf" srcId="{8ED5F589-8D4E-D049-A5A0-9E61B5EA463B}" destId="{07896CE9-7A73-F74F-8004-EB0CFBC9C545}" srcOrd="4" destOrd="0" presId="urn:microsoft.com/office/officeart/2009/3/layout/IncreasingArrowsProcess"/>
    <dgm:cxn modelId="{9E2B815E-EEA7-F345-A8F3-F83ED4F20F1D}" type="presParOf" srcId="{8ED5F589-8D4E-D049-A5A0-9E61B5EA463B}" destId="{1A5E537E-FB92-3B40-A24F-2BE99A7107E7}" srcOrd="5" destOrd="0" presId="urn:microsoft.com/office/officeart/2009/3/layout/IncreasingArrowsProcess"/>
    <dgm:cxn modelId="{FBB53B57-0A10-444E-BBFD-C552A3813E79}" type="presParOf" srcId="{8ED5F589-8D4E-D049-A5A0-9E61B5EA463B}" destId="{B3ADC756-CE87-1C41-82E2-6F0D86BE4905}" srcOrd="6" destOrd="0" presId="urn:microsoft.com/office/officeart/2009/3/layout/IncreasingArrowsProcess"/>
    <dgm:cxn modelId="{CB589D06-6159-2F49-BE9D-8524808514F7}" type="presParOf" srcId="{8ED5F589-8D4E-D049-A5A0-9E61B5EA463B}" destId="{608C0CBB-ECF4-9F4F-8586-710A23EE1B95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0.05518</cdr:x>
      <cdr:y>0.83524</cdr:y>
    </cdr:from>
    <cdr:to>
      <cdr:x>0.57334</cdr:x>
      <cdr:y>0.87901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510944" y="5052665"/>
          <a:ext cx="4798208" cy="264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fld id="{B53EBD48-CCD4-43CE-AF52-4D525B8E50B4}" type="TxLink">
            <a:rPr lang="es-MX" sz="900">
              <a:latin typeface="Verdana" pitchFamily="34" charset="0"/>
              <a:ea typeface="Verdana" pitchFamily="34" charset="0"/>
              <a:cs typeface="Verdana" pitchFamily="34" charset="0"/>
            </a:rPr>
            <a:pPr/>
            <a:t>Fuente: Select, "IPN recursos humanos", agosto 2012</a:t>
          </a:fld>
          <a:endParaRPr lang="es-MX" sz="900" dirty="0"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0.65831</cdr:x>
      <cdr:y>0.83524</cdr:y>
    </cdr:from>
    <cdr:to>
      <cdr:x>0.91894</cdr:x>
      <cdr:y>0.87901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6096000" y="5052665"/>
          <a:ext cx="2413420" cy="264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r"/>
          <a:fld id="{3EB5D9FE-1A6C-4DB4-BB5D-644344FC288A}" type="TxLink">
            <a:rPr lang="es-MX" sz="1400" b="1">
              <a:latin typeface="Verdana" pitchFamily="34" charset="0"/>
              <a:ea typeface="Verdana" pitchFamily="34" charset="0"/>
              <a:cs typeface="Verdana" pitchFamily="34" charset="0"/>
            </a:rPr>
            <a:pPr algn="r"/>
            <a:t>n= 100 empresas</a:t>
          </a:fld>
          <a:endParaRPr lang="es-MX" sz="1400" b="1"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0.05518</cdr:x>
      <cdr:y>0.83524</cdr:y>
    </cdr:from>
    <cdr:to>
      <cdr:x>0.53935</cdr:x>
      <cdr:y>0.87901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510969" y="5052635"/>
          <a:ext cx="4483443" cy="2647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endParaRPr lang="es-MX" sz="1200" dirty="0"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0.4283</cdr:x>
      <cdr:y>0.07773</cdr:y>
    </cdr:from>
    <cdr:to>
      <cdr:x>0.71893</cdr:x>
      <cdr:y>0.13702</cdr:y>
    </cdr:to>
    <cdr:sp macro="" textlink="">
      <cdr:nvSpPr>
        <cdr:cNvPr id="6" name="5 CuadroTexto"/>
        <cdr:cNvSpPr txBox="1"/>
      </cdr:nvSpPr>
      <cdr:spPr>
        <a:xfrm xmlns:a="http://schemas.openxmlformats.org/drawingml/2006/main">
          <a:off x="3710608" y="488674"/>
          <a:ext cx="2517913" cy="372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600" b="1">
              <a:latin typeface="Verdana" pitchFamily="34" charset="0"/>
              <a:ea typeface="Verdana" pitchFamily="34" charset="0"/>
              <a:cs typeface="Verdana" pitchFamily="34" charset="0"/>
            </a:rPr>
            <a:t>Total</a:t>
          </a:r>
          <a:r>
            <a:rPr lang="es-MX" sz="1600" b="1" baseline="0">
              <a:latin typeface="Verdana" pitchFamily="34" charset="0"/>
              <a:ea typeface="Verdana" pitchFamily="34" charset="0"/>
              <a:cs typeface="Verdana" pitchFamily="34" charset="0"/>
            </a:rPr>
            <a:t> de la muestra</a:t>
          </a:r>
          <a:endParaRPr lang="es-MX" sz="1600" b="1"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ill Sans MT" pitchFamily="34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charset="0"/>
              </a:defRPr>
            </a:lvl1pPr>
          </a:lstStyle>
          <a:p>
            <a:fld id="{97567F35-7F5F-8B45-A5BB-C3A4057FD477}" type="datetimeFigureOut">
              <a:rPr lang="es-ES"/>
              <a:pPr/>
              <a:t>29/11/2012</a:t>
            </a:fld>
            <a:endParaRPr lang="es-E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ill Sans MT" pitchFamily="34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charset="0"/>
              </a:defRPr>
            </a:lvl1pPr>
          </a:lstStyle>
          <a:p>
            <a:fld id="{3C897E80-7401-5148-AA0D-6A008AAE5F2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8201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03719CE-8CD1-964F-8A58-7BA22A138B81}" type="datetimeFigureOut">
              <a:rPr lang="es-MX"/>
              <a:pPr/>
              <a:t>29/11/2012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8CF2A82-1154-1C49-85B0-039695C12596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5987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CF1B5-FEA4-4F5F-BC17-5247F6888009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7450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dirty="0" smtClean="0">
              <a:solidFill>
                <a:srgbClr val="0066FF"/>
              </a:solidFill>
            </a:endParaRPr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1pPr>
            <a:lvl2pPr marL="754466" indent="-290179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2pPr>
            <a:lvl3pPr marL="1160717" indent="-232143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3pPr>
            <a:lvl4pPr marL="1625003" indent="-232143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4pPr>
            <a:lvl5pPr marL="2089290" indent="-232143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5pPr>
            <a:lvl6pPr marL="2553576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6pPr>
            <a:lvl7pPr marL="3017863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7pPr>
            <a:lvl8pPr marL="3482150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8pPr>
            <a:lvl9pPr marL="3946436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fld id="{8EFE5034-4970-4CF4-9673-3D990DAC806D}" type="slidenum">
              <a:rPr lang="en-US" sz="1200" b="0">
                <a:solidFill>
                  <a:schemeClr val="tx1"/>
                </a:solidFill>
                <a:latin typeface="Times" pitchFamily="18" charset="0"/>
              </a:rPr>
              <a:pPr/>
              <a:t>11</a:t>
            </a:fld>
            <a:endParaRPr lang="en-US" sz="1200" b="0" dirty="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dirty="0" smtClean="0">
              <a:solidFill>
                <a:srgbClr val="0066FF"/>
              </a:solidFill>
            </a:endParaRPr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1pPr>
            <a:lvl2pPr marL="754466" indent="-290179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2pPr>
            <a:lvl3pPr marL="1160717" indent="-232143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3pPr>
            <a:lvl4pPr marL="1625003" indent="-232143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4pPr>
            <a:lvl5pPr marL="2089290" indent="-232143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5pPr>
            <a:lvl6pPr marL="2553576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6pPr>
            <a:lvl7pPr marL="3017863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7pPr>
            <a:lvl8pPr marL="3482150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8pPr>
            <a:lvl9pPr marL="3946436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fld id="{8EFE5034-4970-4CF4-9673-3D990DAC806D}" type="slidenum">
              <a:rPr lang="en-US" sz="1200" b="0">
                <a:solidFill>
                  <a:schemeClr val="tx1"/>
                </a:solidFill>
                <a:latin typeface="Times" pitchFamily="18" charset="0"/>
              </a:rPr>
              <a:pPr/>
              <a:t>12</a:t>
            </a:fld>
            <a:endParaRPr lang="en-US" sz="1200" b="0" dirty="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dirty="0" smtClean="0">
              <a:solidFill>
                <a:srgbClr val="0066FF"/>
              </a:solidFill>
            </a:endParaRPr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1pPr>
            <a:lvl2pPr marL="754466" indent="-290179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2pPr>
            <a:lvl3pPr marL="1160717" indent="-232143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3pPr>
            <a:lvl4pPr marL="1625003" indent="-232143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4pPr>
            <a:lvl5pPr marL="2089290" indent="-232143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5pPr>
            <a:lvl6pPr marL="2553576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6pPr>
            <a:lvl7pPr marL="3017863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7pPr>
            <a:lvl8pPr marL="3482150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8pPr>
            <a:lvl9pPr marL="3946436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fld id="{8EFE5034-4970-4CF4-9673-3D990DAC806D}" type="slidenum">
              <a:rPr lang="en-US" sz="1200" b="0">
                <a:solidFill>
                  <a:schemeClr val="tx1"/>
                </a:solidFill>
                <a:latin typeface="Times" pitchFamily="18" charset="0"/>
              </a:rPr>
              <a:pPr/>
              <a:t>13</a:t>
            </a:fld>
            <a:endParaRPr lang="en-US" sz="1200" b="0" dirty="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dirty="0" smtClean="0">
              <a:solidFill>
                <a:srgbClr val="0066FF"/>
              </a:solidFill>
            </a:endParaRPr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1pPr>
            <a:lvl2pPr marL="754466" indent="-290179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2pPr>
            <a:lvl3pPr marL="1160717" indent="-232143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3pPr>
            <a:lvl4pPr marL="1625003" indent="-232143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4pPr>
            <a:lvl5pPr marL="2089290" indent="-232143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5pPr>
            <a:lvl6pPr marL="2553576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6pPr>
            <a:lvl7pPr marL="3017863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7pPr>
            <a:lvl8pPr marL="3482150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8pPr>
            <a:lvl9pPr marL="3946436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fld id="{8EFE5034-4970-4CF4-9673-3D990DAC806D}" type="slidenum">
              <a:rPr lang="en-US" sz="1200" b="0">
                <a:solidFill>
                  <a:schemeClr val="tx1"/>
                </a:solidFill>
                <a:latin typeface="Times" pitchFamily="18" charset="0"/>
              </a:rPr>
              <a:pPr/>
              <a:t>14</a:t>
            </a:fld>
            <a:endParaRPr lang="en-US" sz="1200" b="0" dirty="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dirty="0" smtClean="0">
              <a:solidFill>
                <a:srgbClr val="0066FF"/>
              </a:solidFill>
            </a:endParaRPr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1pPr>
            <a:lvl2pPr marL="754466" indent="-290179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2pPr>
            <a:lvl3pPr marL="1160717" indent="-232143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3pPr>
            <a:lvl4pPr marL="1625003" indent="-232143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4pPr>
            <a:lvl5pPr marL="2089290" indent="-232143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5pPr>
            <a:lvl6pPr marL="2553576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6pPr>
            <a:lvl7pPr marL="3017863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7pPr>
            <a:lvl8pPr marL="3482150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8pPr>
            <a:lvl9pPr marL="3946436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buClr>
                <a:srgbClr val="EEECE1"/>
              </a:buClr>
            </a:pPr>
            <a:fld id="{8EFE5034-4970-4CF4-9673-3D990DAC806D}" type="slidenum">
              <a:rPr lang="en-US" sz="1200" b="0">
                <a:solidFill>
                  <a:prstClr val="black"/>
                </a:solidFill>
                <a:latin typeface="Times" pitchFamily="18" charset="0"/>
              </a:rPr>
              <a:pPr>
                <a:buClr>
                  <a:srgbClr val="EEECE1"/>
                </a:buClr>
              </a:pPr>
              <a:t>18</a:t>
            </a:fld>
            <a:endParaRPr lang="en-US" sz="1200" b="0">
              <a:solidFill>
                <a:prstClr val="black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0 Rectángulo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21 Rectángulo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>
            <a:normAutofit/>
          </a:bodyPr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fld id="{56BB8C0B-BA00-C146-9E79-BCCEFB06DA52}" type="datetime1">
              <a:rPr lang="en-US"/>
              <a:pPr/>
              <a:t>11/29/2012</a:t>
            </a:fld>
            <a:endParaRPr lang="es-MX"/>
          </a:p>
        </p:txBody>
      </p:sp>
      <p:sp>
        <p:nvSpPr>
          <p:cNvPr id="11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Research in Computation (CIC)</a:t>
            </a:r>
            <a:endParaRPr lang="es-MX"/>
          </a:p>
        </p:txBody>
      </p:sp>
      <p:sp>
        <p:nvSpPr>
          <p:cNvPr id="12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fld id="{4145ADF8-3727-6A4D-B479-674676330269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175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C658B6-DA36-584E-8F94-E75167ADB1DB}" type="datetime1">
              <a:rPr lang="en-US"/>
              <a:pPr/>
              <a:t>11/29/2012</a:t>
            </a:fld>
            <a:endParaRPr lang="es-MX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Research in Computation (CIC)</a:t>
            </a:r>
            <a:endParaRPr lang="es-MX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EDCF9-408F-F848-BE82-DF08559CF197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679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8 Conector recto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879A93-9288-9046-89D8-AEE47D50494F}" type="datetime1">
              <a:rPr lang="en-US"/>
              <a:pPr/>
              <a:t>11/29/2012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Research in Computation (CIC)</a:t>
            </a: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E08FC-CEFF-904A-A8EF-85663A15816B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408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B14AC"/>
                </a:solidFill>
              </a:defRPr>
            </a:lvl1pPr>
            <a:lvl2pPr>
              <a:buFont typeface="Wingdings" pitchFamily="2" charset="2"/>
              <a:buChar char="§"/>
              <a:defRPr>
                <a:solidFill>
                  <a:srgbClr val="C00000"/>
                </a:solidFill>
              </a:defRPr>
            </a:lvl2pPr>
            <a:lvl3pPr>
              <a:buFont typeface="Wingdings" pitchFamily="2" charset="2"/>
              <a:buChar char="ü"/>
              <a:defRPr/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5DD92-B2E4-426B-A746-B5CBFFB879EE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  <p:pic>
        <p:nvPicPr>
          <p:cNvPr id="17" name="Picture 2" descr="D:\ArchivosSubAcad\Universal\LogoIPN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260350"/>
            <a:ext cx="5429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F:\VictorPonceHitachi\AdmonSUBAC\LogoCIC_NEW\Logo cic horizontal - copia.jpg"/>
          <p:cNvPicPr>
            <a:picLocks noChangeAspect="1" noChangeArrowheads="1"/>
          </p:cNvPicPr>
          <p:nvPr userDrawn="1"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381750"/>
            <a:ext cx="1892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95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BCB0F-F813-46A9-B822-4791ABBB6AB0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0F4BF-3FE1-46F7-98CE-4948B6161F65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D2355-88B7-4E15-9F09-28EBE909BBA9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5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C9C20-BD8B-44AC-8867-78A9BB7651E3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9A600-DA55-4943-B1DE-4C7625E430FA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15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E4770-5887-4D72-8B9F-B72ED638F4C1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13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32630-CF42-45E9-A0DC-E570777B00F1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90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VictorPonceHitachi\AdmonSUBAC\LogoCIC_NEW\Logo cic horizontal - copia.jpg"/>
          <p:cNvPicPr>
            <a:picLocks noChangeAspect="1" noChangeArrowheads="1"/>
          </p:cNvPicPr>
          <p:nvPr userDrawn="1"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381328"/>
            <a:ext cx="1892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6 Rectángulo"/>
          <p:cNvSpPr>
            <a:spLocks noChangeArrowheads="1"/>
          </p:cNvSpPr>
          <p:nvPr userDrawn="1"/>
        </p:nvSpPr>
        <p:spPr bwMode="auto">
          <a:xfrm>
            <a:off x="5003800" y="6308725"/>
            <a:ext cx="1666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MX">
                <a:latin typeface="Calibri" charset="0"/>
              </a:rPr>
              <a:t>www.cic.ipn.mx</a:t>
            </a:r>
            <a:endParaRPr lang="es-MX">
              <a:latin typeface="Gill Sans MT" charset="0"/>
            </a:endParaRPr>
          </a:p>
        </p:txBody>
      </p:sp>
      <p:pic>
        <p:nvPicPr>
          <p:cNvPr id="6" name="Picture 2" descr="D:\ArchivosSubAcad\Universal\LogoIPN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188640"/>
            <a:ext cx="5429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99176" cy="990600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1547813" y="6381750"/>
            <a:ext cx="2289175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b="1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84213" y="6381750"/>
            <a:ext cx="744537" cy="365125"/>
          </a:xfrm>
        </p:spPr>
        <p:txBody>
          <a:bodyPr/>
          <a:lstStyle>
            <a:lvl1pPr>
              <a:defRPr/>
            </a:lvl1pPr>
          </a:lstStyle>
          <a:p>
            <a:fld id="{1E5376DC-DFEC-DD4D-AD06-B7D0B7E9B6E8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149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F88B4-8829-4742-A23E-6342A9F6A7C5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4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35D5B-5B2D-4C67-A336-BC2E657DE2EB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1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select_logo_3tintas_sombra_ver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4" b="86775"/>
          <a:stretch>
            <a:fillRect/>
          </a:stretch>
        </p:blipFill>
        <p:spPr bwMode="auto">
          <a:xfrm>
            <a:off x="0" y="4643438"/>
            <a:ext cx="91440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3048000" cy="6858000"/>
          </a:xfrm>
          <a:prstGeom prst="rect">
            <a:avLst/>
          </a:prstGeom>
          <a:solidFill>
            <a:srgbClr val="CBC7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prstClr val="black"/>
                </a:solidFill>
                <a:latin typeface="Times" pitchFamily="18" charset="0"/>
                <a:ea typeface="+mn-ea"/>
                <a:cs typeface="+mn-cs"/>
              </a:rPr>
              <a:t>   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4648200"/>
            <a:ext cx="3048000" cy="2209800"/>
          </a:xfrm>
          <a:prstGeom prst="rect">
            <a:avLst/>
          </a:prstGeom>
          <a:solidFill>
            <a:srgbClr val="0354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s-MX" sz="2400">
              <a:solidFill>
                <a:prstClr val="black"/>
              </a:solidFill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4749800" y="6659563"/>
            <a:ext cx="4321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prstClr val="white"/>
                </a:solidFill>
                <a:latin typeface="Verdana" pitchFamily="34" charset="0"/>
                <a:ea typeface="+mn-ea"/>
                <a:cs typeface="+mn-cs"/>
              </a:rPr>
              <a:t>Todos los derechos reservados D.R. © Se</a:t>
            </a:r>
            <a:r>
              <a:rPr lang="es-MX" sz="1000">
                <a:solidFill>
                  <a:prstClr val="white"/>
                </a:solidFill>
                <a:latin typeface="Verdana" pitchFamily="34" charset="0"/>
                <a:ea typeface="+mn-ea"/>
                <a:cs typeface="+mn-cs"/>
              </a:rPr>
              <a:t>lect</a:t>
            </a:r>
            <a:r>
              <a:rPr lang="en-US" sz="1000">
                <a:solidFill>
                  <a:prstClr val="white"/>
                </a:solidFill>
                <a:latin typeface="Verdana" pitchFamily="34" charset="0"/>
                <a:ea typeface="+mn-ea"/>
                <a:cs typeface="+mn-cs"/>
              </a:rPr>
              <a:t> Estrategia</a:t>
            </a:r>
            <a:r>
              <a:rPr lang="es-MX" sz="1000">
                <a:solidFill>
                  <a:prstClr val="white"/>
                </a:solidFill>
                <a:latin typeface="Verdana" pitchFamily="34" charset="0"/>
                <a:ea typeface="+mn-ea"/>
                <a:cs typeface="+mn-cs"/>
              </a:rPr>
              <a:t>,</a:t>
            </a:r>
            <a:r>
              <a:rPr lang="en-US" sz="1000">
                <a:solidFill>
                  <a:prstClr val="white"/>
                </a:solidFill>
                <a:latin typeface="Verdana" pitchFamily="34" charset="0"/>
                <a:ea typeface="+mn-ea"/>
                <a:cs typeface="+mn-cs"/>
              </a:rPr>
              <a:t> </a:t>
            </a:r>
            <a:r>
              <a:rPr lang="es-MX" sz="1000">
                <a:solidFill>
                  <a:prstClr val="white"/>
                </a:solidFill>
                <a:latin typeface="Verdana" pitchFamily="34" charset="0"/>
                <a:ea typeface="+mn-ea"/>
                <a:cs typeface="+mn-cs"/>
              </a:rPr>
              <a:t>S.</a:t>
            </a:r>
            <a:r>
              <a:rPr lang="en-US" sz="1000">
                <a:solidFill>
                  <a:prstClr val="white"/>
                </a:solidFill>
                <a:latin typeface="Verdana" pitchFamily="34" charset="0"/>
                <a:ea typeface="+mn-ea"/>
                <a:cs typeface="+mn-cs"/>
              </a:rPr>
              <a:t>C. 2012</a:t>
            </a:r>
          </a:p>
        </p:txBody>
      </p:sp>
      <p:pic>
        <p:nvPicPr>
          <p:cNvPr id="8" name="Picture 20" descr="select_logo_3tintas_sombra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23838"/>
            <a:ext cx="2386012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2514600"/>
            <a:ext cx="6096000" cy="914400"/>
          </a:xfrm>
        </p:spPr>
        <p:txBody>
          <a:bodyPr anchor="b"/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4705350"/>
            <a:ext cx="4724400" cy="295275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230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391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16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3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0 Rectángulo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21 Rectángulo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>
            <a:normAutofit/>
          </a:bodyPr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12BBC241-8960-42B6-8417-AED13A216768}" type="datetime1">
              <a:rPr lang="en-US">
                <a:solidFill>
                  <a:srgbClr val="676A55"/>
                </a:solidFill>
              </a:rPr>
              <a:pPr>
                <a:defRPr/>
              </a:pPr>
              <a:t>11/29/2012</a:t>
            </a:fld>
            <a:endParaRPr lang="es-MX">
              <a:solidFill>
                <a:srgbClr val="676A55"/>
              </a:solidFill>
            </a:endParaRPr>
          </a:p>
        </p:txBody>
      </p:sp>
      <p:sp>
        <p:nvSpPr>
          <p:cNvPr id="11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76A55"/>
                </a:solidFill>
              </a:rPr>
              <a:t>Center for Research in Computation (CIC)</a:t>
            </a:r>
            <a:endParaRPr lang="es-MX">
              <a:solidFill>
                <a:srgbClr val="676A55"/>
              </a:solidFill>
            </a:endParaRPr>
          </a:p>
        </p:txBody>
      </p:sp>
      <p:sp>
        <p:nvSpPr>
          <p:cNvPr id="12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E0141-43C5-4098-8323-EBC4249B0414}" type="slidenum">
              <a:rPr lang="es-MX">
                <a:solidFill>
                  <a:srgbClr val="676A55"/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3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VictorPonceHitachi\AdmonSUBAC\LogoCIC_NEW\Logo cic horizontal - copia.jpg"/>
          <p:cNvPicPr>
            <a:picLocks noChangeAspect="1" noChangeArrowheads="1"/>
          </p:cNvPicPr>
          <p:nvPr userDrawn="1"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6489700"/>
            <a:ext cx="1460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ArchivosSubAcad\Universal\LogoIPN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260350"/>
            <a:ext cx="5429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99176" cy="990600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>
          <a:xfrm>
            <a:off x="1547813" y="6381750"/>
            <a:ext cx="2289175" cy="365125"/>
          </a:xfrm>
        </p:spPr>
        <p:txBody>
          <a:bodyPr/>
          <a:lstStyle>
            <a:lvl1pPr>
              <a:defRPr sz="14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MX">
              <a:solidFill>
                <a:srgbClr val="676A55"/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84213" y="6381750"/>
            <a:ext cx="7445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DFFE8-3607-403F-8B51-37A71813BE0E}" type="slidenum">
              <a:rPr lang="es-MX">
                <a:solidFill>
                  <a:srgbClr val="676A55"/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20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7 Rectángulo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A00BB-9FA8-4D69-ACF8-DA57C8E7A319}" type="datetime1">
              <a:rPr lang="en-US">
                <a:solidFill>
                  <a:srgbClr val="EAEBDE"/>
                </a:solidFill>
              </a:rPr>
              <a:pPr>
                <a:defRPr/>
              </a:pPr>
              <a:t>11/29/2012</a:t>
            </a:fld>
            <a:endParaRPr lang="es-MX">
              <a:solidFill>
                <a:srgbClr val="EAEBDE"/>
              </a:solidFill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AEBDE"/>
                </a:solidFill>
              </a:rPr>
              <a:t>Center for Research in Computation (CIC)</a:t>
            </a:r>
            <a:endParaRPr lang="es-MX">
              <a:solidFill>
                <a:srgbClr val="EAEBDE"/>
              </a:solidFill>
            </a:endParaRPr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543F6-0A9B-4F31-8A64-A177AD72A0DB}" type="slidenum">
              <a:rPr lang="es-MX">
                <a:solidFill>
                  <a:srgbClr val="EAEBDE"/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EAEB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73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5C7F3-1E86-41E0-9DBB-DC7AEA18C0AC}" type="datetime1">
              <a:rPr lang="en-US">
                <a:solidFill>
                  <a:srgbClr val="676A55"/>
                </a:solidFill>
              </a:rPr>
              <a:pPr>
                <a:defRPr/>
              </a:pPr>
              <a:t>11/29/2012</a:t>
            </a:fld>
            <a:endParaRPr lang="es-MX">
              <a:solidFill>
                <a:srgbClr val="676A55"/>
              </a:solidFill>
            </a:endParaRPr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76A55"/>
                </a:solidFill>
              </a:rPr>
              <a:t>Center for Research in Computation (CIC)</a:t>
            </a:r>
            <a:endParaRPr lang="es-MX">
              <a:solidFill>
                <a:srgbClr val="676A55"/>
              </a:solidFill>
            </a:endParaRPr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8DB0E-357E-4409-8F39-3563DEFA5376}" type="slidenum">
              <a:rPr lang="es-MX">
                <a:solidFill>
                  <a:srgbClr val="676A55"/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3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7 Rectángulo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fld id="{28C7AA75-4328-E14C-8DB7-544E9A5F9CEB}" type="datetime1">
              <a:rPr lang="en-US"/>
              <a:pPr/>
              <a:t>11/29/2012</a:t>
            </a:fld>
            <a:endParaRPr lang="es-MX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Research in Computation (CIC)</a:t>
            </a:r>
            <a:endParaRPr lang="es-MX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fld id="{6DA4E54C-3603-E145-B53C-8A84B79DCCE1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3015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B1DA9-0E90-4CE0-9B78-D6BDAAC6D47D}" type="datetime1">
              <a:rPr lang="en-US">
                <a:solidFill>
                  <a:srgbClr val="676A55"/>
                </a:solidFill>
              </a:rPr>
              <a:pPr>
                <a:defRPr/>
              </a:pPr>
              <a:t>11/29/2012</a:t>
            </a:fld>
            <a:endParaRPr lang="es-MX">
              <a:solidFill>
                <a:srgbClr val="676A55"/>
              </a:solidFill>
            </a:endParaRPr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76A55"/>
                </a:solidFill>
              </a:rPr>
              <a:t>Center for Research in Computation (CIC)</a:t>
            </a:r>
            <a:endParaRPr lang="es-MX">
              <a:solidFill>
                <a:srgbClr val="676A55"/>
              </a:solidFill>
            </a:endParaRPr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CB764-2FA0-461A-8ECA-C474DC2AD767}" type="slidenum">
              <a:rPr lang="es-MX">
                <a:solidFill>
                  <a:srgbClr val="676A55"/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8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>
              <a:solidFill>
                <a:prstClr val="black"/>
              </a:solidFill>
              <a:ea typeface="+mn-ea"/>
            </a:endParaRPr>
          </a:p>
        </p:txBody>
      </p:sp>
      <p:sp>
        <p:nvSpPr>
          <p:cNvPr id="3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2256D-478E-402D-B985-ACF8E8CEF69B}" type="datetime1">
              <a:rPr lang="en-US">
                <a:solidFill>
                  <a:srgbClr val="676A55"/>
                </a:solidFill>
              </a:rPr>
              <a:pPr>
                <a:defRPr/>
              </a:pPr>
              <a:t>11/29/2012</a:t>
            </a:fld>
            <a:endParaRPr lang="es-MX">
              <a:solidFill>
                <a:srgbClr val="676A55"/>
              </a:solidFill>
            </a:endParaRPr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76A55"/>
                </a:solidFill>
              </a:rPr>
              <a:t>Center for Research in Computation (CIC)</a:t>
            </a:r>
            <a:endParaRPr lang="es-MX">
              <a:solidFill>
                <a:srgbClr val="676A55"/>
              </a:solidFill>
            </a:endParaRPr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B470C-441D-4E18-932D-84C5949DF023}" type="slidenum">
              <a:rPr lang="es-MX">
                <a:solidFill>
                  <a:srgbClr val="676A55"/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05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9 Conector recto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>
              <a:solidFill>
                <a:prstClr val="black"/>
              </a:solidFill>
              <a:ea typeface="+mn-ea"/>
            </a:endParaRPr>
          </a:p>
        </p:txBody>
      </p:sp>
      <p:sp>
        <p:nvSpPr>
          <p:cNvPr id="7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8A530-7521-42F4-A98C-C38BFB6DDA3A}" type="datetime1">
              <a:rPr lang="en-US">
                <a:solidFill>
                  <a:srgbClr val="676A55"/>
                </a:solidFill>
              </a:rPr>
              <a:pPr>
                <a:defRPr/>
              </a:pPr>
              <a:t>11/29/2012</a:t>
            </a:fld>
            <a:endParaRPr lang="es-MX">
              <a:solidFill>
                <a:srgbClr val="676A55"/>
              </a:solidFill>
            </a:endParaRPr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76A55"/>
                </a:solidFill>
              </a:rPr>
              <a:t>Center for Research in Computation (CIC)</a:t>
            </a:r>
            <a:endParaRPr lang="es-MX">
              <a:solidFill>
                <a:srgbClr val="676A55"/>
              </a:solidFill>
            </a:endParaRPr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0D32-DBC3-4988-86C3-0B367FBE4BA1}" type="slidenum">
              <a:rPr lang="es-MX">
                <a:solidFill>
                  <a:srgbClr val="676A55"/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4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>
              <a:solidFill>
                <a:prstClr val="white"/>
              </a:solidFill>
              <a:ea typeface="+mn-ea"/>
            </a:endParaRPr>
          </a:p>
        </p:txBody>
      </p:sp>
      <p:sp>
        <p:nvSpPr>
          <p:cNvPr id="6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9 Rectángulo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52FC0-C05B-4A96-AB77-4CE38E74044C}" type="datetime1">
              <a:rPr lang="en-US">
                <a:solidFill>
                  <a:srgbClr val="EAEBDE"/>
                </a:solidFill>
              </a:rPr>
              <a:pPr>
                <a:defRPr/>
              </a:pPr>
              <a:t>11/29/2012</a:t>
            </a:fld>
            <a:endParaRPr lang="es-MX">
              <a:solidFill>
                <a:srgbClr val="EAEBDE"/>
              </a:solidFill>
            </a:endParaRPr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AEBDE"/>
                </a:solidFill>
              </a:rPr>
              <a:t>Center for Research in Computation (CIC)</a:t>
            </a:r>
            <a:endParaRPr lang="es-MX">
              <a:solidFill>
                <a:srgbClr val="EAEBDE"/>
              </a:solidFill>
            </a:endParaRPr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55C30-A10D-4F06-BA75-65F08AE72E34}" type="slidenum">
              <a:rPr lang="es-MX">
                <a:solidFill>
                  <a:srgbClr val="EAEBDE"/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EAEB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798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A8A31-63FA-4CA0-835F-3B51ADDF79E8}" type="datetime1">
              <a:rPr lang="en-US">
                <a:solidFill>
                  <a:srgbClr val="676A55"/>
                </a:solidFill>
              </a:rPr>
              <a:pPr>
                <a:defRPr/>
              </a:pPr>
              <a:t>11/29/2012</a:t>
            </a:fld>
            <a:endParaRPr lang="es-MX">
              <a:solidFill>
                <a:srgbClr val="676A55"/>
              </a:solidFill>
            </a:endParaRPr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76A55"/>
                </a:solidFill>
              </a:rPr>
              <a:t>Center for Research in Computation (CIC)</a:t>
            </a:r>
            <a:endParaRPr lang="es-MX">
              <a:solidFill>
                <a:srgbClr val="676A55"/>
              </a:solidFill>
            </a:endParaRPr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147EF-B8D4-4AD1-9AAD-FD13675FE6BE}" type="slidenum">
              <a:rPr lang="es-MX">
                <a:solidFill>
                  <a:srgbClr val="676A55"/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9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8 Conector recto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>
              <a:solidFill>
                <a:prstClr val="black"/>
              </a:solidFill>
              <a:ea typeface="+mn-ea"/>
            </a:endParaRPr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354CA-AC33-438C-A1A6-9DC17C9C4AE8}" type="datetime1">
              <a:rPr lang="en-US">
                <a:solidFill>
                  <a:srgbClr val="676A55"/>
                </a:solidFill>
              </a:rPr>
              <a:pPr>
                <a:defRPr/>
              </a:pPr>
              <a:t>11/29/2012</a:t>
            </a:fld>
            <a:endParaRPr lang="es-MX">
              <a:solidFill>
                <a:srgbClr val="676A55"/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76A55"/>
                </a:solidFill>
              </a:rPr>
              <a:t>Center for Research in Computation (CIC)</a:t>
            </a:r>
            <a:endParaRPr lang="es-MX">
              <a:solidFill>
                <a:srgbClr val="676A55"/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1D7D0-4EF5-4F18-9912-8055D036D980}" type="slidenum">
              <a:rPr lang="es-MX">
                <a:solidFill>
                  <a:srgbClr val="676A55"/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7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E92505-15F5-1B49-99AF-FEF4CEF198D9}" type="datetime1">
              <a:rPr lang="en-US"/>
              <a:pPr/>
              <a:t>11/29/2012</a:t>
            </a:fld>
            <a:endParaRPr lang="es-MX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Research in Computation (CIC)</a:t>
            </a:r>
            <a:endParaRPr lang="es-MX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A9B30-3EB5-D64F-A671-0C9C19C7689A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382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D64878-0811-D74C-8546-E8171B4B5993}" type="datetime1">
              <a:rPr lang="en-US"/>
              <a:pPr/>
              <a:t>11/29/2012</a:t>
            </a:fld>
            <a:endParaRPr lang="es-MX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Research in Computation (CIC)</a:t>
            </a:r>
            <a:endParaRPr lang="es-MX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24A95-75F0-0545-B639-85F008C75EE3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825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67E26E-C567-F642-8604-FF5B6543D178}" type="datetime1">
              <a:rPr lang="en-US"/>
              <a:pPr/>
              <a:t>11/29/2012</a:t>
            </a:fld>
            <a:endParaRPr lang="es-MX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Research in Computation (CIC)</a:t>
            </a:r>
            <a:endParaRPr lang="es-MX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83B29-C7E7-B049-B9DB-6AB94E996F20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937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E92505-15F5-1B49-99AF-FEF4CEF198D9}" type="datetime1">
              <a:rPr lang="en-US"/>
              <a:pPr/>
              <a:t>11/29/2012</a:t>
            </a:fld>
            <a:endParaRPr lang="es-MX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Research in Computation (CIC)</a:t>
            </a:r>
            <a:endParaRPr lang="es-MX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A9B30-3EB5-D64F-A671-0C9C19C7689A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094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08FDCD-92F7-0244-A897-836D118042E1}" type="datetime1">
              <a:rPr lang="en-US"/>
              <a:pPr/>
              <a:t>11/29/2012</a:t>
            </a:fld>
            <a:endParaRPr lang="es-MX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Research in Computation (CIC)</a:t>
            </a:r>
            <a:endParaRPr lang="es-MX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F8928-5029-874F-8F03-A334F43954C8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224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" name="9 Conector recto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7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BA9578-F33D-8144-B3A2-57C17E55A00F}" type="datetime1">
              <a:rPr lang="en-US"/>
              <a:pPr/>
              <a:t>11/29/2012</a:t>
            </a:fld>
            <a:endParaRPr lang="es-MX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Research in Computation (CIC)</a:t>
            </a:r>
            <a:endParaRPr lang="es-MX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CC25F-7631-9342-BE7A-95FA90970880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074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9 Rectángulo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EE1A4B-5515-1C41-936C-3F9BEB47B9EB}" type="datetime1">
              <a:rPr lang="en-US"/>
              <a:pPr/>
              <a:t>11/29/2012</a:t>
            </a:fld>
            <a:endParaRPr lang="es-MX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Research in Computation (CIC)</a:t>
            </a:r>
            <a:endParaRPr lang="es-MX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BEA3F-F66A-C74D-A882-814DC14FD786}" type="slidenum">
              <a:rPr lang="es-MX"/>
              <a:pPr/>
              <a:t>‹Nº›</a:t>
            </a:fld>
            <a:endParaRPr lang="es-MX"/>
          </a:p>
        </p:txBody>
      </p:sp>
      <p:pic>
        <p:nvPicPr>
          <p:cNvPr id="11" name="Picture 2" descr="D:\ArchivosSubAcad\Universal\LogoIPN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260350"/>
            <a:ext cx="5429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873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2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Gill Sans MT" charset="0"/>
              </a:defRPr>
            </a:lvl1pPr>
          </a:lstStyle>
          <a:p>
            <a:fld id="{A8F98FB0-2ED8-9441-91FE-7A67D0D0C15E}" type="datetime1">
              <a:rPr lang="en-US"/>
              <a:pPr/>
              <a:t>11/29/2012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Center for Research in Computation (CIC)</a:t>
            </a:r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Gill Sans MT" charset="0"/>
              </a:defRPr>
            </a:lvl1pPr>
          </a:lstStyle>
          <a:p>
            <a:fld id="{F86EDB18-20B4-8749-B090-E7B306343994}" type="slidenum">
              <a:rPr lang="es-MX"/>
              <a:pPr/>
              <a:t>‹Nº›</a:t>
            </a:fld>
            <a:endParaRPr lang="es-MX"/>
          </a:p>
        </p:txBody>
      </p:sp>
      <p:sp>
        <p:nvSpPr>
          <p:cNvPr id="1031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32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9" r:id="rId4"/>
    <p:sldLayoutId id="2147483720" r:id="rId5"/>
    <p:sldLayoutId id="2147483725" r:id="rId6"/>
    <p:sldLayoutId id="2147483726" r:id="rId7"/>
    <p:sldLayoutId id="2147483727" r:id="rId8"/>
    <p:sldLayoutId id="2147483728" r:id="rId9"/>
    <p:sldLayoutId id="2147483721" r:id="rId10"/>
    <p:sldLayoutId id="214748372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charset="0"/>
        <a:buChar char="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charset="0"/>
        <a:buChar char=""/>
        <a:defRPr sz="23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charset="0"/>
        <a:buChar char="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9BB39B"/>
        </a:buClr>
        <a:buSzPct val="70000"/>
        <a:buFont typeface="Wingdings" charset="0"/>
        <a:buChar char="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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A9CCAF4-3E68-4492-9DC6-27A753DB1793}" type="slidenum">
              <a:rPr lang="es-ES">
                <a:solidFill>
                  <a:prstClr val="black"/>
                </a:solidFill>
                <a:ea typeface="+mn-ea"/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6565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2325" y="95250"/>
            <a:ext cx="69278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063" y="1325563"/>
            <a:ext cx="76549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pic>
        <p:nvPicPr>
          <p:cNvPr id="1028" name="Picture 48" descr="select_logo_3tintas_sombra_ver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4" b="86775"/>
          <a:stretch>
            <a:fillRect/>
          </a:stretch>
        </p:blipFill>
        <p:spPr bwMode="auto">
          <a:xfrm>
            <a:off x="0" y="0"/>
            <a:ext cx="91440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9" descr="select_logo_3tintas_sombra_verd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2" t="15446" r="8881" b="19679"/>
          <a:stretch>
            <a:fillRect/>
          </a:stretch>
        </p:blipFill>
        <p:spPr bwMode="auto">
          <a:xfrm>
            <a:off x="223838" y="85725"/>
            <a:ext cx="188277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50"/>
          <p:cNvSpPr>
            <a:spLocks noChangeArrowheads="1"/>
          </p:cNvSpPr>
          <p:nvPr/>
        </p:nvSpPr>
        <p:spPr bwMode="auto">
          <a:xfrm>
            <a:off x="42863" y="6696075"/>
            <a:ext cx="34464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>
                <a:solidFill>
                  <a:srgbClr val="04696D"/>
                </a:solidFill>
                <a:latin typeface="Verdana" pitchFamily="34" charset="0"/>
                <a:ea typeface="+mn-ea"/>
                <a:cs typeface="+mn-cs"/>
              </a:rPr>
              <a:t>Todos los derechos reservados D.R. © Select Estrategia, S.C. 2012</a:t>
            </a:r>
          </a:p>
        </p:txBody>
      </p:sp>
    </p:spTree>
    <p:extLst>
      <p:ext uri="{BB962C8B-B14F-4D97-AF65-F5344CB8AC3E}">
        <p14:creationId xmlns:p14="http://schemas.microsoft.com/office/powerpoint/2010/main" val="349471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Char char="–"/>
        <a:defRPr sz="1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2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DA82ED-59EC-4C42-9397-D6A9CB93142E}" type="datetime1">
              <a:rPr lang="en-US">
                <a:solidFill>
                  <a:srgbClr val="676A55"/>
                </a:solidFill>
                <a:ea typeface="+mn-ea"/>
              </a:rPr>
              <a:pPr>
                <a:defRPr/>
              </a:pPr>
              <a:t>11/29/2012</a:t>
            </a:fld>
            <a:endParaRPr lang="es-MX">
              <a:solidFill>
                <a:srgbClr val="676A55"/>
              </a:solidFill>
              <a:ea typeface="+mn-ea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676A55"/>
                </a:solidFill>
                <a:ea typeface="+mn-ea"/>
              </a:rPr>
              <a:t>Center for Research in Computation (CIC)</a:t>
            </a:r>
            <a:endParaRPr lang="es-MX">
              <a:solidFill>
                <a:srgbClr val="676A55"/>
              </a:solidFill>
              <a:ea typeface="+mn-ea"/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2530BC-2BC0-4F33-8703-CAD9201E8FCE}" type="slidenum">
              <a:rPr lang="es-MX">
                <a:solidFill>
                  <a:srgbClr val="676A55"/>
                </a:solidFill>
                <a:ea typeface="+mn-ea"/>
              </a:rPr>
              <a:pPr>
                <a:defRPr/>
              </a:pPr>
              <a:t>‹Nº›</a:t>
            </a:fld>
            <a:endParaRPr lang="es-MX">
              <a:solidFill>
                <a:srgbClr val="676A55"/>
              </a:solidFill>
              <a:ea typeface="+mn-ea"/>
            </a:endParaRPr>
          </a:p>
        </p:txBody>
      </p:sp>
      <p:sp>
        <p:nvSpPr>
          <p:cNvPr id="1031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>
              <a:solidFill>
                <a:prstClr val="black"/>
              </a:solidFill>
              <a:ea typeface="+mn-ea"/>
            </a:endParaRPr>
          </a:p>
        </p:txBody>
      </p:sp>
      <p:sp>
        <p:nvSpPr>
          <p:cNvPr id="1032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>
              <a:solidFill>
                <a:prstClr val="black"/>
              </a:solidFill>
              <a:ea typeface="+mn-ea"/>
            </a:endParaRPr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4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9BB39B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file:///\\Server1\tic\Modelo_Demanda\2011\Proyectos%20especiales\IPN%20Estudio%20RH%20Maestr&#237;a%20Computo\Datos\Fuente\Fuente_IPN.xlsm!G08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oleObject" Target="file:///\\Server1\tic\Modelo_Demanda\2011\Proyectos%20especiales\IPN%20Estudio%20RH%20Maestr&#237;a%20Computo\Datos\Fuente\Fuente_IPN.xlsm!G05Ap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emf"/><Relationship Id="rId4" Type="http://schemas.openxmlformats.org/officeDocument/2006/relationships/oleObject" Target="file:///\\Server1\tic\Modelo_Demanda\2011\Proyectos%20especiales\IPN%20Estudio%20RH%20Maestr&#237;a%20Computo\Datos\Fuente\Fuente_IPN.xlsm!G05AS3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c.ipn.mx" TargetMode="External"/><Relationship Id="rId2" Type="http://schemas.openxmlformats.org/officeDocument/2006/relationships/hyperlink" Target="http://www.ipn.m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1.wdp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3717032"/>
            <a:ext cx="6858000" cy="11521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1800" b="1" dirty="0">
                <a:solidFill>
                  <a:srgbClr val="3366FF"/>
                </a:solidFill>
              </a:rPr>
              <a:t>Modelo de </a:t>
            </a:r>
            <a:r>
              <a:rPr lang="es-MX" sz="1800" b="1" dirty="0" smtClean="0">
                <a:solidFill>
                  <a:srgbClr val="3366FF"/>
                </a:solidFill>
              </a:rPr>
              <a:t>Vinculación </a:t>
            </a:r>
            <a:r>
              <a:rPr lang="es-MX" sz="1800" b="1" dirty="0">
                <a:solidFill>
                  <a:srgbClr val="3366FF"/>
                </a:solidFill>
              </a:rPr>
              <a:t>e </a:t>
            </a:r>
            <a:r>
              <a:rPr lang="es-MX" sz="1800" b="1" dirty="0" smtClean="0">
                <a:solidFill>
                  <a:srgbClr val="3366FF"/>
                </a:solidFill>
              </a:rPr>
              <a:t>Innovación </a:t>
            </a:r>
            <a:br>
              <a:rPr lang="es-MX" sz="1800" b="1" dirty="0" smtClean="0">
                <a:solidFill>
                  <a:srgbClr val="3366FF"/>
                </a:solidFill>
              </a:rPr>
            </a:br>
            <a:r>
              <a:rPr lang="es-MX" sz="1800" b="1" dirty="0" smtClean="0">
                <a:solidFill>
                  <a:srgbClr val="3366FF"/>
                </a:solidFill>
              </a:rPr>
              <a:t>para </a:t>
            </a:r>
            <a:r>
              <a:rPr lang="es-MX" sz="1800" b="1" dirty="0">
                <a:solidFill>
                  <a:srgbClr val="3366FF"/>
                </a:solidFill>
              </a:rPr>
              <a:t>el </a:t>
            </a:r>
            <a:r>
              <a:rPr lang="es-MX" sz="1800" b="1" dirty="0" smtClean="0">
                <a:solidFill>
                  <a:srgbClr val="3366FF"/>
                </a:solidFill>
              </a:rPr>
              <a:t>Desarrollo </a:t>
            </a:r>
            <a:r>
              <a:rPr lang="es-MX" sz="1800" b="1" dirty="0">
                <a:solidFill>
                  <a:srgbClr val="3366FF"/>
                </a:solidFill>
              </a:rPr>
              <a:t>del Sector TIC</a:t>
            </a:r>
            <a:br>
              <a:rPr lang="es-MX" sz="1800" b="1" dirty="0">
                <a:solidFill>
                  <a:srgbClr val="3366FF"/>
                </a:solidFill>
              </a:rPr>
            </a:br>
            <a:r>
              <a:rPr lang="es-MX" sz="1800" b="1" dirty="0">
                <a:solidFill>
                  <a:srgbClr val="3366FF"/>
                </a:solidFill>
              </a:rPr>
              <a:t> </a:t>
            </a:r>
            <a:r>
              <a:rPr lang="es-MX" sz="1800" b="1" dirty="0" smtClean="0">
                <a:solidFill>
                  <a:srgbClr val="3366FF"/>
                </a:solidFill>
              </a:rPr>
              <a:t/>
            </a:r>
            <a:br>
              <a:rPr lang="es-MX" sz="1800" b="1" dirty="0" smtClean="0">
                <a:solidFill>
                  <a:srgbClr val="3366FF"/>
                </a:solidFill>
              </a:rPr>
            </a:br>
            <a:r>
              <a:rPr lang="es-MX" sz="1600" b="1" dirty="0" smtClean="0"/>
              <a:t>INNOVAR 2012 TIC</a:t>
            </a:r>
            <a:endParaRPr lang="es-MX" sz="1600" dirty="0">
              <a:latin typeface="+mn-lt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450" y="5013176"/>
            <a:ext cx="6881813" cy="64861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ES" sz="1600" dirty="0" smtClean="0"/>
              <a:t>Red De Computación del IPN</a:t>
            </a:r>
          </a:p>
          <a:p>
            <a:pPr eaLnBrk="1" hangingPunct="1">
              <a:defRPr/>
            </a:pPr>
            <a:r>
              <a:rPr lang="es-ES" sz="1600" dirty="0" smtClean="0"/>
              <a:t>Dr. Luis Alfonso Villa Vargas</a:t>
            </a:r>
          </a:p>
          <a:p>
            <a:pPr eaLnBrk="1" hangingPunct="1">
              <a:defRPr/>
            </a:pPr>
            <a:endParaRPr lang="es-MX" sz="1600" dirty="0"/>
          </a:p>
        </p:txBody>
      </p:sp>
      <p:pic>
        <p:nvPicPr>
          <p:cNvPr id="9221" name="4 Imagen" descr="EncabezadoIP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367188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3 CuadroTexto"/>
          <p:cNvSpPr txBox="1">
            <a:spLocks noChangeArrowheads="1"/>
          </p:cNvSpPr>
          <p:nvPr/>
        </p:nvSpPr>
        <p:spPr bwMode="auto">
          <a:xfrm>
            <a:off x="893763" y="6526430"/>
            <a:ext cx="25261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1200" b="1" dirty="0" smtClean="0">
                <a:solidFill>
                  <a:prstClr val="black"/>
                </a:solidFill>
                <a:ea typeface="+mn-ea"/>
              </a:rPr>
              <a:t>México, D.F.</a:t>
            </a:r>
            <a:r>
              <a:rPr lang="es-ES" sz="1200" b="1" dirty="0">
                <a:solidFill>
                  <a:prstClr val="black"/>
                </a:solidFill>
                <a:ea typeface="+mn-ea"/>
              </a:rPr>
              <a:t> </a:t>
            </a:r>
            <a:r>
              <a:rPr lang="es-ES" sz="1200" b="1" dirty="0" smtClean="0">
                <a:solidFill>
                  <a:prstClr val="black"/>
                </a:solidFill>
                <a:ea typeface="+mn-ea"/>
              </a:rPr>
              <a:t>Noviembre, </a:t>
            </a:r>
            <a:r>
              <a:rPr lang="es-ES" sz="1200" b="1" dirty="0">
                <a:solidFill>
                  <a:prstClr val="black"/>
                </a:solidFill>
                <a:ea typeface="+mn-ea"/>
              </a:rPr>
              <a:t>2012</a:t>
            </a:r>
            <a:endParaRPr lang="es-MX" sz="1200" b="1" dirty="0">
              <a:solidFill>
                <a:prstClr val="black"/>
              </a:solidFill>
              <a:ea typeface="+mn-ea"/>
            </a:endParaRPr>
          </a:p>
        </p:txBody>
      </p:sp>
      <p:pic>
        <p:nvPicPr>
          <p:cNvPr id="9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777091"/>
            <a:ext cx="2375248" cy="1294485"/>
          </a:xfrm>
          <a:prstGeom prst="rect">
            <a:avLst/>
          </a:prstGeom>
        </p:spPr>
      </p:pic>
      <p:pic>
        <p:nvPicPr>
          <p:cNvPr id="10" name="Picture 3" descr="F:\VictorPonceHitachi\AdmonSUBAC\LogoCIC_NEW\Logo cic horizontal - copia.jpg"/>
          <p:cNvPicPr>
            <a:picLocks noChangeAspect="1" noChangeArrowheads="1"/>
          </p:cNvPicPr>
          <p:nvPr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3730"/>
            <a:ext cx="218349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121" y="1778620"/>
            <a:ext cx="1328035" cy="136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0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kern="0" dirty="0">
                <a:solidFill>
                  <a:srgbClr val="1F497D"/>
                </a:solidFill>
                <a:latin typeface="Arial"/>
                <a:cs typeface="+mj-cs"/>
              </a:rPr>
              <a:t>EL CAPITAL HUMANO Y LA INNOVACIÓN</a:t>
            </a:r>
            <a:br>
              <a:rPr lang="es-ES" kern="0" dirty="0">
                <a:solidFill>
                  <a:srgbClr val="1F497D"/>
                </a:solidFill>
                <a:latin typeface="Arial"/>
                <a:cs typeface="+mj-cs"/>
              </a:rPr>
            </a:br>
            <a:r>
              <a:rPr lang="es-ES" b="1" kern="0" dirty="0">
                <a:solidFill>
                  <a:srgbClr val="1F497D"/>
                </a:solidFill>
                <a:latin typeface="Arial"/>
                <a:cs typeface="+mj-cs"/>
              </a:rPr>
              <a:t>UN COMENTARIO DE LOS ANALISTAS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683568" y="1196752"/>
            <a:ext cx="7715200" cy="5081776"/>
          </a:xfrm>
        </p:spPr>
        <p:txBody>
          <a:bodyPr/>
          <a:lstStyle/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Virtualmente </a:t>
            </a:r>
            <a:r>
              <a:rPr lang="es-ES_tradnl" dirty="0"/>
              <a:t>todos los nuevos </a:t>
            </a:r>
            <a:r>
              <a:rPr lang="es-ES_tradnl" dirty="0" smtClean="0"/>
              <a:t>trabajos en </a:t>
            </a:r>
            <a:r>
              <a:rPr lang="es-ES_tradnl" dirty="0"/>
              <a:t>el campo de </a:t>
            </a:r>
            <a:r>
              <a:rPr lang="es-ES_tradnl" dirty="0" smtClean="0"/>
              <a:t>las  </a:t>
            </a:r>
            <a:r>
              <a:rPr lang="es-ES_tradnl" dirty="0" err="1" smtClean="0"/>
              <a:t>TIC’s</a:t>
            </a:r>
            <a:r>
              <a:rPr lang="es-ES_tradnl" dirty="0" smtClean="0"/>
              <a:t>,</a:t>
            </a:r>
            <a:r>
              <a:rPr lang="es-ES_tradnl" dirty="0"/>
              <a:t> en México, </a:t>
            </a:r>
            <a:r>
              <a:rPr lang="es-ES_tradnl" dirty="0" smtClean="0"/>
              <a:t>se </a:t>
            </a:r>
            <a:r>
              <a:rPr lang="es-ES_tradnl" dirty="0"/>
              <a:t>han creado en lo que se conoce como "</a:t>
            </a:r>
            <a:r>
              <a:rPr lang="es-ES_tradnl" dirty="0">
                <a:solidFill>
                  <a:srgbClr val="0000FF"/>
                </a:solidFill>
              </a:rPr>
              <a:t>local </a:t>
            </a:r>
            <a:r>
              <a:rPr lang="es-ES_tradnl" dirty="0" err="1">
                <a:solidFill>
                  <a:srgbClr val="0000FF"/>
                </a:solidFill>
              </a:rPr>
              <a:t>businesses</a:t>
            </a:r>
            <a:r>
              <a:rPr lang="es-ES_tradnl" dirty="0" smtClean="0"/>
              <a:t>”, es decir:</a:t>
            </a:r>
            <a:endParaRPr lang="es-ES" dirty="0"/>
          </a:p>
          <a:p>
            <a:pPr lvl="1">
              <a:buClr>
                <a:schemeClr val="accent6">
                  <a:lumMod val="50000"/>
                </a:schemeClr>
              </a:buClr>
              <a:buSzPct val="100000"/>
              <a:buFont typeface="Wingdings" charset="2"/>
              <a:buChar char="ü"/>
            </a:pPr>
            <a:r>
              <a:rPr lang="es-ES_tradnl" dirty="0"/>
              <a:t>N</a:t>
            </a:r>
            <a:r>
              <a:rPr lang="es-ES_tradnl" dirty="0" smtClean="0"/>
              <a:t>o </a:t>
            </a:r>
            <a:r>
              <a:rPr lang="es-ES_tradnl" dirty="0"/>
              <a:t>están expuestos a la competencia </a:t>
            </a:r>
            <a:r>
              <a:rPr lang="es-ES_tradnl" dirty="0" smtClean="0"/>
              <a:t>internacional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100000"/>
              <a:buFont typeface="Wingdings" charset="2"/>
              <a:buChar char="ü"/>
            </a:pPr>
            <a:r>
              <a:rPr lang="es-ES_tradnl" dirty="0" smtClean="0"/>
              <a:t>No están vinculadas con la red Internacional</a:t>
            </a:r>
          </a:p>
          <a:p>
            <a:pPr marL="273050" lvl="1">
              <a:spcBef>
                <a:spcPts val="600"/>
              </a:spcBef>
              <a:buClr>
                <a:schemeClr val="accent1"/>
              </a:buClr>
            </a:pPr>
            <a:endParaRPr lang="es-ES_tradnl" sz="2000" dirty="0">
              <a:solidFill>
                <a:schemeClr val="tx1"/>
              </a:solidFill>
            </a:endParaRPr>
          </a:p>
          <a:p>
            <a:r>
              <a:rPr lang="es-ES_tradnl" dirty="0"/>
              <a:t>Producción Científica con un impacto pobre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100000"/>
              <a:buFont typeface="Wingdings" charset="2"/>
              <a:buChar char="ü"/>
            </a:pPr>
            <a:r>
              <a:rPr lang="es-ES_tradnl" dirty="0" smtClean="0"/>
              <a:t>¿Cómo se está obteniendo competitividad tecnológica de la inversión en investigación? 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100000"/>
              <a:buFont typeface="Wingdings" charset="2"/>
              <a:buChar char="ü"/>
            </a:pPr>
            <a:r>
              <a:rPr lang="es-ES_tradnl" dirty="0" smtClean="0"/>
              <a:t>El número de “Patentes” registradas es un buen indicador para saber si se está obteniendo una ganancia comercial de las ideas publicadas.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100000"/>
              <a:buFont typeface="Wingdings" charset="2"/>
              <a:buChar char="ü"/>
            </a:pPr>
            <a:endParaRPr lang="es-ES_tradnl" dirty="0" smtClean="0"/>
          </a:p>
          <a:p>
            <a:pPr>
              <a:buFont typeface="Wingdings" charset="2"/>
              <a:buChar char="ü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937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-9525" y="1017588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s-MX" dirty="0" smtClean="0">
                <a:solidFill>
                  <a:schemeClr val="tx1"/>
                </a:solidFill>
              </a:rPr>
              <a:t>¿Con </a:t>
            </a:r>
            <a:r>
              <a:rPr lang="es-MX" dirty="0">
                <a:solidFill>
                  <a:schemeClr val="tx1"/>
                </a:solidFill>
              </a:rPr>
              <a:t>cuántos empleados en total cuenta la empresa</a:t>
            </a:r>
            <a:r>
              <a:rPr lang="es-MX" dirty="0" smtClean="0">
                <a:solidFill>
                  <a:schemeClr val="tx1"/>
                </a:solidFill>
              </a:rPr>
              <a:t>?, ¿cuántos son empleados de sistemas?, ¿</a:t>
            </a:r>
            <a:r>
              <a:rPr lang="es-MX" dirty="0">
                <a:solidFill>
                  <a:schemeClr val="tx1"/>
                </a:solidFill>
              </a:rPr>
              <a:t>cuántos y qué proporción </a:t>
            </a:r>
            <a:r>
              <a:rPr lang="es-MX" dirty="0" smtClean="0">
                <a:solidFill>
                  <a:schemeClr val="tx1"/>
                </a:solidFill>
              </a:rPr>
              <a:t>cuentan </a:t>
            </a:r>
            <a:r>
              <a:rPr lang="es-MX" dirty="0">
                <a:solidFill>
                  <a:schemeClr val="tx1"/>
                </a:solidFill>
              </a:rPr>
              <a:t>con estudios de posgrado en cómputo</a:t>
            </a:r>
            <a:r>
              <a:rPr lang="es-MX" dirty="0" smtClean="0">
                <a:solidFill>
                  <a:schemeClr val="tx1"/>
                </a:solidFill>
              </a:rPr>
              <a:t>?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MX" sz="2400" dirty="0" smtClean="0"/>
              <a:t>Promedio de empleados totales, de sistemas, y personal con posgrado en cómputo</a:t>
            </a:r>
            <a:endParaRPr lang="en-US" sz="2400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6762751" y="2295525"/>
            <a:ext cx="229552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 smtClean="0">
                <a:solidFill>
                  <a:srgbClr val="002060"/>
                </a:solidFill>
              </a:rPr>
              <a:t>En promedio, las empresas de la muestra cuentan con 12 empleados con maestría en CC o IC</a:t>
            </a:r>
            <a:endParaRPr lang="es-MX" dirty="0">
              <a:solidFill>
                <a:srgbClr val="002060"/>
              </a:solidFill>
            </a:endParaRPr>
          </a:p>
        </p:txBody>
      </p:sp>
      <p:graphicFrame>
        <p:nvGraphicFramePr>
          <p:cNvPr id="7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663204"/>
              </p:ext>
            </p:extLst>
          </p:nvPr>
        </p:nvGraphicFramePr>
        <p:xfrm>
          <a:off x="97320" y="1562100"/>
          <a:ext cx="8663609" cy="505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Elipse"/>
          <p:cNvSpPr/>
          <p:nvPr/>
        </p:nvSpPr>
        <p:spPr bwMode="auto">
          <a:xfrm>
            <a:off x="6572250" y="4705350"/>
            <a:ext cx="533399" cy="32385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</a:pPr>
            <a:endParaRPr kumimoji="0" lang="es-MX" sz="16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43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-9525" y="1017588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s-MX" dirty="0">
                <a:solidFill>
                  <a:schemeClr val="tx1"/>
                </a:solidFill>
              </a:rPr>
              <a:t>Al contratar personal con nivel posgrado en ciencias de cómputo, ¿el departamento de recursos humanos de su empresa solicita como requisito alguna certificación avalada por alguna </a:t>
            </a:r>
            <a:r>
              <a:rPr lang="es-MX" dirty="0" smtClean="0">
                <a:solidFill>
                  <a:schemeClr val="tx1"/>
                </a:solidFill>
              </a:rPr>
              <a:t>institución?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MX" sz="2800" dirty="0" smtClean="0"/>
              <a:t>Certificaciones solicitadas en el reclutamiento de personal</a:t>
            </a:r>
            <a:endParaRPr lang="en-US" sz="2800" dirty="0" smtClean="0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689768"/>
              </p:ext>
            </p:extLst>
          </p:nvPr>
        </p:nvGraphicFramePr>
        <p:xfrm>
          <a:off x="257175" y="1601788"/>
          <a:ext cx="7008813" cy="511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name="Hoja de cálculo habilitada para macros" r:id="rId4" imgW="8763000" imgH="6391365" progId="Excel.SheetMacroEnabled.12">
                  <p:link updateAutomatic="1"/>
                </p:oleObj>
              </mc:Choice>
              <mc:Fallback>
                <p:oleObj name="Hoja de cálculo habilitada para macros" r:id="rId4" imgW="8763000" imgH="6391365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7175" y="1601788"/>
                        <a:ext cx="7008813" cy="5113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6981825" y="2428875"/>
            <a:ext cx="2009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2060"/>
                </a:solidFill>
              </a:rPr>
              <a:t>Certificaciones a considerar: ITIL, PMP, JAVA, BI y CMMI</a:t>
            </a:r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7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-9525" y="1017588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s-MX" dirty="0" smtClean="0">
                <a:solidFill>
                  <a:schemeClr val="tx1"/>
                </a:solidFill>
              </a:rPr>
              <a:t>¿Podría </a:t>
            </a:r>
            <a:r>
              <a:rPr lang="es-MX" dirty="0">
                <a:solidFill>
                  <a:schemeClr val="tx1"/>
                </a:solidFill>
              </a:rPr>
              <a:t>evaluar en una escala de 1 al 5, donde 1 es nada satisfecho y 5 totalmente satisfecho, su nivel de satisfacción del personal empleado en sistemas de cómputo en su empresa?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MX" sz="2800" dirty="0" smtClean="0"/>
              <a:t>Evaluación promedio del personal en CC: público</a:t>
            </a:r>
            <a:endParaRPr lang="en-US" sz="2800" dirty="0" smtClean="0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331966"/>
              </p:ext>
            </p:extLst>
          </p:nvPr>
        </p:nvGraphicFramePr>
        <p:xfrm>
          <a:off x="742950" y="1597025"/>
          <a:ext cx="7010400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Hoja de cálculo habilitada para macros" r:id="rId4" imgW="8763000" imgH="6391365" progId="Excel.SheetMacroEnabled.12">
                  <p:link/>
                </p:oleObj>
              </mc:Choice>
              <mc:Fallback>
                <p:oleObj name="Hoja de cálculo habilitada para macros" r:id="rId4" imgW="8763000" imgH="6391365" progId="Excel.SheetMacroEnabled.12">
                  <p:link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2950" y="1597025"/>
                        <a:ext cx="7010400" cy="511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077075" y="2333625"/>
            <a:ext cx="1866900" cy="314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>
                <a:solidFill>
                  <a:srgbClr val="002060"/>
                </a:solidFill>
              </a:rPr>
              <a:t>Soft</a:t>
            </a:r>
            <a:r>
              <a:rPr lang="es-MX" dirty="0" smtClean="0">
                <a:solidFill>
                  <a:srgbClr val="002060"/>
                </a:solidFill>
              </a:rPr>
              <a:t> </a:t>
            </a:r>
            <a:r>
              <a:rPr lang="es-MX" dirty="0" err="1" smtClean="0">
                <a:solidFill>
                  <a:srgbClr val="002060"/>
                </a:solidFill>
              </a:rPr>
              <a:t>skills</a:t>
            </a:r>
            <a:r>
              <a:rPr lang="es-MX" dirty="0" smtClean="0">
                <a:solidFill>
                  <a:srgbClr val="002060"/>
                </a:solidFill>
              </a:rPr>
              <a:t>: peor evaluado</a:t>
            </a:r>
          </a:p>
          <a:p>
            <a:endParaRPr lang="es-MX" dirty="0">
              <a:solidFill>
                <a:srgbClr val="002060"/>
              </a:solidFill>
            </a:endParaRPr>
          </a:p>
          <a:p>
            <a:r>
              <a:rPr lang="es-MX" dirty="0" smtClean="0">
                <a:solidFill>
                  <a:srgbClr val="002060"/>
                </a:solidFill>
              </a:rPr>
              <a:t>Conocimientos y capacidad para resolución de problemas: mejor evaluados</a:t>
            </a:r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8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-9525" y="1017588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s-MX" dirty="0" smtClean="0">
                <a:solidFill>
                  <a:schemeClr val="tx1"/>
                </a:solidFill>
              </a:rPr>
              <a:t>¿Podría </a:t>
            </a:r>
            <a:r>
              <a:rPr lang="es-MX" dirty="0">
                <a:solidFill>
                  <a:schemeClr val="tx1"/>
                </a:solidFill>
              </a:rPr>
              <a:t>evaluar en una escala de 1 al 5, donde 1 es nada satisfecho y 5 totalmente satisfecho, su nivel de satisfacción del personal empleado en sistemas de cómputo en su empresa?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MX" sz="2800" dirty="0" smtClean="0"/>
              <a:t>Evaluación del promedio del personal en CC</a:t>
            </a:r>
            <a:endParaRPr lang="en-US" sz="2800" dirty="0" smtClean="0"/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810439"/>
              </p:ext>
            </p:extLst>
          </p:nvPr>
        </p:nvGraphicFramePr>
        <p:xfrm>
          <a:off x="1066800" y="1597025"/>
          <a:ext cx="7008813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Hoja de cálculo habilitada para macros" r:id="rId4" imgW="8763000" imgH="6391365" progId="Excel.SheetMacroEnabled.12">
                  <p:link/>
                </p:oleObj>
              </mc:Choice>
              <mc:Fallback>
                <p:oleObj name="Hoja de cálculo habilitada para macros" r:id="rId4" imgW="8763000" imgH="6391365" progId="Excel.SheetMacroEnabled.12">
                  <p:link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800" y="1597025"/>
                        <a:ext cx="7008813" cy="511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486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s-ES" sz="2800" kern="0" dirty="0">
                <a:solidFill>
                  <a:srgbClr val="1F497D"/>
                </a:solidFill>
                <a:latin typeface="Arial"/>
                <a:ea typeface="+mj-ea"/>
              </a:rPr>
              <a:t>La Innovación en </a:t>
            </a:r>
            <a:r>
              <a:rPr lang="es-ES" sz="2800" kern="0" dirty="0" err="1" smtClean="0">
                <a:solidFill>
                  <a:srgbClr val="1F497D"/>
                </a:solidFill>
                <a:latin typeface="Arial"/>
                <a:ea typeface="+mj-ea"/>
              </a:rPr>
              <a:t>TICs</a:t>
            </a:r>
            <a:r>
              <a:rPr lang="es-ES" sz="2800" kern="0" dirty="0" smtClean="0">
                <a:solidFill>
                  <a:srgbClr val="1F497D"/>
                </a:solidFill>
                <a:latin typeface="Arial"/>
                <a:ea typeface="+mj-ea"/>
              </a:rPr>
              <a:t>……….. </a:t>
            </a:r>
            <a:r>
              <a:rPr lang="es-ES" sz="2800" kern="0" dirty="0">
                <a:solidFill>
                  <a:srgbClr val="1F497D"/>
                </a:solidFill>
                <a:latin typeface="Arial"/>
                <a:ea typeface="+mj-ea"/>
              </a:rPr>
              <a:t>NO ESPERA</a:t>
            </a:r>
            <a:endParaRPr lang="es-MX" sz="2800" kern="0" dirty="0">
              <a:solidFill>
                <a:srgbClr val="1F497D"/>
              </a:solidFill>
              <a:latin typeface="Arial"/>
              <a:ea typeface="+mj-ea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Research in Computation (CIC)</a:t>
            </a:r>
            <a:endParaRPr lang="es-MX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576" y="1772816"/>
            <a:ext cx="4699025" cy="387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41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s-ES" sz="2800" kern="0" dirty="0">
                <a:solidFill>
                  <a:srgbClr val="1F497D"/>
                </a:solidFill>
                <a:latin typeface="Arial"/>
                <a:ea typeface="+mj-ea"/>
                <a:cs typeface="+mj-cs"/>
              </a:rPr>
              <a:t>POSGRADOS </a:t>
            </a:r>
            <a:r>
              <a:rPr lang="es-ES" sz="2800" kern="0" dirty="0" smtClean="0">
                <a:solidFill>
                  <a:srgbClr val="1F497D"/>
                </a:solidFill>
                <a:latin typeface="Arial"/>
                <a:ea typeface="+mj-ea"/>
                <a:cs typeface="+mj-cs"/>
              </a:rPr>
              <a:t>HACIA: </a:t>
            </a:r>
            <a:br>
              <a:rPr lang="es-ES" sz="2800" kern="0" dirty="0" smtClean="0">
                <a:solidFill>
                  <a:srgbClr val="1F497D"/>
                </a:solidFill>
                <a:latin typeface="Arial"/>
                <a:ea typeface="+mj-ea"/>
                <a:cs typeface="+mj-cs"/>
              </a:rPr>
            </a:br>
            <a:r>
              <a:rPr lang="es-ES" sz="2800" b="1" kern="0" dirty="0" smtClean="0">
                <a:solidFill>
                  <a:srgbClr val="1F497D"/>
                </a:solidFill>
                <a:latin typeface="Arial"/>
                <a:ea typeface="+mj-ea"/>
                <a:cs typeface="+mj-cs"/>
              </a:rPr>
              <a:t>LA </a:t>
            </a:r>
            <a:r>
              <a:rPr lang="es-ES" sz="2800" b="1" kern="0" dirty="0">
                <a:solidFill>
                  <a:srgbClr val="1F497D"/>
                </a:solidFill>
                <a:latin typeface="Arial"/>
                <a:ea typeface="+mj-ea"/>
                <a:cs typeface="+mj-cs"/>
              </a:rPr>
              <a:t>INDUSTRIA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94911999"/>
              </p:ext>
            </p:extLst>
          </p:nvPr>
        </p:nvGraphicFramePr>
        <p:xfrm>
          <a:off x="457200" y="1493763"/>
          <a:ext cx="8229600" cy="452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36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s-ES" kern="0" dirty="0">
                <a:solidFill>
                  <a:srgbClr val="1F497D"/>
                </a:solidFill>
                <a:latin typeface="Arial"/>
                <a:ea typeface="+mj-ea"/>
                <a:cs typeface="+mj-cs"/>
              </a:rPr>
              <a:t>IDEAS EN ETAPA DE PLANEACIÓN EN EL IPN</a:t>
            </a:r>
            <a:br>
              <a:rPr lang="es-ES" kern="0" dirty="0">
                <a:solidFill>
                  <a:srgbClr val="1F497D"/>
                </a:solidFill>
                <a:latin typeface="Arial"/>
                <a:ea typeface="+mj-ea"/>
                <a:cs typeface="+mj-cs"/>
              </a:rPr>
            </a:br>
            <a:r>
              <a:rPr lang="es-ES" b="1" kern="0" dirty="0">
                <a:solidFill>
                  <a:srgbClr val="1F497D"/>
                </a:solidFill>
                <a:latin typeface="Arial"/>
                <a:ea typeface="+mj-ea"/>
                <a:cs typeface="+mj-cs"/>
              </a:rPr>
              <a:t>EMPRESAS NACIONALES E INTERNACIONALES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24076927"/>
              </p:ext>
            </p:extLst>
          </p:nvPr>
        </p:nvGraphicFramePr>
        <p:xfrm>
          <a:off x="457200" y="1219200"/>
          <a:ext cx="8507288" cy="516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741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0" y="1268760"/>
            <a:ext cx="7092280" cy="504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800">
                <a:latin typeface="Arial" pitchFamily="34" charset="0"/>
                <a:ea typeface="+mn-ea"/>
                <a:cs typeface="Arial" pitchFamily="34" charset="0"/>
              </a:defRPr>
            </a:lvl1pPr>
            <a:lvl2pPr marL="547688" lvl="1" indent="-273050" eaLnBrk="0" hangingPunct="0">
              <a:spcBef>
                <a:spcPts val="500"/>
              </a:spcBef>
              <a:buClr>
                <a:schemeClr val="accent6">
                  <a:lumMod val="50000"/>
                </a:schemeClr>
              </a:buClr>
              <a:buSzPct val="100000"/>
              <a:buFont typeface="Wingdings" charset="2"/>
              <a:buChar char="ü"/>
              <a:defRPr sz="24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lvl="2" indent="-228600" eaLnBrk="0" hangingPunct="0">
              <a:spcBef>
                <a:spcPct val="20000"/>
              </a:spcBef>
              <a:buFont typeface="Wingdings" pitchFamily="2" charset="2"/>
              <a:buChar char="ü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3">
                    <a:lumMod val="75000"/>
                  </a:schemeClr>
                </a:solidFill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endParaRPr lang="es-MX" dirty="0"/>
          </a:p>
          <a:p>
            <a:r>
              <a:rPr lang="es-MX" dirty="0"/>
              <a:t>El contexto actual no impulsa la innovación </a:t>
            </a: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lvl="1"/>
            <a:r>
              <a:rPr lang="es-MX" dirty="0" smtClean="0"/>
              <a:t>La </a:t>
            </a:r>
            <a:r>
              <a:rPr lang="es-MX" dirty="0"/>
              <a:t>composición de personal con posgrado en la muestra es un porcentaje bajo (menos de 5%) del personal de TI/Sistemas/Cómputo. </a:t>
            </a:r>
          </a:p>
          <a:p>
            <a:pPr lvl="1"/>
            <a:endParaRPr lang="es-MX" dirty="0"/>
          </a:p>
          <a:p>
            <a:pPr lvl="1"/>
            <a:r>
              <a:rPr lang="es-MX" dirty="0"/>
              <a:t>La tendencia </a:t>
            </a:r>
            <a:r>
              <a:rPr lang="es-MX" dirty="0" smtClean="0"/>
              <a:t>nos aleja de la innovación: están contratando </a:t>
            </a:r>
            <a:r>
              <a:rPr lang="es-MX" dirty="0"/>
              <a:t>jovenes con estudios nivel medio superir.</a:t>
            </a:r>
          </a:p>
          <a:p>
            <a:pPr lvl="1"/>
            <a:endParaRPr lang="es-MX" dirty="0"/>
          </a:p>
          <a:p>
            <a:pPr lvl="1"/>
            <a:r>
              <a:rPr lang="es-MX" dirty="0"/>
              <a:t>Ocho de cada diez empresas encuestadas solicitan una certificación de este perfil de personal: ITIL, PMP, JAVA, BI; las más solicitadas.</a:t>
            </a:r>
          </a:p>
          <a:p>
            <a:pPr lvl="1"/>
            <a:endParaRPr lang="es-MX" dirty="0"/>
          </a:p>
          <a:p>
            <a:pPr lvl="1"/>
            <a:r>
              <a:rPr lang="es-MX" dirty="0" smtClean="0"/>
              <a:t>Política Pública Impulsada a través de Iniciativas Convergentes</a:t>
            </a:r>
            <a:endParaRPr lang="es-MX" dirty="0"/>
          </a:p>
          <a:p>
            <a:pPr lvl="1"/>
            <a:endParaRPr lang="es-MX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s-MX" sz="2800" kern="0" dirty="0" smtClean="0">
                <a:solidFill>
                  <a:srgbClr val="1F497D"/>
                </a:solidFill>
                <a:latin typeface="Arial"/>
                <a:ea typeface="+mj-ea"/>
              </a:rPr>
              <a:t>COMENTARIOS FINALES</a:t>
            </a:r>
            <a:endParaRPr lang="es-MX" sz="2800" kern="0" dirty="0">
              <a:solidFill>
                <a:srgbClr val="1F497D"/>
              </a:solidFill>
              <a:latin typeface="Arial"/>
              <a:ea typeface="+mj-ea"/>
            </a:endParaRPr>
          </a:p>
        </p:txBody>
      </p:sp>
      <p:grpSp>
        <p:nvGrpSpPr>
          <p:cNvPr id="4" name="Group 1046"/>
          <p:cNvGrpSpPr>
            <a:grpSpLocks/>
          </p:cNvGrpSpPr>
          <p:nvPr/>
        </p:nvGrpSpPr>
        <p:grpSpPr bwMode="auto">
          <a:xfrm>
            <a:off x="6660232" y="3429000"/>
            <a:ext cx="2483768" cy="2448272"/>
            <a:chOff x="3648" y="2400"/>
            <a:chExt cx="1680" cy="1589"/>
          </a:xfrm>
        </p:grpSpPr>
        <p:pic>
          <p:nvPicPr>
            <p:cNvPr id="5" name="Picture 1042" descr="http://3.bp.blogspot.com/_JyPsIHeO4bU/R12VR3gko5I/AAAAAAAABNg/HZzvPwNZsp4/S300/engranajes_ejecucion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8" y="2400"/>
              <a:ext cx="1680" cy="1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1043"/>
            <p:cNvSpPr txBox="1">
              <a:spLocks noChangeArrowheads="1"/>
            </p:cNvSpPr>
            <p:nvPr/>
          </p:nvSpPr>
          <p:spPr bwMode="auto">
            <a:xfrm>
              <a:off x="4560" y="3360"/>
              <a:ext cx="33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2400" b="1" dirty="0" smtClean="0">
                  <a:solidFill>
                    <a:schemeClr val="bg1"/>
                  </a:solidFill>
                </a:rPr>
                <a:t>i</a:t>
              </a:r>
              <a:endParaRPr lang="es-E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 Box 1044"/>
            <p:cNvSpPr txBox="1">
              <a:spLocks noChangeArrowheads="1"/>
            </p:cNvSpPr>
            <p:nvPr/>
          </p:nvSpPr>
          <p:spPr bwMode="auto">
            <a:xfrm>
              <a:off x="3936" y="3024"/>
              <a:ext cx="33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2400" b="1" dirty="0" smtClean="0">
                  <a:solidFill>
                    <a:schemeClr val="bg1"/>
                  </a:solidFill>
                </a:rPr>
                <a:t>D</a:t>
              </a:r>
              <a:endParaRPr lang="es-E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 Box 1045"/>
            <p:cNvSpPr txBox="1">
              <a:spLocks noChangeArrowheads="1"/>
            </p:cNvSpPr>
            <p:nvPr/>
          </p:nvSpPr>
          <p:spPr bwMode="auto">
            <a:xfrm>
              <a:off x="4272" y="2592"/>
              <a:ext cx="33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2400" b="1" dirty="0" smtClean="0">
                  <a:solidFill>
                    <a:schemeClr val="bg1"/>
                  </a:solidFill>
                </a:rPr>
                <a:t>I</a:t>
              </a:r>
              <a:endParaRPr lang="es-E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Rectangle 1034"/>
          <p:cNvSpPr>
            <a:spLocks noChangeArrowheads="1"/>
          </p:cNvSpPr>
          <p:nvPr/>
        </p:nvSpPr>
        <p:spPr bwMode="auto">
          <a:xfrm>
            <a:off x="7138331" y="5766536"/>
            <a:ext cx="12490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rgbClr val="0070C0"/>
                </a:solidFill>
                <a:latin typeface="Calibri" pitchFamily="34" charset="0"/>
              </a:rPr>
              <a:t>I+ D+ i</a:t>
            </a:r>
            <a:endParaRPr lang="es-ES" sz="32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8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33400" y="1392560"/>
            <a:ext cx="7999040" cy="304455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Muchas G</a:t>
            </a:r>
            <a:r>
              <a:rPr lang="es-ES" sz="4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racias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  <a:hlinkClick r:id="rId2"/>
              </a:rPr>
              <a:t>www.ipn.mx</a:t>
            </a:r>
            <a:endParaRPr lang="es-ES" sz="24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ES" sz="2400" b="1" dirty="0">
                <a:solidFill>
                  <a:srgbClr val="FF0000"/>
                </a:solidFill>
                <a:latin typeface="+mj-lt"/>
                <a:ea typeface="+mj-ea"/>
                <a:cs typeface="+mj-cs"/>
                <a:hlinkClick r:id="rId3"/>
              </a:rPr>
              <a:t>www.cic.ipn.mx</a:t>
            </a:r>
            <a:endParaRPr lang="es-ES" sz="2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es-ES" sz="24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es-ES" sz="2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es-ES" sz="4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435" name="Picture 3" descr="http://2.bp.blogspot.com/-7KSH4sbCYBU/TqIgLuPN87I/AAAAAAAAAaY/Zs2OipA8-uU/s1600/gestion+de+planificacion+estrateg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0976" y="3501008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24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s-ES" sz="3200" kern="0" dirty="0">
                <a:solidFill>
                  <a:srgbClr val="1F497D"/>
                </a:solidFill>
                <a:latin typeface="Arial"/>
                <a:cs typeface="+mj-cs"/>
              </a:rPr>
              <a:t>RESUMEN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60016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s-ES" sz="2800" dirty="0" smtClean="0"/>
              <a:t>Ecosistema</a:t>
            </a:r>
            <a:endParaRPr lang="es-ES" sz="2800" dirty="0"/>
          </a:p>
          <a:p>
            <a:pPr lvl="1">
              <a:buClr>
                <a:schemeClr val="accent6">
                  <a:lumMod val="50000"/>
                </a:schemeClr>
              </a:buClr>
              <a:buSzPct val="100000"/>
              <a:buFont typeface="Wingdings" charset="2"/>
              <a:buChar char="ü"/>
            </a:pPr>
            <a:r>
              <a:rPr lang="es-ES" sz="2200" dirty="0" smtClean="0"/>
              <a:t>El valor del conocimiento es la clave para el desarrollo de la sociedad, que necesariamente conlleva la búsqueda continua de competitividad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100000"/>
              <a:buFont typeface="Wingdings" charset="2"/>
              <a:buChar char="ü"/>
            </a:pPr>
            <a:r>
              <a:rPr lang="es-ES" sz="2200" dirty="0" smtClean="0"/>
              <a:t>Este valor, solo se puede hacer efectivo en un escenario de trabajo conjunto de todos los agentes sociales, </a:t>
            </a:r>
            <a:r>
              <a:rPr lang="es-ES" sz="2200" b="1" dirty="0" smtClean="0"/>
              <a:t>política pública</a:t>
            </a:r>
            <a:r>
              <a:rPr lang="es-ES" sz="2200" dirty="0" smtClean="0"/>
              <a:t>, en el que la relación universidad-empresa es el elementos sustancial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153394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kern="0" dirty="0">
                <a:solidFill>
                  <a:srgbClr val="1F497D"/>
                </a:solidFill>
                <a:latin typeface="Arial"/>
                <a:ea typeface="+mj-ea"/>
                <a:cs typeface="+mj-cs"/>
              </a:rPr>
              <a:t>EL CAPITAL HUMANO Y LA </a:t>
            </a:r>
            <a:r>
              <a:rPr lang="es-ES" sz="2800" kern="0" dirty="0" smtClean="0">
                <a:solidFill>
                  <a:srgbClr val="1F497D"/>
                </a:solidFill>
                <a:latin typeface="Arial"/>
                <a:ea typeface="+mj-ea"/>
                <a:cs typeface="+mj-cs"/>
              </a:rPr>
              <a:t>INNOVACIÓN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29600" cy="4937760"/>
          </a:xfrm>
        </p:spPr>
        <p:txBody>
          <a:bodyPr/>
          <a:lstStyle/>
          <a:p>
            <a:r>
              <a:rPr lang="es-ES_tradnl" dirty="0"/>
              <a:t>Se explica la dinámica del crecimiento económico a partir de los niveles educativos de los individuos. </a:t>
            </a:r>
            <a:endParaRPr lang="es-ES_tradnl" dirty="0" smtClean="0"/>
          </a:p>
          <a:p>
            <a:endParaRPr lang="es-ES" dirty="0"/>
          </a:p>
          <a:p>
            <a:r>
              <a:rPr lang="es-ES_tradnl" dirty="0"/>
              <a:t>Los individuos más educados están en mejores condiciones de discriminar entre buenas y malas ideas, en mejores condiciones de resolver problemas y de ser más atrevidos para incursionar en actividades emprendedoras. Incentivando más la innovación en las empresas y tienen mayor disposición  para asimilar innovaciones procedentes del exterior</a:t>
            </a:r>
            <a:r>
              <a:rPr lang="es-ES_tradnl" dirty="0" smtClean="0"/>
              <a:t>.</a:t>
            </a:r>
          </a:p>
          <a:p>
            <a:endParaRPr lang="es-ES_tradnl" dirty="0"/>
          </a:p>
          <a:p>
            <a:r>
              <a:rPr lang="es-ES_tradnl" dirty="0" smtClean="0"/>
              <a:t>El </a:t>
            </a:r>
            <a:r>
              <a:rPr lang="es-ES_tradnl" dirty="0"/>
              <a:t>conocimiento también es extensivo, los conocimientos son más productivos cuando se desenvuelve en un ecosistema de un alto nivel humano.</a:t>
            </a:r>
            <a:endParaRPr lang="es-ES" dirty="0"/>
          </a:p>
          <a:p>
            <a:endParaRPr lang="es-ES_tradnl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386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s-ES" sz="2800" kern="0" dirty="0" smtClean="0">
                <a:solidFill>
                  <a:srgbClr val="1F497D"/>
                </a:solidFill>
                <a:latin typeface="Arial"/>
                <a:cs typeface="+mj-cs"/>
              </a:rPr>
              <a:t>ACCIONES YA ESTÁN EN EL DISCURSO</a:t>
            </a:r>
            <a:endParaRPr lang="es-ES" sz="2800" kern="0" dirty="0">
              <a:solidFill>
                <a:srgbClr val="1F497D"/>
              </a:solidFill>
              <a:latin typeface="Arial"/>
              <a:cs typeface="+mj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421120"/>
            <a:ext cx="8229600" cy="46721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s-ES" sz="2800" dirty="0" smtClean="0"/>
              <a:t>Política de Gobierno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100000"/>
              <a:buFont typeface="Wingdings" charset="2"/>
              <a:buChar char="ü"/>
            </a:pPr>
            <a:r>
              <a:rPr lang="es-ES" sz="2200" dirty="0" smtClean="0"/>
              <a:t>Crecimiento basado en el conocimiento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100000"/>
              <a:buFont typeface="Wingdings" charset="2"/>
              <a:buChar char="ü"/>
            </a:pPr>
            <a:r>
              <a:rPr lang="es-ES" sz="2200" dirty="0" smtClean="0"/>
              <a:t>Impulso a la innovación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100000"/>
              <a:buFont typeface="Wingdings" charset="2"/>
              <a:buChar char="ü"/>
              <a:defRPr/>
            </a:pPr>
            <a:r>
              <a:rPr lang="es-ES" sz="2200" dirty="0" smtClean="0"/>
              <a:t>Actor </a:t>
            </a:r>
            <a:r>
              <a:rPr lang="es-ES" sz="2200" dirty="0"/>
              <a:t>principal e impulsor del crecimiento inteligente: creación del conocimiento y su transferencia en procesos innovadores</a:t>
            </a:r>
          </a:p>
          <a:p>
            <a:pPr marL="890587" indent="-3429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" charset="2"/>
              <a:buChar char="ü"/>
              <a:defRPr/>
            </a:pPr>
            <a:r>
              <a:rPr lang="es-ES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Identificar, promover y  aprovechar el talento y las capacidades de las personas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100000"/>
              <a:buFont typeface="Wingdings" charset="2"/>
              <a:buChar char="ü"/>
              <a:defRPr/>
            </a:pPr>
            <a:r>
              <a:rPr lang="es-ES" sz="2200" dirty="0"/>
              <a:t>Protagonista en los vértices del triángulo del conocimiento y su núcleo: </a:t>
            </a:r>
            <a:r>
              <a:rPr lang="es-ES" sz="2200" dirty="0" smtClean="0"/>
              <a:t>ámbitos </a:t>
            </a:r>
            <a:r>
              <a:rPr lang="es-ES" sz="2200" dirty="0"/>
              <a:t>de actuación: </a:t>
            </a:r>
          </a:p>
          <a:p>
            <a:pPr marL="890587" indent="-3429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" charset="2"/>
              <a:buChar char="ü"/>
              <a:defRPr/>
            </a:pPr>
            <a:r>
              <a:rPr lang="es-ES" sz="2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Educación/formación, </a:t>
            </a:r>
          </a:p>
          <a:p>
            <a:pPr marL="890587" indent="-3429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" charset="2"/>
              <a:buChar char="ü"/>
              <a:defRPr/>
            </a:pPr>
            <a:r>
              <a:rPr lang="es-ES" sz="2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Investigación  </a:t>
            </a:r>
            <a:r>
              <a:rPr lang="es-ES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I+D</a:t>
            </a:r>
            <a:endParaRPr lang="es-ES" sz="22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890587" indent="-3429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" charset="2"/>
              <a:buChar char="ü"/>
              <a:defRPr/>
            </a:pPr>
            <a:r>
              <a:rPr lang="es-ES" sz="2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Innovación </a:t>
            </a:r>
            <a:r>
              <a:rPr lang="es-ES" sz="22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I+D+i</a:t>
            </a:r>
            <a:endParaRPr lang="es-ES" sz="22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890587" indent="-3429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" charset="2"/>
              <a:buChar char="ü"/>
              <a:defRPr/>
            </a:pPr>
            <a:r>
              <a:rPr lang="es-ES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Transferencia</a:t>
            </a:r>
            <a:endParaRPr lang="es-ES" sz="22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55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2800" dirty="0" smtClean="0">
                <a:latin typeface="Arial"/>
                <a:cs typeface="Arial"/>
              </a:rPr>
              <a:t>INICIATIVAS CONVERGENTES</a:t>
            </a:r>
          </a:p>
        </p:txBody>
      </p:sp>
      <p:grpSp>
        <p:nvGrpSpPr>
          <p:cNvPr id="10243" name="55 Grupo"/>
          <p:cNvGrpSpPr>
            <a:grpSpLocks/>
          </p:cNvGrpSpPr>
          <p:nvPr/>
        </p:nvGrpSpPr>
        <p:grpSpPr bwMode="auto">
          <a:xfrm>
            <a:off x="1187450" y="3500438"/>
            <a:ext cx="6985000" cy="3384550"/>
            <a:chOff x="1187624" y="3500834"/>
            <a:chExt cx="6984776" cy="3384550"/>
          </a:xfrm>
        </p:grpSpPr>
        <p:sp>
          <p:nvSpPr>
            <p:cNvPr id="10251" name="Freeform 4"/>
            <p:cNvSpPr>
              <a:spLocks/>
            </p:cNvSpPr>
            <p:nvPr/>
          </p:nvSpPr>
          <p:spPr bwMode="auto">
            <a:xfrm>
              <a:off x="5954662" y="4304109"/>
              <a:ext cx="720725" cy="627062"/>
            </a:xfrm>
            <a:custGeom>
              <a:avLst/>
              <a:gdLst>
                <a:gd name="T0" fmla="*/ 328 w 329"/>
                <a:gd name="T1" fmla="*/ 433 h 479"/>
                <a:gd name="T2" fmla="*/ 303 w 329"/>
                <a:gd name="T3" fmla="*/ 433 h 479"/>
                <a:gd name="T4" fmla="*/ 260 w 329"/>
                <a:gd name="T5" fmla="*/ 377 h 479"/>
                <a:gd name="T6" fmla="*/ 200 w 329"/>
                <a:gd name="T7" fmla="*/ 278 h 479"/>
                <a:gd name="T8" fmla="*/ 184 w 329"/>
                <a:gd name="T9" fmla="*/ 233 h 479"/>
                <a:gd name="T10" fmla="*/ 188 w 329"/>
                <a:gd name="T11" fmla="*/ 202 h 479"/>
                <a:gd name="T12" fmla="*/ 202 w 329"/>
                <a:gd name="T13" fmla="*/ 196 h 479"/>
                <a:gd name="T14" fmla="*/ 225 w 329"/>
                <a:gd name="T15" fmla="*/ 212 h 479"/>
                <a:gd name="T16" fmla="*/ 256 w 329"/>
                <a:gd name="T17" fmla="*/ 231 h 479"/>
                <a:gd name="T18" fmla="*/ 270 w 329"/>
                <a:gd name="T19" fmla="*/ 231 h 479"/>
                <a:gd name="T20" fmla="*/ 272 w 329"/>
                <a:gd name="T21" fmla="*/ 220 h 479"/>
                <a:gd name="T22" fmla="*/ 258 w 329"/>
                <a:gd name="T23" fmla="*/ 202 h 479"/>
                <a:gd name="T24" fmla="*/ 223 w 329"/>
                <a:gd name="T25" fmla="*/ 177 h 479"/>
                <a:gd name="T26" fmla="*/ 208 w 329"/>
                <a:gd name="T27" fmla="*/ 142 h 479"/>
                <a:gd name="T28" fmla="*/ 202 w 329"/>
                <a:gd name="T29" fmla="*/ 113 h 479"/>
                <a:gd name="T30" fmla="*/ 186 w 329"/>
                <a:gd name="T31" fmla="*/ 93 h 479"/>
                <a:gd name="T32" fmla="*/ 179 w 329"/>
                <a:gd name="T33" fmla="*/ 78 h 479"/>
                <a:gd name="T34" fmla="*/ 188 w 329"/>
                <a:gd name="T35" fmla="*/ 60 h 479"/>
                <a:gd name="T36" fmla="*/ 196 w 329"/>
                <a:gd name="T37" fmla="*/ 39 h 479"/>
                <a:gd name="T38" fmla="*/ 190 w 329"/>
                <a:gd name="T39" fmla="*/ 14 h 479"/>
                <a:gd name="T40" fmla="*/ 173 w 329"/>
                <a:gd name="T41" fmla="*/ 2 h 479"/>
                <a:gd name="T42" fmla="*/ 149 w 329"/>
                <a:gd name="T43" fmla="*/ 4 h 479"/>
                <a:gd name="T44" fmla="*/ 138 w 329"/>
                <a:gd name="T45" fmla="*/ 21 h 479"/>
                <a:gd name="T46" fmla="*/ 138 w 329"/>
                <a:gd name="T47" fmla="*/ 37 h 479"/>
                <a:gd name="T48" fmla="*/ 144 w 329"/>
                <a:gd name="T49" fmla="*/ 58 h 479"/>
                <a:gd name="T50" fmla="*/ 144 w 329"/>
                <a:gd name="T51" fmla="*/ 76 h 479"/>
                <a:gd name="T52" fmla="*/ 128 w 329"/>
                <a:gd name="T53" fmla="*/ 93 h 479"/>
                <a:gd name="T54" fmla="*/ 107 w 329"/>
                <a:gd name="T55" fmla="*/ 105 h 479"/>
                <a:gd name="T56" fmla="*/ 91 w 329"/>
                <a:gd name="T57" fmla="*/ 124 h 479"/>
                <a:gd name="T58" fmla="*/ 76 w 329"/>
                <a:gd name="T59" fmla="*/ 163 h 479"/>
                <a:gd name="T60" fmla="*/ 68 w 329"/>
                <a:gd name="T61" fmla="*/ 200 h 479"/>
                <a:gd name="T62" fmla="*/ 66 w 329"/>
                <a:gd name="T63" fmla="*/ 239 h 479"/>
                <a:gd name="T64" fmla="*/ 68 w 329"/>
                <a:gd name="T65" fmla="*/ 260 h 479"/>
                <a:gd name="T66" fmla="*/ 80 w 329"/>
                <a:gd name="T67" fmla="*/ 266 h 479"/>
                <a:gd name="T68" fmla="*/ 87 w 329"/>
                <a:gd name="T69" fmla="*/ 260 h 479"/>
                <a:gd name="T70" fmla="*/ 87 w 329"/>
                <a:gd name="T71" fmla="*/ 218 h 479"/>
                <a:gd name="T72" fmla="*/ 91 w 329"/>
                <a:gd name="T73" fmla="*/ 192 h 479"/>
                <a:gd name="T74" fmla="*/ 105 w 329"/>
                <a:gd name="T75" fmla="*/ 179 h 479"/>
                <a:gd name="T76" fmla="*/ 116 w 329"/>
                <a:gd name="T77" fmla="*/ 187 h 479"/>
                <a:gd name="T78" fmla="*/ 111 w 329"/>
                <a:gd name="T79" fmla="*/ 231 h 479"/>
                <a:gd name="T80" fmla="*/ 101 w 329"/>
                <a:gd name="T81" fmla="*/ 274 h 479"/>
                <a:gd name="T82" fmla="*/ 87 w 329"/>
                <a:gd name="T83" fmla="*/ 323 h 479"/>
                <a:gd name="T84" fmla="*/ 54 w 329"/>
                <a:gd name="T85" fmla="*/ 371 h 479"/>
                <a:gd name="T86" fmla="*/ 12 w 329"/>
                <a:gd name="T87" fmla="*/ 420 h 479"/>
                <a:gd name="T88" fmla="*/ 0 w 329"/>
                <a:gd name="T89" fmla="*/ 447 h 479"/>
                <a:gd name="T90" fmla="*/ 31 w 329"/>
                <a:gd name="T91" fmla="*/ 478 h 479"/>
                <a:gd name="T92" fmla="*/ 54 w 329"/>
                <a:gd name="T93" fmla="*/ 474 h 479"/>
                <a:gd name="T94" fmla="*/ 37 w 329"/>
                <a:gd name="T95" fmla="*/ 453 h 479"/>
                <a:gd name="T96" fmla="*/ 50 w 329"/>
                <a:gd name="T97" fmla="*/ 426 h 479"/>
                <a:gd name="T98" fmla="*/ 101 w 329"/>
                <a:gd name="T99" fmla="*/ 367 h 479"/>
                <a:gd name="T100" fmla="*/ 138 w 329"/>
                <a:gd name="T101" fmla="*/ 323 h 479"/>
                <a:gd name="T102" fmla="*/ 157 w 329"/>
                <a:gd name="T103" fmla="*/ 313 h 479"/>
                <a:gd name="T104" fmla="*/ 179 w 329"/>
                <a:gd name="T105" fmla="*/ 328 h 479"/>
                <a:gd name="T106" fmla="*/ 233 w 329"/>
                <a:gd name="T107" fmla="*/ 400 h 479"/>
                <a:gd name="T108" fmla="*/ 276 w 329"/>
                <a:gd name="T109" fmla="*/ 462 h 479"/>
                <a:gd name="T110" fmla="*/ 293 w 329"/>
                <a:gd name="T111" fmla="*/ 466 h 479"/>
                <a:gd name="T112" fmla="*/ 316 w 329"/>
                <a:gd name="T113" fmla="*/ 449 h 4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9"/>
                <a:gd name="T172" fmla="*/ 0 h 479"/>
                <a:gd name="T173" fmla="*/ 329 w 329"/>
                <a:gd name="T174" fmla="*/ 479 h 4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9" h="479">
                  <a:moveTo>
                    <a:pt x="326" y="441"/>
                  </a:moveTo>
                  <a:lnTo>
                    <a:pt x="328" y="433"/>
                  </a:lnTo>
                  <a:lnTo>
                    <a:pt x="316" y="435"/>
                  </a:lnTo>
                  <a:lnTo>
                    <a:pt x="303" y="433"/>
                  </a:lnTo>
                  <a:lnTo>
                    <a:pt x="287" y="420"/>
                  </a:lnTo>
                  <a:lnTo>
                    <a:pt x="260" y="377"/>
                  </a:lnTo>
                  <a:lnTo>
                    <a:pt x="221" y="313"/>
                  </a:lnTo>
                  <a:lnTo>
                    <a:pt x="200" y="278"/>
                  </a:lnTo>
                  <a:lnTo>
                    <a:pt x="186" y="249"/>
                  </a:lnTo>
                  <a:lnTo>
                    <a:pt x="184" y="233"/>
                  </a:lnTo>
                  <a:lnTo>
                    <a:pt x="184" y="214"/>
                  </a:lnTo>
                  <a:lnTo>
                    <a:pt x="188" y="202"/>
                  </a:lnTo>
                  <a:lnTo>
                    <a:pt x="196" y="196"/>
                  </a:lnTo>
                  <a:lnTo>
                    <a:pt x="202" y="196"/>
                  </a:lnTo>
                  <a:lnTo>
                    <a:pt x="210" y="200"/>
                  </a:lnTo>
                  <a:lnTo>
                    <a:pt x="225" y="212"/>
                  </a:lnTo>
                  <a:lnTo>
                    <a:pt x="243" y="225"/>
                  </a:lnTo>
                  <a:lnTo>
                    <a:pt x="256" y="231"/>
                  </a:lnTo>
                  <a:lnTo>
                    <a:pt x="264" y="233"/>
                  </a:lnTo>
                  <a:lnTo>
                    <a:pt x="270" y="231"/>
                  </a:lnTo>
                  <a:lnTo>
                    <a:pt x="274" y="225"/>
                  </a:lnTo>
                  <a:lnTo>
                    <a:pt x="272" y="220"/>
                  </a:lnTo>
                  <a:lnTo>
                    <a:pt x="270" y="214"/>
                  </a:lnTo>
                  <a:lnTo>
                    <a:pt x="258" y="202"/>
                  </a:lnTo>
                  <a:lnTo>
                    <a:pt x="235" y="187"/>
                  </a:lnTo>
                  <a:lnTo>
                    <a:pt x="223" y="177"/>
                  </a:lnTo>
                  <a:lnTo>
                    <a:pt x="215" y="163"/>
                  </a:lnTo>
                  <a:lnTo>
                    <a:pt x="208" y="142"/>
                  </a:lnTo>
                  <a:lnTo>
                    <a:pt x="206" y="122"/>
                  </a:lnTo>
                  <a:lnTo>
                    <a:pt x="202" y="113"/>
                  </a:lnTo>
                  <a:lnTo>
                    <a:pt x="196" y="103"/>
                  </a:lnTo>
                  <a:lnTo>
                    <a:pt x="186" y="93"/>
                  </a:lnTo>
                  <a:lnTo>
                    <a:pt x="179" y="87"/>
                  </a:lnTo>
                  <a:lnTo>
                    <a:pt x="179" y="78"/>
                  </a:lnTo>
                  <a:lnTo>
                    <a:pt x="184" y="66"/>
                  </a:lnTo>
                  <a:lnTo>
                    <a:pt x="188" y="60"/>
                  </a:lnTo>
                  <a:lnTo>
                    <a:pt x="192" y="52"/>
                  </a:lnTo>
                  <a:lnTo>
                    <a:pt x="196" y="39"/>
                  </a:lnTo>
                  <a:lnTo>
                    <a:pt x="192" y="25"/>
                  </a:lnTo>
                  <a:lnTo>
                    <a:pt x="190" y="14"/>
                  </a:lnTo>
                  <a:lnTo>
                    <a:pt x="184" y="6"/>
                  </a:lnTo>
                  <a:lnTo>
                    <a:pt x="173" y="2"/>
                  </a:lnTo>
                  <a:lnTo>
                    <a:pt x="159" y="0"/>
                  </a:lnTo>
                  <a:lnTo>
                    <a:pt x="149" y="4"/>
                  </a:lnTo>
                  <a:lnTo>
                    <a:pt x="142" y="10"/>
                  </a:lnTo>
                  <a:lnTo>
                    <a:pt x="138" y="21"/>
                  </a:lnTo>
                  <a:lnTo>
                    <a:pt x="136" y="29"/>
                  </a:lnTo>
                  <a:lnTo>
                    <a:pt x="138" y="37"/>
                  </a:lnTo>
                  <a:lnTo>
                    <a:pt x="142" y="49"/>
                  </a:lnTo>
                  <a:lnTo>
                    <a:pt x="144" y="58"/>
                  </a:lnTo>
                  <a:lnTo>
                    <a:pt x="146" y="66"/>
                  </a:lnTo>
                  <a:lnTo>
                    <a:pt x="144" y="76"/>
                  </a:lnTo>
                  <a:lnTo>
                    <a:pt x="138" y="84"/>
                  </a:lnTo>
                  <a:lnTo>
                    <a:pt x="128" y="93"/>
                  </a:lnTo>
                  <a:lnTo>
                    <a:pt x="116" y="99"/>
                  </a:lnTo>
                  <a:lnTo>
                    <a:pt x="107" y="105"/>
                  </a:lnTo>
                  <a:lnTo>
                    <a:pt x="99" y="113"/>
                  </a:lnTo>
                  <a:lnTo>
                    <a:pt x="91" y="124"/>
                  </a:lnTo>
                  <a:lnTo>
                    <a:pt x="83" y="142"/>
                  </a:lnTo>
                  <a:lnTo>
                    <a:pt x="76" y="163"/>
                  </a:lnTo>
                  <a:lnTo>
                    <a:pt x="70" y="179"/>
                  </a:lnTo>
                  <a:lnTo>
                    <a:pt x="68" y="200"/>
                  </a:lnTo>
                  <a:lnTo>
                    <a:pt x="66" y="225"/>
                  </a:lnTo>
                  <a:lnTo>
                    <a:pt x="66" y="239"/>
                  </a:lnTo>
                  <a:lnTo>
                    <a:pt x="66" y="251"/>
                  </a:lnTo>
                  <a:lnTo>
                    <a:pt x="68" y="260"/>
                  </a:lnTo>
                  <a:lnTo>
                    <a:pt x="72" y="264"/>
                  </a:lnTo>
                  <a:lnTo>
                    <a:pt x="80" y="266"/>
                  </a:lnTo>
                  <a:lnTo>
                    <a:pt x="85" y="264"/>
                  </a:lnTo>
                  <a:lnTo>
                    <a:pt x="87" y="260"/>
                  </a:lnTo>
                  <a:lnTo>
                    <a:pt x="87" y="243"/>
                  </a:lnTo>
                  <a:lnTo>
                    <a:pt x="87" y="218"/>
                  </a:lnTo>
                  <a:lnTo>
                    <a:pt x="89" y="202"/>
                  </a:lnTo>
                  <a:lnTo>
                    <a:pt x="91" y="192"/>
                  </a:lnTo>
                  <a:lnTo>
                    <a:pt x="97" y="181"/>
                  </a:lnTo>
                  <a:lnTo>
                    <a:pt x="105" y="179"/>
                  </a:lnTo>
                  <a:lnTo>
                    <a:pt x="113" y="181"/>
                  </a:lnTo>
                  <a:lnTo>
                    <a:pt x="116" y="187"/>
                  </a:lnTo>
                  <a:lnTo>
                    <a:pt x="113" y="206"/>
                  </a:lnTo>
                  <a:lnTo>
                    <a:pt x="111" y="231"/>
                  </a:lnTo>
                  <a:lnTo>
                    <a:pt x="107" y="253"/>
                  </a:lnTo>
                  <a:lnTo>
                    <a:pt x="101" y="274"/>
                  </a:lnTo>
                  <a:lnTo>
                    <a:pt x="95" y="301"/>
                  </a:lnTo>
                  <a:lnTo>
                    <a:pt x="87" y="323"/>
                  </a:lnTo>
                  <a:lnTo>
                    <a:pt x="68" y="352"/>
                  </a:lnTo>
                  <a:lnTo>
                    <a:pt x="54" y="371"/>
                  </a:lnTo>
                  <a:lnTo>
                    <a:pt x="29" y="400"/>
                  </a:lnTo>
                  <a:lnTo>
                    <a:pt x="12" y="420"/>
                  </a:lnTo>
                  <a:lnTo>
                    <a:pt x="0" y="439"/>
                  </a:lnTo>
                  <a:lnTo>
                    <a:pt x="0" y="447"/>
                  </a:lnTo>
                  <a:lnTo>
                    <a:pt x="12" y="462"/>
                  </a:lnTo>
                  <a:lnTo>
                    <a:pt x="31" y="478"/>
                  </a:lnTo>
                  <a:lnTo>
                    <a:pt x="50" y="478"/>
                  </a:lnTo>
                  <a:lnTo>
                    <a:pt x="54" y="474"/>
                  </a:lnTo>
                  <a:lnTo>
                    <a:pt x="45" y="464"/>
                  </a:lnTo>
                  <a:lnTo>
                    <a:pt x="37" y="453"/>
                  </a:lnTo>
                  <a:lnTo>
                    <a:pt x="37" y="445"/>
                  </a:lnTo>
                  <a:lnTo>
                    <a:pt x="50" y="426"/>
                  </a:lnTo>
                  <a:lnTo>
                    <a:pt x="70" y="406"/>
                  </a:lnTo>
                  <a:lnTo>
                    <a:pt x="101" y="367"/>
                  </a:lnTo>
                  <a:lnTo>
                    <a:pt x="128" y="334"/>
                  </a:lnTo>
                  <a:lnTo>
                    <a:pt x="138" y="323"/>
                  </a:lnTo>
                  <a:lnTo>
                    <a:pt x="144" y="315"/>
                  </a:lnTo>
                  <a:lnTo>
                    <a:pt x="157" y="313"/>
                  </a:lnTo>
                  <a:lnTo>
                    <a:pt x="167" y="319"/>
                  </a:lnTo>
                  <a:lnTo>
                    <a:pt x="179" y="328"/>
                  </a:lnTo>
                  <a:lnTo>
                    <a:pt x="204" y="361"/>
                  </a:lnTo>
                  <a:lnTo>
                    <a:pt x="233" y="400"/>
                  </a:lnTo>
                  <a:lnTo>
                    <a:pt x="260" y="439"/>
                  </a:lnTo>
                  <a:lnTo>
                    <a:pt x="276" y="462"/>
                  </a:lnTo>
                  <a:lnTo>
                    <a:pt x="283" y="466"/>
                  </a:lnTo>
                  <a:lnTo>
                    <a:pt x="293" y="466"/>
                  </a:lnTo>
                  <a:lnTo>
                    <a:pt x="303" y="457"/>
                  </a:lnTo>
                  <a:lnTo>
                    <a:pt x="316" y="449"/>
                  </a:lnTo>
                  <a:lnTo>
                    <a:pt x="326" y="441"/>
                  </a:lnTo>
                </a:path>
              </a:pathLst>
            </a:custGeom>
            <a:solidFill>
              <a:srgbClr val="3366FF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MX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10252" name="Line 5"/>
            <p:cNvSpPr>
              <a:spLocks noChangeShapeType="1"/>
            </p:cNvSpPr>
            <p:nvPr/>
          </p:nvSpPr>
          <p:spPr bwMode="auto">
            <a:xfrm>
              <a:off x="1638250" y="5010546"/>
              <a:ext cx="4316412" cy="0"/>
            </a:xfrm>
            <a:prstGeom prst="line">
              <a:avLst/>
            </a:prstGeom>
            <a:noFill/>
            <a:ln w="127000">
              <a:solidFill>
                <a:srgbClr val="6699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s-MX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10253" name="Freeform 6"/>
            <p:cNvSpPr>
              <a:spLocks/>
            </p:cNvSpPr>
            <p:nvPr/>
          </p:nvSpPr>
          <p:spPr bwMode="auto">
            <a:xfrm flipH="1">
              <a:off x="2836812" y="4304109"/>
              <a:ext cx="719138" cy="627062"/>
            </a:xfrm>
            <a:custGeom>
              <a:avLst/>
              <a:gdLst>
                <a:gd name="T0" fmla="*/ 328 w 329"/>
                <a:gd name="T1" fmla="*/ 433 h 479"/>
                <a:gd name="T2" fmla="*/ 303 w 329"/>
                <a:gd name="T3" fmla="*/ 433 h 479"/>
                <a:gd name="T4" fmla="*/ 260 w 329"/>
                <a:gd name="T5" fmla="*/ 377 h 479"/>
                <a:gd name="T6" fmla="*/ 200 w 329"/>
                <a:gd name="T7" fmla="*/ 278 h 479"/>
                <a:gd name="T8" fmla="*/ 184 w 329"/>
                <a:gd name="T9" fmla="*/ 233 h 479"/>
                <a:gd name="T10" fmla="*/ 188 w 329"/>
                <a:gd name="T11" fmla="*/ 202 h 479"/>
                <a:gd name="T12" fmla="*/ 202 w 329"/>
                <a:gd name="T13" fmla="*/ 196 h 479"/>
                <a:gd name="T14" fmla="*/ 225 w 329"/>
                <a:gd name="T15" fmla="*/ 212 h 479"/>
                <a:gd name="T16" fmla="*/ 256 w 329"/>
                <a:gd name="T17" fmla="*/ 231 h 479"/>
                <a:gd name="T18" fmla="*/ 270 w 329"/>
                <a:gd name="T19" fmla="*/ 231 h 479"/>
                <a:gd name="T20" fmla="*/ 272 w 329"/>
                <a:gd name="T21" fmla="*/ 220 h 479"/>
                <a:gd name="T22" fmla="*/ 258 w 329"/>
                <a:gd name="T23" fmla="*/ 202 h 479"/>
                <a:gd name="T24" fmla="*/ 223 w 329"/>
                <a:gd name="T25" fmla="*/ 177 h 479"/>
                <a:gd name="T26" fmla="*/ 208 w 329"/>
                <a:gd name="T27" fmla="*/ 142 h 479"/>
                <a:gd name="T28" fmla="*/ 202 w 329"/>
                <a:gd name="T29" fmla="*/ 113 h 479"/>
                <a:gd name="T30" fmla="*/ 186 w 329"/>
                <a:gd name="T31" fmla="*/ 93 h 479"/>
                <a:gd name="T32" fmla="*/ 179 w 329"/>
                <a:gd name="T33" fmla="*/ 78 h 479"/>
                <a:gd name="T34" fmla="*/ 188 w 329"/>
                <a:gd name="T35" fmla="*/ 60 h 479"/>
                <a:gd name="T36" fmla="*/ 196 w 329"/>
                <a:gd name="T37" fmla="*/ 39 h 479"/>
                <a:gd name="T38" fmla="*/ 190 w 329"/>
                <a:gd name="T39" fmla="*/ 14 h 479"/>
                <a:gd name="T40" fmla="*/ 173 w 329"/>
                <a:gd name="T41" fmla="*/ 2 h 479"/>
                <a:gd name="T42" fmla="*/ 149 w 329"/>
                <a:gd name="T43" fmla="*/ 4 h 479"/>
                <a:gd name="T44" fmla="*/ 138 w 329"/>
                <a:gd name="T45" fmla="*/ 21 h 479"/>
                <a:gd name="T46" fmla="*/ 138 w 329"/>
                <a:gd name="T47" fmla="*/ 37 h 479"/>
                <a:gd name="T48" fmla="*/ 144 w 329"/>
                <a:gd name="T49" fmla="*/ 58 h 479"/>
                <a:gd name="T50" fmla="*/ 144 w 329"/>
                <a:gd name="T51" fmla="*/ 76 h 479"/>
                <a:gd name="T52" fmla="*/ 128 w 329"/>
                <a:gd name="T53" fmla="*/ 93 h 479"/>
                <a:gd name="T54" fmla="*/ 107 w 329"/>
                <a:gd name="T55" fmla="*/ 105 h 479"/>
                <a:gd name="T56" fmla="*/ 91 w 329"/>
                <a:gd name="T57" fmla="*/ 124 h 479"/>
                <a:gd name="T58" fmla="*/ 76 w 329"/>
                <a:gd name="T59" fmla="*/ 163 h 479"/>
                <a:gd name="T60" fmla="*/ 68 w 329"/>
                <a:gd name="T61" fmla="*/ 200 h 479"/>
                <a:gd name="T62" fmla="*/ 66 w 329"/>
                <a:gd name="T63" fmla="*/ 239 h 479"/>
                <a:gd name="T64" fmla="*/ 68 w 329"/>
                <a:gd name="T65" fmla="*/ 260 h 479"/>
                <a:gd name="T66" fmla="*/ 80 w 329"/>
                <a:gd name="T67" fmla="*/ 266 h 479"/>
                <a:gd name="T68" fmla="*/ 87 w 329"/>
                <a:gd name="T69" fmla="*/ 260 h 479"/>
                <a:gd name="T70" fmla="*/ 87 w 329"/>
                <a:gd name="T71" fmla="*/ 218 h 479"/>
                <a:gd name="T72" fmla="*/ 91 w 329"/>
                <a:gd name="T73" fmla="*/ 192 h 479"/>
                <a:gd name="T74" fmla="*/ 105 w 329"/>
                <a:gd name="T75" fmla="*/ 179 h 479"/>
                <a:gd name="T76" fmla="*/ 116 w 329"/>
                <a:gd name="T77" fmla="*/ 187 h 479"/>
                <a:gd name="T78" fmla="*/ 111 w 329"/>
                <a:gd name="T79" fmla="*/ 231 h 479"/>
                <a:gd name="T80" fmla="*/ 101 w 329"/>
                <a:gd name="T81" fmla="*/ 274 h 479"/>
                <a:gd name="T82" fmla="*/ 87 w 329"/>
                <a:gd name="T83" fmla="*/ 323 h 479"/>
                <a:gd name="T84" fmla="*/ 54 w 329"/>
                <a:gd name="T85" fmla="*/ 371 h 479"/>
                <a:gd name="T86" fmla="*/ 12 w 329"/>
                <a:gd name="T87" fmla="*/ 420 h 479"/>
                <a:gd name="T88" fmla="*/ 0 w 329"/>
                <a:gd name="T89" fmla="*/ 447 h 479"/>
                <a:gd name="T90" fmla="*/ 31 w 329"/>
                <a:gd name="T91" fmla="*/ 478 h 479"/>
                <a:gd name="T92" fmla="*/ 54 w 329"/>
                <a:gd name="T93" fmla="*/ 474 h 479"/>
                <a:gd name="T94" fmla="*/ 37 w 329"/>
                <a:gd name="T95" fmla="*/ 453 h 479"/>
                <a:gd name="T96" fmla="*/ 50 w 329"/>
                <a:gd name="T97" fmla="*/ 426 h 479"/>
                <a:gd name="T98" fmla="*/ 101 w 329"/>
                <a:gd name="T99" fmla="*/ 367 h 479"/>
                <a:gd name="T100" fmla="*/ 138 w 329"/>
                <a:gd name="T101" fmla="*/ 323 h 479"/>
                <a:gd name="T102" fmla="*/ 157 w 329"/>
                <a:gd name="T103" fmla="*/ 313 h 479"/>
                <a:gd name="T104" fmla="*/ 179 w 329"/>
                <a:gd name="T105" fmla="*/ 328 h 479"/>
                <a:gd name="T106" fmla="*/ 233 w 329"/>
                <a:gd name="T107" fmla="*/ 400 h 479"/>
                <a:gd name="T108" fmla="*/ 276 w 329"/>
                <a:gd name="T109" fmla="*/ 462 h 479"/>
                <a:gd name="T110" fmla="*/ 293 w 329"/>
                <a:gd name="T111" fmla="*/ 466 h 479"/>
                <a:gd name="T112" fmla="*/ 316 w 329"/>
                <a:gd name="T113" fmla="*/ 449 h 4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9"/>
                <a:gd name="T172" fmla="*/ 0 h 479"/>
                <a:gd name="T173" fmla="*/ 329 w 329"/>
                <a:gd name="T174" fmla="*/ 479 h 4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9" h="479">
                  <a:moveTo>
                    <a:pt x="326" y="441"/>
                  </a:moveTo>
                  <a:lnTo>
                    <a:pt x="328" y="433"/>
                  </a:lnTo>
                  <a:lnTo>
                    <a:pt x="316" y="435"/>
                  </a:lnTo>
                  <a:lnTo>
                    <a:pt x="303" y="433"/>
                  </a:lnTo>
                  <a:lnTo>
                    <a:pt x="287" y="420"/>
                  </a:lnTo>
                  <a:lnTo>
                    <a:pt x="260" y="377"/>
                  </a:lnTo>
                  <a:lnTo>
                    <a:pt x="221" y="313"/>
                  </a:lnTo>
                  <a:lnTo>
                    <a:pt x="200" y="278"/>
                  </a:lnTo>
                  <a:lnTo>
                    <a:pt x="186" y="249"/>
                  </a:lnTo>
                  <a:lnTo>
                    <a:pt x="184" y="233"/>
                  </a:lnTo>
                  <a:lnTo>
                    <a:pt x="184" y="214"/>
                  </a:lnTo>
                  <a:lnTo>
                    <a:pt x="188" y="202"/>
                  </a:lnTo>
                  <a:lnTo>
                    <a:pt x="196" y="196"/>
                  </a:lnTo>
                  <a:lnTo>
                    <a:pt x="202" y="196"/>
                  </a:lnTo>
                  <a:lnTo>
                    <a:pt x="210" y="200"/>
                  </a:lnTo>
                  <a:lnTo>
                    <a:pt x="225" y="212"/>
                  </a:lnTo>
                  <a:lnTo>
                    <a:pt x="243" y="225"/>
                  </a:lnTo>
                  <a:lnTo>
                    <a:pt x="256" y="231"/>
                  </a:lnTo>
                  <a:lnTo>
                    <a:pt x="264" y="233"/>
                  </a:lnTo>
                  <a:lnTo>
                    <a:pt x="270" y="231"/>
                  </a:lnTo>
                  <a:lnTo>
                    <a:pt x="274" y="225"/>
                  </a:lnTo>
                  <a:lnTo>
                    <a:pt x="272" y="220"/>
                  </a:lnTo>
                  <a:lnTo>
                    <a:pt x="270" y="214"/>
                  </a:lnTo>
                  <a:lnTo>
                    <a:pt x="258" y="202"/>
                  </a:lnTo>
                  <a:lnTo>
                    <a:pt x="235" y="187"/>
                  </a:lnTo>
                  <a:lnTo>
                    <a:pt x="223" y="177"/>
                  </a:lnTo>
                  <a:lnTo>
                    <a:pt x="215" y="163"/>
                  </a:lnTo>
                  <a:lnTo>
                    <a:pt x="208" y="142"/>
                  </a:lnTo>
                  <a:lnTo>
                    <a:pt x="206" y="122"/>
                  </a:lnTo>
                  <a:lnTo>
                    <a:pt x="202" y="113"/>
                  </a:lnTo>
                  <a:lnTo>
                    <a:pt x="196" y="103"/>
                  </a:lnTo>
                  <a:lnTo>
                    <a:pt x="186" y="93"/>
                  </a:lnTo>
                  <a:lnTo>
                    <a:pt x="179" y="87"/>
                  </a:lnTo>
                  <a:lnTo>
                    <a:pt x="179" y="78"/>
                  </a:lnTo>
                  <a:lnTo>
                    <a:pt x="184" y="66"/>
                  </a:lnTo>
                  <a:lnTo>
                    <a:pt x="188" y="60"/>
                  </a:lnTo>
                  <a:lnTo>
                    <a:pt x="192" y="52"/>
                  </a:lnTo>
                  <a:lnTo>
                    <a:pt x="196" y="39"/>
                  </a:lnTo>
                  <a:lnTo>
                    <a:pt x="192" y="25"/>
                  </a:lnTo>
                  <a:lnTo>
                    <a:pt x="190" y="14"/>
                  </a:lnTo>
                  <a:lnTo>
                    <a:pt x="184" y="6"/>
                  </a:lnTo>
                  <a:lnTo>
                    <a:pt x="173" y="2"/>
                  </a:lnTo>
                  <a:lnTo>
                    <a:pt x="159" y="0"/>
                  </a:lnTo>
                  <a:lnTo>
                    <a:pt x="149" y="4"/>
                  </a:lnTo>
                  <a:lnTo>
                    <a:pt x="142" y="10"/>
                  </a:lnTo>
                  <a:lnTo>
                    <a:pt x="138" y="21"/>
                  </a:lnTo>
                  <a:lnTo>
                    <a:pt x="136" y="29"/>
                  </a:lnTo>
                  <a:lnTo>
                    <a:pt x="138" y="37"/>
                  </a:lnTo>
                  <a:lnTo>
                    <a:pt x="142" y="49"/>
                  </a:lnTo>
                  <a:lnTo>
                    <a:pt x="144" y="58"/>
                  </a:lnTo>
                  <a:lnTo>
                    <a:pt x="146" y="66"/>
                  </a:lnTo>
                  <a:lnTo>
                    <a:pt x="144" y="76"/>
                  </a:lnTo>
                  <a:lnTo>
                    <a:pt x="138" y="84"/>
                  </a:lnTo>
                  <a:lnTo>
                    <a:pt x="128" y="93"/>
                  </a:lnTo>
                  <a:lnTo>
                    <a:pt x="116" y="99"/>
                  </a:lnTo>
                  <a:lnTo>
                    <a:pt x="107" y="105"/>
                  </a:lnTo>
                  <a:lnTo>
                    <a:pt x="99" y="113"/>
                  </a:lnTo>
                  <a:lnTo>
                    <a:pt x="91" y="124"/>
                  </a:lnTo>
                  <a:lnTo>
                    <a:pt x="83" y="142"/>
                  </a:lnTo>
                  <a:lnTo>
                    <a:pt x="76" y="163"/>
                  </a:lnTo>
                  <a:lnTo>
                    <a:pt x="70" y="179"/>
                  </a:lnTo>
                  <a:lnTo>
                    <a:pt x="68" y="200"/>
                  </a:lnTo>
                  <a:lnTo>
                    <a:pt x="66" y="225"/>
                  </a:lnTo>
                  <a:lnTo>
                    <a:pt x="66" y="239"/>
                  </a:lnTo>
                  <a:lnTo>
                    <a:pt x="66" y="251"/>
                  </a:lnTo>
                  <a:lnTo>
                    <a:pt x="68" y="260"/>
                  </a:lnTo>
                  <a:lnTo>
                    <a:pt x="72" y="264"/>
                  </a:lnTo>
                  <a:lnTo>
                    <a:pt x="80" y="266"/>
                  </a:lnTo>
                  <a:lnTo>
                    <a:pt x="85" y="264"/>
                  </a:lnTo>
                  <a:lnTo>
                    <a:pt x="87" y="260"/>
                  </a:lnTo>
                  <a:lnTo>
                    <a:pt x="87" y="243"/>
                  </a:lnTo>
                  <a:lnTo>
                    <a:pt x="87" y="218"/>
                  </a:lnTo>
                  <a:lnTo>
                    <a:pt x="89" y="202"/>
                  </a:lnTo>
                  <a:lnTo>
                    <a:pt x="91" y="192"/>
                  </a:lnTo>
                  <a:lnTo>
                    <a:pt x="97" y="181"/>
                  </a:lnTo>
                  <a:lnTo>
                    <a:pt x="105" y="179"/>
                  </a:lnTo>
                  <a:lnTo>
                    <a:pt x="113" y="181"/>
                  </a:lnTo>
                  <a:lnTo>
                    <a:pt x="116" y="187"/>
                  </a:lnTo>
                  <a:lnTo>
                    <a:pt x="113" y="206"/>
                  </a:lnTo>
                  <a:lnTo>
                    <a:pt x="111" y="231"/>
                  </a:lnTo>
                  <a:lnTo>
                    <a:pt x="107" y="253"/>
                  </a:lnTo>
                  <a:lnTo>
                    <a:pt x="101" y="274"/>
                  </a:lnTo>
                  <a:lnTo>
                    <a:pt x="95" y="301"/>
                  </a:lnTo>
                  <a:lnTo>
                    <a:pt x="87" y="323"/>
                  </a:lnTo>
                  <a:lnTo>
                    <a:pt x="68" y="352"/>
                  </a:lnTo>
                  <a:lnTo>
                    <a:pt x="54" y="371"/>
                  </a:lnTo>
                  <a:lnTo>
                    <a:pt x="29" y="400"/>
                  </a:lnTo>
                  <a:lnTo>
                    <a:pt x="12" y="420"/>
                  </a:lnTo>
                  <a:lnTo>
                    <a:pt x="0" y="439"/>
                  </a:lnTo>
                  <a:lnTo>
                    <a:pt x="0" y="447"/>
                  </a:lnTo>
                  <a:lnTo>
                    <a:pt x="12" y="462"/>
                  </a:lnTo>
                  <a:lnTo>
                    <a:pt x="31" y="478"/>
                  </a:lnTo>
                  <a:lnTo>
                    <a:pt x="50" y="478"/>
                  </a:lnTo>
                  <a:lnTo>
                    <a:pt x="54" y="474"/>
                  </a:lnTo>
                  <a:lnTo>
                    <a:pt x="45" y="464"/>
                  </a:lnTo>
                  <a:lnTo>
                    <a:pt x="37" y="453"/>
                  </a:lnTo>
                  <a:lnTo>
                    <a:pt x="37" y="445"/>
                  </a:lnTo>
                  <a:lnTo>
                    <a:pt x="50" y="426"/>
                  </a:lnTo>
                  <a:lnTo>
                    <a:pt x="70" y="406"/>
                  </a:lnTo>
                  <a:lnTo>
                    <a:pt x="101" y="367"/>
                  </a:lnTo>
                  <a:lnTo>
                    <a:pt x="128" y="334"/>
                  </a:lnTo>
                  <a:lnTo>
                    <a:pt x="138" y="323"/>
                  </a:lnTo>
                  <a:lnTo>
                    <a:pt x="144" y="315"/>
                  </a:lnTo>
                  <a:lnTo>
                    <a:pt x="157" y="313"/>
                  </a:lnTo>
                  <a:lnTo>
                    <a:pt x="167" y="319"/>
                  </a:lnTo>
                  <a:lnTo>
                    <a:pt x="179" y="328"/>
                  </a:lnTo>
                  <a:lnTo>
                    <a:pt x="204" y="361"/>
                  </a:lnTo>
                  <a:lnTo>
                    <a:pt x="233" y="400"/>
                  </a:lnTo>
                  <a:lnTo>
                    <a:pt x="260" y="439"/>
                  </a:lnTo>
                  <a:lnTo>
                    <a:pt x="276" y="462"/>
                  </a:lnTo>
                  <a:lnTo>
                    <a:pt x="283" y="466"/>
                  </a:lnTo>
                  <a:lnTo>
                    <a:pt x="293" y="466"/>
                  </a:lnTo>
                  <a:lnTo>
                    <a:pt x="303" y="457"/>
                  </a:lnTo>
                  <a:lnTo>
                    <a:pt x="316" y="449"/>
                  </a:lnTo>
                  <a:lnTo>
                    <a:pt x="326" y="441"/>
                  </a:lnTo>
                </a:path>
              </a:pathLst>
            </a:custGeom>
            <a:solidFill>
              <a:srgbClr val="99CC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MX">
                <a:solidFill>
                  <a:prstClr val="black"/>
                </a:solidFill>
                <a:ea typeface="+mn-ea"/>
              </a:endParaRPr>
            </a:p>
          </p:txBody>
        </p:sp>
        <p:grpSp>
          <p:nvGrpSpPr>
            <p:cNvPr id="10254" name="Group 7"/>
            <p:cNvGrpSpPr>
              <a:grpSpLocks/>
            </p:cNvGrpSpPr>
            <p:nvPr/>
          </p:nvGrpSpPr>
          <p:grpSpPr bwMode="auto">
            <a:xfrm>
              <a:off x="4276675" y="4250134"/>
              <a:ext cx="461962" cy="676275"/>
              <a:chOff x="4043" y="3096"/>
              <a:chExt cx="417" cy="409"/>
            </a:xfrm>
          </p:grpSpPr>
          <p:grpSp>
            <p:nvGrpSpPr>
              <p:cNvPr id="10295" name="Group 8"/>
              <p:cNvGrpSpPr>
                <a:grpSpLocks/>
              </p:cNvGrpSpPr>
              <p:nvPr/>
            </p:nvGrpSpPr>
            <p:grpSpPr bwMode="auto">
              <a:xfrm>
                <a:off x="4045" y="3289"/>
                <a:ext cx="415" cy="216"/>
                <a:chOff x="4045" y="3289"/>
                <a:chExt cx="415" cy="216"/>
              </a:xfrm>
            </p:grpSpPr>
            <p:sp>
              <p:nvSpPr>
                <p:cNvPr id="10299" name="Freeform 9"/>
                <p:cNvSpPr>
                  <a:spLocks/>
                </p:cNvSpPr>
                <p:nvPr/>
              </p:nvSpPr>
              <p:spPr bwMode="auto">
                <a:xfrm>
                  <a:off x="4247" y="3290"/>
                  <a:ext cx="96" cy="215"/>
                </a:xfrm>
                <a:custGeom>
                  <a:avLst/>
                  <a:gdLst>
                    <a:gd name="T0" fmla="*/ 69 w 96"/>
                    <a:gd name="T1" fmla="*/ 0 h 215"/>
                    <a:gd name="T2" fmla="*/ 95 w 96"/>
                    <a:gd name="T3" fmla="*/ 0 h 215"/>
                    <a:gd name="T4" fmla="*/ 26 w 96"/>
                    <a:gd name="T5" fmla="*/ 214 h 215"/>
                    <a:gd name="T6" fmla="*/ 0 w 96"/>
                    <a:gd name="T7" fmla="*/ 214 h 215"/>
                    <a:gd name="T8" fmla="*/ 69 w 96"/>
                    <a:gd name="T9" fmla="*/ 0 h 2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215"/>
                    <a:gd name="T17" fmla="*/ 96 w 96"/>
                    <a:gd name="T18" fmla="*/ 215 h 2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215">
                      <a:moveTo>
                        <a:pt x="69" y="0"/>
                      </a:moveTo>
                      <a:lnTo>
                        <a:pt x="95" y="0"/>
                      </a:lnTo>
                      <a:lnTo>
                        <a:pt x="26" y="214"/>
                      </a:lnTo>
                      <a:lnTo>
                        <a:pt x="0" y="214"/>
                      </a:lnTo>
                      <a:lnTo>
                        <a:pt x="69" y="0"/>
                      </a:lnTo>
                    </a:path>
                  </a:pathLst>
                </a:custGeom>
                <a:solidFill>
                  <a:srgbClr val="99CC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300" name="Rectangle 10"/>
                <p:cNvSpPr>
                  <a:spLocks noChangeArrowheads="1"/>
                </p:cNvSpPr>
                <p:nvPr/>
              </p:nvSpPr>
              <p:spPr bwMode="auto">
                <a:xfrm>
                  <a:off x="4242" y="3289"/>
                  <a:ext cx="218" cy="12"/>
                </a:xfrm>
                <a:prstGeom prst="rect">
                  <a:avLst/>
                </a:prstGeom>
                <a:solidFill>
                  <a:srgbClr val="99CC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301" name="Rectangle 11"/>
                <p:cNvSpPr>
                  <a:spLocks noChangeArrowheads="1"/>
                </p:cNvSpPr>
                <p:nvPr/>
              </p:nvSpPr>
              <p:spPr bwMode="auto">
                <a:xfrm>
                  <a:off x="4241" y="3380"/>
                  <a:ext cx="218" cy="13"/>
                </a:xfrm>
                <a:prstGeom prst="rect">
                  <a:avLst/>
                </a:prstGeom>
                <a:solidFill>
                  <a:srgbClr val="99CC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302" name="Rectangle 12"/>
                <p:cNvSpPr>
                  <a:spLocks noChangeArrowheads="1"/>
                </p:cNvSpPr>
                <p:nvPr/>
              </p:nvSpPr>
              <p:spPr bwMode="auto">
                <a:xfrm>
                  <a:off x="4045" y="3380"/>
                  <a:ext cx="116" cy="13"/>
                </a:xfrm>
                <a:prstGeom prst="rect">
                  <a:avLst/>
                </a:prstGeom>
                <a:solidFill>
                  <a:srgbClr val="99CC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10296" name="Group 13"/>
              <p:cNvGrpSpPr>
                <a:grpSpLocks/>
              </p:cNvGrpSpPr>
              <p:nvPr/>
            </p:nvGrpSpPr>
            <p:grpSpPr bwMode="auto">
              <a:xfrm>
                <a:off x="4043" y="3096"/>
                <a:ext cx="217" cy="409"/>
                <a:chOff x="4043" y="3096"/>
                <a:chExt cx="217" cy="409"/>
              </a:xfrm>
            </p:grpSpPr>
            <p:sp>
              <p:nvSpPr>
                <p:cNvPr id="10297" name="Oval 14"/>
                <p:cNvSpPr>
                  <a:spLocks noChangeArrowheads="1"/>
                </p:cNvSpPr>
                <p:nvPr/>
              </p:nvSpPr>
              <p:spPr bwMode="auto">
                <a:xfrm>
                  <a:off x="4127" y="3096"/>
                  <a:ext cx="55" cy="55"/>
                </a:xfrm>
                <a:prstGeom prst="ellipse">
                  <a:avLst/>
                </a:prstGeom>
                <a:solidFill>
                  <a:srgbClr val="99CC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298" name="Freeform 15"/>
                <p:cNvSpPr>
                  <a:spLocks/>
                </p:cNvSpPr>
                <p:nvPr/>
              </p:nvSpPr>
              <p:spPr bwMode="auto">
                <a:xfrm>
                  <a:off x="4043" y="3173"/>
                  <a:ext cx="217" cy="332"/>
                </a:xfrm>
                <a:custGeom>
                  <a:avLst/>
                  <a:gdLst>
                    <a:gd name="T0" fmla="*/ 2 w 217"/>
                    <a:gd name="T1" fmla="*/ 153 h 332"/>
                    <a:gd name="T2" fmla="*/ 1 w 217"/>
                    <a:gd name="T3" fmla="*/ 157 h 332"/>
                    <a:gd name="T4" fmla="*/ 0 w 217"/>
                    <a:gd name="T5" fmla="*/ 163 h 332"/>
                    <a:gd name="T6" fmla="*/ 0 w 217"/>
                    <a:gd name="T7" fmla="*/ 168 h 332"/>
                    <a:gd name="T8" fmla="*/ 2 w 217"/>
                    <a:gd name="T9" fmla="*/ 174 h 332"/>
                    <a:gd name="T10" fmla="*/ 5 w 217"/>
                    <a:gd name="T11" fmla="*/ 179 h 332"/>
                    <a:gd name="T12" fmla="*/ 9 w 217"/>
                    <a:gd name="T13" fmla="*/ 183 h 332"/>
                    <a:gd name="T14" fmla="*/ 14 w 217"/>
                    <a:gd name="T15" fmla="*/ 186 h 332"/>
                    <a:gd name="T16" fmla="*/ 17 w 217"/>
                    <a:gd name="T17" fmla="*/ 186 h 332"/>
                    <a:gd name="T18" fmla="*/ 23 w 217"/>
                    <a:gd name="T19" fmla="*/ 186 h 332"/>
                    <a:gd name="T20" fmla="*/ 141 w 217"/>
                    <a:gd name="T21" fmla="*/ 331 h 332"/>
                    <a:gd name="T22" fmla="*/ 178 w 217"/>
                    <a:gd name="T23" fmla="*/ 159 h 332"/>
                    <a:gd name="T24" fmla="*/ 177 w 217"/>
                    <a:gd name="T25" fmla="*/ 155 h 332"/>
                    <a:gd name="T26" fmla="*/ 176 w 217"/>
                    <a:gd name="T27" fmla="*/ 152 h 332"/>
                    <a:gd name="T28" fmla="*/ 173 w 217"/>
                    <a:gd name="T29" fmla="*/ 149 h 332"/>
                    <a:gd name="T30" fmla="*/ 170 w 217"/>
                    <a:gd name="T31" fmla="*/ 147 h 332"/>
                    <a:gd name="T32" fmla="*/ 166 w 217"/>
                    <a:gd name="T33" fmla="*/ 145 h 332"/>
                    <a:gd name="T34" fmla="*/ 161 w 217"/>
                    <a:gd name="T35" fmla="*/ 145 h 332"/>
                    <a:gd name="T36" fmla="*/ 157 w 217"/>
                    <a:gd name="T37" fmla="*/ 145 h 332"/>
                    <a:gd name="T38" fmla="*/ 153 w 217"/>
                    <a:gd name="T39" fmla="*/ 145 h 332"/>
                    <a:gd name="T40" fmla="*/ 104 w 217"/>
                    <a:gd name="T41" fmla="*/ 84 h 332"/>
                    <a:gd name="T42" fmla="*/ 201 w 217"/>
                    <a:gd name="T43" fmla="*/ 104 h 332"/>
                    <a:gd name="T44" fmla="*/ 204 w 217"/>
                    <a:gd name="T45" fmla="*/ 103 h 332"/>
                    <a:gd name="T46" fmla="*/ 207 w 217"/>
                    <a:gd name="T47" fmla="*/ 103 h 332"/>
                    <a:gd name="T48" fmla="*/ 211 w 217"/>
                    <a:gd name="T49" fmla="*/ 100 h 332"/>
                    <a:gd name="T50" fmla="*/ 214 w 217"/>
                    <a:gd name="T51" fmla="*/ 97 h 332"/>
                    <a:gd name="T52" fmla="*/ 215 w 217"/>
                    <a:gd name="T53" fmla="*/ 93 h 332"/>
                    <a:gd name="T54" fmla="*/ 216 w 217"/>
                    <a:gd name="T55" fmla="*/ 88 h 332"/>
                    <a:gd name="T56" fmla="*/ 215 w 217"/>
                    <a:gd name="T57" fmla="*/ 83 h 332"/>
                    <a:gd name="T58" fmla="*/ 213 w 217"/>
                    <a:gd name="T59" fmla="*/ 79 h 332"/>
                    <a:gd name="T60" fmla="*/ 210 w 217"/>
                    <a:gd name="T61" fmla="*/ 76 h 332"/>
                    <a:gd name="T62" fmla="*/ 206 w 217"/>
                    <a:gd name="T63" fmla="*/ 73 h 332"/>
                    <a:gd name="T64" fmla="*/ 203 w 217"/>
                    <a:gd name="T65" fmla="*/ 72 h 332"/>
                    <a:gd name="T66" fmla="*/ 137 w 217"/>
                    <a:gd name="T67" fmla="*/ 72 h 332"/>
                    <a:gd name="T68" fmla="*/ 125 w 217"/>
                    <a:gd name="T69" fmla="*/ 47 h 332"/>
                    <a:gd name="T70" fmla="*/ 126 w 217"/>
                    <a:gd name="T71" fmla="*/ 41 h 332"/>
                    <a:gd name="T72" fmla="*/ 127 w 217"/>
                    <a:gd name="T73" fmla="*/ 34 h 332"/>
                    <a:gd name="T74" fmla="*/ 127 w 217"/>
                    <a:gd name="T75" fmla="*/ 27 h 332"/>
                    <a:gd name="T76" fmla="*/ 125 w 217"/>
                    <a:gd name="T77" fmla="*/ 21 h 332"/>
                    <a:gd name="T78" fmla="*/ 123 w 217"/>
                    <a:gd name="T79" fmla="*/ 17 h 332"/>
                    <a:gd name="T80" fmla="*/ 120 w 217"/>
                    <a:gd name="T81" fmla="*/ 12 h 332"/>
                    <a:gd name="T82" fmla="*/ 115 w 217"/>
                    <a:gd name="T83" fmla="*/ 8 h 332"/>
                    <a:gd name="T84" fmla="*/ 110 w 217"/>
                    <a:gd name="T85" fmla="*/ 4 h 332"/>
                    <a:gd name="T86" fmla="*/ 104 w 217"/>
                    <a:gd name="T87" fmla="*/ 1 h 332"/>
                    <a:gd name="T88" fmla="*/ 97 w 217"/>
                    <a:gd name="T89" fmla="*/ 0 h 332"/>
                    <a:gd name="T90" fmla="*/ 91 w 217"/>
                    <a:gd name="T91" fmla="*/ 0 h 332"/>
                    <a:gd name="T92" fmla="*/ 84 w 217"/>
                    <a:gd name="T93" fmla="*/ 1 h 332"/>
                    <a:gd name="T94" fmla="*/ 77 w 217"/>
                    <a:gd name="T95" fmla="*/ 3 h 332"/>
                    <a:gd name="T96" fmla="*/ 70 w 217"/>
                    <a:gd name="T97" fmla="*/ 7 h 332"/>
                    <a:gd name="T98" fmla="*/ 66 w 217"/>
                    <a:gd name="T99" fmla="*/ 13 h 332"/>
                    <a:gd name="T100" fmla="*/ 62 w 217"/>
                    <a:gd name="T101" fmla="*/ 19 h 332"/>
                    <a:gd name="T102" fmla="*/ 59 w 217"/>
                    <a:gd name="T103" fmla="*/ 25 h 33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17"/>
                    <a:gd name="T157" fmla="*/ 0 h 332"/>
                    <a:gd name="T158" fmla="*/ 217 w 217"/>
                    <a:gd name="T159" fmla="*/ 332 h 33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17" h="332">
                      <a:moveTo>
                        <a:pt x="59" y="25"/>
                      </a:moveTo>
                      <a:lnTo>
                        <a:pt x="2" y="153"/>
                      </a:lnTo>
                      <a:lnTo>
                        <a:pt x="1" y="155"/>
                      </a:lnTo>
                      <a:lnTo>
                        <a:pt x="1" y="157"/>
                      </a:lnTo>
                      <a:lnTo>
                        <a:pt x="0" y="159"/>
                      </a:lnTo>
                      <a:lnTo>
                        <a:pt x="0" y="163"/>
                      </a:lnTo>
                      <a:lnTo>
                        <a:pt x="0" y="165"/>
                      </a:lnTo>
                      <a:lnTo>
                        <a:pt x="0" y="168"/>
                      </a:lnTo>
                      <a:lnTo>
                        <a:pt x="1" y="171"/>
                      </a:lnTo>
                      <a:lnTo>
                        <a:pt x="2" y="174"/>
                      </a:lnTo>
                      <a:lnTo>
                        <a:pt x="3" y="176"/>
                      </a:lnTo>
                      <a:lnTo>
                        <a:pt x="5" y="179"/>
                      </a:lnTo>
                      <a:lnTo>
                        <a:pt x="7" y="181"/>
                      </a:lnTo>
                      <a:lnTo>
                        <a:pt x="9" y="183"/>
                      </a:lnTo>
                      <a:lnTo>
                        <a:pt x="12" y="184"/>
                      </a:lnTo>
                      <a:lnTo>
                        <a:pt x="14" y="186"/>
                      </a:lnTo>
                      <a:lnTo>
                        <a:pt x="15" y="186"/>
                      </a:lnTo>
                      <a:lnTo>
                        <a:pt x="17" y="186"/>
                      </a:lnTo>
                      <a:lnTo>
                        <a:pt x="20" y="186"/>
                      </a:lnTo>
                      <a:lnTo>
                        <a:pt x="23" y="186"/>
                      </a:lnTo>
                      <a:lnTo>
                        <a:pt x="141" y="186"/>
                      </a:lnTo>
                      <a:lnTo>
                        <a:pt x="141" y="331"/>
                      </a:lnTo>
                      <a:lnTo>
                        <a:pt x="178" y="331"/>
                      </a:lnTo>
                      <a:lnTo>
                        <a:pt x="178" y="159"/>
                      </a:lnTo>
                      <a:lnTo>
                        <a:pt x="178" y="157"/>
                      </a:lnTo>
                      <a:lnTo>
                        <a:pt x="177" y="155"/>
                      </a:lnTo>
                      <a:lnTo>
                        <a:pt x="176" y="153"/>
                      </a:lnTo>
                      <a:lnTo>
                        <a:pt x="176" y="152"/>
                      </a:lnTo>
                      <a:lnTo>
                        <a:pt x="175" y="151"/>
                      </a:lnTo>
                      <a:lnTo>
                        <a:pt x="173" y="149"/>
                      </a:lnTo>
                      <a:lnTo>
                        <a:pt x="172" y="148"/>
                      </a:lnTo>
                      <a:lnTo>
                        <a:pt x="170" y="147"/>
                      </a:lnTo>
                      <a:lnTo>
                        <a:pt x="168" y="146"/>
                      </a:lnTo>
                      <a:lnTo>
                        <a:pt x="166" y="145"/>
                      </a:lnTo>
                      <a:lnTo>
                        <a:pt x="164" y="145"/>
                      </a:lnTo>
                      <a:lnTo>
                        <a:pt x="161" y="145"/>
                      </a:lnTo>
                      <a:lnTo>
                        <a:pt x="159" y="145"/>
                      </a:lnTo>
                      <a:lnTo>
                        <a:pt x="157" y="145"/>
                      </a:lnTo>
                      <a:lnTo>
                        <a:pt x="155" y="145"/>
                      </a:lnTo>
                      <a:lnTo>
                        <a:pt x="153" y="145"/>
                      </a:lnTo>
                      <a:lnTo>
                        <a:pt x="85" y="141"/>
                      </a:lnTo>
                      <a:lnTo>
                        <a:pt x="104" y="84"/>
                      </a:lnTo>
                      <a:lnTo>
                        <a:pt x="118" y="104"/>
                      </a:lnTo>
                      <a:lnTo>
                        <a:pt x="201" y="104"/>
                      </a:lnTo>
                      <a:lnTo>
                        <a:pt x="203" y="103"/>
                      </a:lnTo>
                      <a:lnTo>
                        <a:pt x="204" y="103"/>
                      </a:lnTo>
                      <a:lnTo>
                        <a:pt x="206" y="103"/>
                      </a:lnTo>
                      <a:lnTo>
                        <a:pt x="207" y="103"/>
                      </a:lnTo>
                      <a:lnTo>
                        <a:pt x="209" y="101"/>
                      </a:lnTo>
                      <a:lnTo>
                        <a:pt x="211" y="100"/>
                      </a:lnTo>
                      <a:lnTo>
                        <a:pt x="212" y="98"/>
                      </a:lnTo>
                      <a:lnTo>
                        <a:pt x="214" y="97"/>
                      </a:lnTo>
                      <a:lnTo>
                        <a:pt x="215" y="95"/>
                      </a:lnTo>
                      <a:lnTo>
                        <a:pt x="215" y="93"/>
                      </a:lnTo>
                      <a:lnTo>
                        <a:pt x="216" y="91"/>
                      </a:lnTo>
                      <a:lnTo>
                        <a:pt x="216" y="88"/>
                      </a:lnTo>
                      <a:lnTo>
                        <a:pt x="216" y="85"/>
                      </a:lnTo>
                      <a:lnTo>
                        <a:pt x="215" y="83"/>
                      </a:lnTo>
                      <a:lnTo>
                        <a:pt x="214" y="81"/>
                      </a:lnTo>
                      <a:lnTo>
                        <a:pt x="213" y="79"/>
                      </a:lnTo>
                      <a:lnTo>
                        <a:pt x="211" y="77"/>
                      </a:lnTo>
                      <a:lnTo>
                        <a:pt x="210" y="76"/>
                      </a:lnTo>
                      <a:lnTo>
                        <a:pt x="208" y="74"/>
                      </a:lnTo>
                      <a:lnTo>
                        <a:pt x="206" y="73"/>
                      </a:lnTo>
                      <a:lnTo>
                        <a:pt x="205" y="72"/>
                      </a:lnTo>
                      <a:lnTo>
                        <a:pt x="203" y="72"/>
                      </a:lnTo>
                      <a:lnTo>
                        <a:pt x="201" y="72"/>
                      </a:lnTo>
                      <a:lnTo>
                        <a:pt x="137" y="72"/>
                      </a:lnTo>
                      <a:lnTo>
                        <a:pt x="123" y="49"/>
                      </a:lnTo>
                      <a:lnTo>
                        <a:pt x="125" y="47"/>
                      </a:lnTo>
                      <a:lnTo>
                        <a:pt x="126" y="44"/>
                      </a:lnTo>
                      <a:lnTo>
                        <a:pt x="126" y="41"/>
                      </a:lnTo>
                      <a:lnTo>
                        <a:pt x="127" y="38"/>
                      </a:lnTo>
                      <a:lnTo>
                        <a:pt x="127" y="34"/>
                      </a:lnTo>
                      <a:lnTo>
                        <a:pt x="127" y="31"/>
                      </a:lnTo>
                      <a:lnTo>
                        <a:pt x="127" y="27"/>
                      </a:lnTo>
                      <a:lnTo>
                        <a:pt x="126" y="24"/>
                      </a:lnTo>
                      <a:lnTo>
                        <a:pt x="125" y="21"/>
                      </a:lnTo>
                      <a:lnTo>
                        <a:pt x="124" y="20"/>
                      </a:lnTo>
                      <a:lnTo>
                        <a:pt x="123" y="17"/>
                      </a:lnTo>
                      <a:lnTo>
                        <a:pt x="122" y="15"/>
                      </a:lnTo>
                      <a:lnTo>
                        <a:pt x="120" y="12"/>
                      </a:lnTo>
                      <a:lnTo>
                        <a:pt x="118" y="10"/>
                      </a:lnTo>
                      <a:lnTo>
                        <a:pt x="115" y="8"/>
                      </a:lnTo>
                      <a:lnTo>
                        <a:pt x="113" y="6"/>
                      </a:lnTo>
                      <a:lnTo>
                        <a:pt x="110" y="4"/>
                      </a:lnTo>
                      <a:lnTo>
                        <a:pt x="107" y="3"/>
                      </a:lnTo>
                      <a:lnTo>
                        <a:pt x="104" y="1"/>
                      </a:lnTo>
                      <a:lnTo>
                        <a:pt x="100" y="1"/>
                      </a:lnTo>
                      <a:lnTo>
                        <a:pt x="97" y="0"/>
                      </a:lnTo>
                      <a:lnTo>
                        <a:pt x="95" y="0"/>
                      </a:lnTo>
                      <a:lnTo>
                        <a:pt x="91" y="0"/>
                      </a:lnTo>
                      <a:lnTo>
                        <a:pt x="88" y="0"/>
                      </a:lnTo>
                      <a:lnTo>
                        <a:pt x="84" y="1"/>
                      </a:lnTo>
                      <a:lnTo>
                        <a:pt x="81" y="2"/>
                      </a:lnTo>
                      <a:lnTo>
                        <a:pt x="77" y="3"/>
                      </a:lnTo>
                      <a:lnTo>
                        <a:pt x="74" y="5"/>
                      </a:lnTo>
                      <a:lnTo>
                        <a:pt x="70" y="7"/>
                      </a:lnTo>
                      <a:lnTo>
                        <a:pt x="68" y="10"/>
                      </a:lnTo>
                      <a:lnTo>
                        <a:pt x="66" y="13"/>
                      </a:lnTo>
                      <a:lnTo>
                        <a:pt x="64" y="15"/>
                      </a:lnTo>
                      <a:lnTo>
                        <a:pt x="62" y="19"/>
                      </a:lnTo>
                      <a:lnTo>
                        <a:pt x="60" y="21"/>
                      </a:lnTo>
                      <a:lnTo>
                        <a:pt x="59" y="25"/>
                      </a:lnTo>
                    </a:path>
                  </a:pathLst>
                </a:custGeom>
                <a:solidFill>
                  <a:srgbClr val="99CC00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</p:grpSp>
        </p:grpSp>
        <p:grpSp>
          <p:nvGrpSpPr>
            <p:cNvPr id="10255" name="Group 16"/>
            <p:cNvGrpSpPr>
              <a:grpSpLocks/>
            </p:cNvGrpSpPr>
            <p:nvPr/>
          </p:nvGrpSpPr>
          <p:grpSpPr bwMode="auto">
            <a:xfrm flipH="1">
              <a:off x="4695775" y="4250134"/>
              <a:ext cx="461962" cy="676275"/>
              <a:chOff x="4043" y="3096"/>
              <a:chExt cx="417" cy="409"/>
            </a:xfrm>
          </p:grpSpPr>
          <p:grpSp>
            <p:nvGrpSpPr>
              <p:cNvPr id="10287" name="Group 17"/>
              <p:cNvGrpSpPr>
                <a:grpSpLocks/>
              </p:cNvGrpSpPr>
              <p:nvPr/>
            </p:nvGrpSpPr>
            <p:grpSpPr bwMode="auto">
              <a:xfrm>
                <a:off x="4045" y="3289"/>
                <a:ext cx="415" cy="216"/>
                <a:chOff x="4045" y="3289"/>
                <a:chExt cx="415" cy="216"/>
              </a:xfrm>
            </p:grpSpPr>
            <p:sp>
              <p:nvSpPr>
                <p:cNvPr id="10291" name="Freeform 18"/>
                <p:cNvSpPr>
                  <a:spLocks/>
                </p:cNvSpPr>
                <p:nvPr/>
              </p:nvSpPr>
              <p:spPr bwMode="auto">
                <a:xfrm>
                  <a:off x="4247" y="3290"/>
                  <a:ext cx="96" cy="215"/>
                </a:xfrm>
                <a:custGeom>
                  <a:avLst/>
                  <a:gdLst>
                    <a:gd name="T0" fmla="*/ 69 w 96"/>
                    <a:gd name="T1" fmla="*/ 0 h 215"/>
                    <a:gd name="T2" fmla="*/ 95 w 96"/>
                    <a:gd name="T3" fmla="*/ 0 h 215"/>
                    <a:gd name="T4" fmla="*/ 26 w 96"/>
                    <a:gd name="T5" fmla="*/ 214 h 215"/>
                    <a:gd name="T6" fmla="*/ 0 w 96"/>
                    <a:gd name="T7" fmla="*/ 214 h 215"/>
                    <a:gd name="T8" fmla="*/ 69 w 96"/>
                    <a:gd name="T9" fmla="*/ 0 h 2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215"/>
                    <a:gd name="T17" fmla="*/ 96 w 96"/>
                    <a:gd name="T18" fmla="*/ 215 h 2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215">
                      <a:moveTo>
                        <a:pt x="69" y="0"/>
                      </a:moveTo>
                      <a:lnTo>
                        <a:pt x="95" y="0"/>
                      </a:lnTo>
                      <a:lnTo>
                        <a:pt x="26" y="214"/>
                      </a:lnTo>
                      <a:lnTo>
                        <a:pt x="0" y="214"/>
                      </a:lnTo>
                      <a:lnTo>
                        <a:pt x="69" y="0"/>
                      </a:lnTo>
                    </a:path>
                  </a:pathLst>
                </a:custGeom>
                <a:solidFill>
                  <a:srgbClr val="0000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292" name="Rectangle 19"/>
                <p:cNvSpPr>
                  <a:spLocks noChangeArrowheads="1"/>
                </p:cNvSpPr>
                <p:nvPr/>
              </p:nvSpPr>
              <p:spPr bwMode="auto">
                <a:xfrm>
                  <a:off x="4242" y="3289"/>
                  <a:ext cx="218" cy="12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293" name="Rectangle 20"/>
                <p:cNvSpPr>
                  <a:spLocks noChangeArrowheads="1"/>
                </p:cNvSpPr>
                <p:nvPr/>
              </p:nvSpPr>
              <p:spPr bwMode="auto">
                <a:xfrm>
                  <a:off x="4241" y="3380"/>
                  <a:ext cx="218" cy="13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294" name="Rectangle 21"/>
                <p:cNvSpPr>
                  <a:spLocks noChangeArrowheads="1"/>
                </p:cNvSpPr>
                <p:nvPr/>
              </p:nvSpPr>
              <p:spPr bwMode="auto">
                <a:xfrm>
                  <a:off x="4045" y="3380"/>
                  <a:ext cx="116" cy="13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10288" name="Group 22"/>
              <p:cNvGrpSpPr>
                <a:grpSpLocks/>
              </p:cNvGrpSpPr>
              <p:nvPr/>
            </p:nvGrpSpPr>
            <p:grpSpPr bwMode="auto">
              <a:xfrm>
                <a:off x="4043" y="3096"/>
                <a:ext cx="217" cy="409"/>
                <a:chOff x="4043" y="3096"/>
                <a:chExt cx="217" cy="409"/>
              </a:xfrm>
            </p:grpSpPr>
            <p:sp>
              <p:nvSpPr>
                <p:cNvPr id="10289" name="Oval 23"/>
                <p:cNvSpPr>
                  <a:spLocks noChangeArrowheads="1"/>
                </p:cNvSpPr>
                <p:nvPr/>
              </p:nvSpPr>
              <p:spPr bwMode="auto">
                <a:xfrm>
                  <a:off x="4127" y="3096"/>
                  <a:ext cx="55" cy="55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290" name="Freeform 24"/>
                <p:cNvSpPr>
                  <a:spLocks/>
                </p:cNvSpPr>
                <p:nvPr/>
              </p:nvSpPr>
              <p:spPr bwMode="auto">
                <a:xfrm>
                  <a:off x="4043" y="3173"/>
                  <a:ext cx="217" cy="332"/>
                </a:xfrm>
                <a:custGeom>
                  <a:avLst/>
                  <a:gdLst>
                    <a:gd name="T0" fmla="*/ 2 w 217"/>
                    <a:gd name="T1" fmla="*/ 153 h 332"/>
                    <a:gd name="T2" fmla="*/ 1 w 217"/>
                    <a:gd name="T3" fmla="*/ 157 h 332"/>
                    <a:gd name="T4" fmla="*/ 0 w 217"/>
                    <a:gd name="T5" fmla="*/ 163 h 332"/>
                    <a:gd name="T6" fmla="*/ 0 w 217"/>
                    <a:gd name="T7" fmla="*/ 168 h 332"/>
                    <a:gd name="T8" fmla="*/ 2 w 217"/>
                    <a:gd name="T9" fmla="*/ 174 h 332"/>
                    <a:gd name="T10" fmla="*/ 5 w 217"/>
                    <a:gd name="T11" fmla="*/ 179 h 332"/>
                    <a:gd name="T12" fmla="*/ 9 w 217"/>
                    <a:gd name="T13" fmla="*/ 183 h 332"/>
                    <a:gd name="T14" fmla="*/ 14 w 217"/>
                    <a:gd name="T15" fmla="*/ 186 h 332"/>
                    <a:gd name="T16" fmla="*/ 17 w 217"/>
                    <a:gd name="T17" fmla="*/ 186 h 332"/>
                    <a:gd name="T18" fmla="*/ 23 w 217"/>
                    <a:gd name="T19" fmla="*/ 186 h 332"/>
                    <a:gd name="T20" fmla="*/ 141 w 217"/>
                    <a:gd name="T21" fmla="*/ 331 h 332"/>
                    <a:gd name="T22" fmla="*/ 178 w 217"/>
                    <a:gd name="T23" fmla="*/ 159 h 332"/>
                    <a:gd name="T24" fmla="*/ 177 w 217"/>
                    <a:gd name="T25" fmla="*/ 155 h 332"/>
                    <a:gd name="T26" fmla="*/ 176 w 217"/>
                    <a:gd name="T27" fmla="*/ 152 h 332"/>
                    <a:gd name="T28" fmla="*/ 173 w 217"/>
                    <a:gd name="T29" fmla="*/ 149 h 332"/>
                    <a:gd name="T30" fmla="*/ 170 w 217"/>
                    <a:gd name="T31" fmla="*/ 147 h 332"/>
                    <a:gd name="T32" fmla="*/ 166 w 217"/>
                    <a:gd name="T33" fmla="*/ 145 h 332"/>
                    <a:gd name="T34" fmla="*/ 161 w 217"/>
                    <a:gd name="T35" fmla="*/ 145 h 332"/>
                    <a:gd name="T36" fmla="*/ 157 w 217"/>
                    <a:gd name="T37" fmla="*/ 145 h 332"/>
                    <a:gd name="T38" fmla="*/ 153 w 217"/>
                    <a:gd name="T39" fmla="*/ 145 h 332"/>
                    <a:gd name="T40" fmla="*/ 104 w 217"/>
                    <a:gd name="T41" fmla="*/ 84 h 332"/>
                    <a:gd name="T42" fmla="*/ 201 w 217"/>
                    <a:gd name="T43" fmla="*/ 104 h 332"/>
                    <a:gd name="T44" fmla="*/ 204 w 217"/>
                    <a:gd name="T45" fmla="*/ 103 h 332"/>
                    <a:gd name="T46" fmla="*/ 207 w 217"/>
                    <a:gd name="T47" fmla="*/ 103 h 332"/>
                    <a:gd name="T48" fmla="*/ 211 w 217"/>
                    <a:gd name="T49" fmla="*/ 100 h 332"/>
                    <a:gd name="T50" fmla="*/ 214 w 217"/>
                    <a:gd name="T51" fmla="*/ 97 h 332"/>
                    <a:gd name="T52" fmla="*/ 215 w 217"/>
                    <a:gd name="T53" fmla="*/ 93 h 332"/>
                    <a:gd name="T54" fmla="*/ 216 w 217"/>
                    <a:gd name="T55" fmla="*/ 88 h 332"/>
                    <a:gd name="T56" fmla="*/ 215 w 217"/>
                    <a:gd name="T57" fmla="*/ 83 h 332"/>
                    <a:gd name="T58" fmla="*/ 213 w 217"/>
                    <a:gd name="T59" fmla="*/ 79 h 332"/>
                    <a:gd name="T60" fmla="*/ 210 w 217"/>
                    <a:gd name="T61" fmla="*/ 76 h 332"/>
                    <a:gd name="T62" fmla="*/ 206 w 217"/>
                    <a:gd name="T63" fmla="*/ 73 h 332"/>
                    <a:gd name="T64" fmla="*/ 203 w 217"/>
                    <a:gd name="T65" fmla="*/ 72 h 332"/>
                    <a:gd name="T66" fmla="*/ 137 w 217"/>
                    <a:gd name="T67" fmla="*/ 72 h 332"/>
                    <a:gd name="T68" fmla="*/ 125 w 217"/>
                    <a:gd name="T69" fmla="*/ 47 h 332"/>
                    <a:gd name="T70" fmla="*/ 126 w 217"/>
                    <a:gd name="T71" fmla="*/ 41 h 332"/>
                    <a:gd name="T72" fmla="*/ 127 w 217"/>
                    <a:gd name="T73" fmla="*/ 34 h 332"/>
                    <a:gd name="T74" fmla="*/ 127 w 217"/>
                    <a:gd name="T75" fmla="*/ 27 h 332"/>
                    <a:gd name="T76" fmla="*/ 125 w 217"/>
                    <a:gd name="T77" fmla="*/ 21 h 332"/>
                    <a:gd name="T78" fmla="*/ 123 w 217"/>
                    <a:gd name="T79" fmla="*/ 17 h 332"/>
                    <a:gd name="T80" fmla="*/ 120 w 217"/>
                    <a:gd name="T81" fmla="*/ 12 h 332"/>
                    <a:gd name="T82" fmla="*/ 115 w 217"/>
                    <a:gd name="T83" fmla="*/ 8 h 332"/>
                    <a:gd name="T84" fmla="*/ 110 w 217"/>
                    <a:gd name="T85" fmla="*/ 4 h 332"/>
                    <a:gd name="T86" fmla="*/ 104 w 217"/>
                    <a:gd name="T87" fmla="*/ 1 h 332"/>
                    <a:gd name="T88" fmla="*/ 97 w 217"/>
                    <a:gd name="T89" fmla="*/ 0 h 332"/>
                    <a:gd name="T90" fmla="*/ 91 w 217"/>
                    <a:gd name="T91" fmla="*/ 0 h 332"/>
                    <a:gd name="T92" fmla="*/ 84 w 217"/>
                    <a:gd name="T93" fmla="*/ 1 h 332"/>
                    <a:gd name="T94" fmla="*/ 77 w 217"/>
                    <a:gd name="T95" fmla="*/ 3 h 332"/>
                    <a:gd name="T96" fmla="*/ 70 w 217"/>
                    <a:gd name="T97" fmla="*/ 7 h 332"/>
                    <a:gd name="T98" fmla="*/ 66 w 217"/>
                    <a:gd name="T99" fmla="*/ 13 h 332"/>
                    <a:gd name="T100" fmla="*/ 62 w 217"/>
                    <a:gd name="T101" fmla="*/ 19 h 332"/>
                    <a:gd name="T102" fmla="*/ 59 w 217"/>
                    <a:gd name="T103" fmla="*/ 25 h 33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17"/>
                    <a:gd name="T157" fmla="*/ 0 h 332"/>
                    <a:gd name="T158" fmla="*/ 217 w 217"/>
                    <a:gd name="T159" fmla="*/ 332 h 33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17" h="332">
                      <a:moveTo>
                        <a:pt x="59" y="25"/>
                      </a:moveTo>
                      <a:lnTo>
                        <a:pt x="2" y="153"/>
                      </a:lnTo>
                      <a:lnTo>
                        <a:pt x="1" y="155"/>
                      </a:lnTo>
                      <a:lnTo>
                        <a:pt x="1" y="157"/>
                      </a:lnTo>
                      <a:lnTo>
                        <a:pt x="0" y="159"/>
                      </a:lnTo>
                      <a:lnTo>
                        <a:pt x="0" y="163"/>
                      </a:lnTo>
                      <a:lnTo>
                        <a:pt x="0" y="165"/>
                      </a:lnTo>
                      <a:lnTo>
                        <a:pt x="0" y="168"/>
                      </a:lnTo>
                      <a:lnTo>
                        <a:pt x="1" y="171"/>
                      </a:lnTo>
                      <a:lnTo>
                        <a:pt x="2" y="174"/>
                      </a:lnTo>
                      <a:lnTo>
                        <a:pt x="3" y="176"/>
                      </a:lnTo>
                      <a:lnTo>
                        <a:pt x="5" y="179"/>
                      </a:lnTo>
                      <a:lnTo>
                        <a:pt x="7" y="181"/>
                      </a:lnTo>
                      <a:lnTo>
                        <a:pt x="9" y="183"/>
                      </a:lnTo>
                      <a:lnTo>
                        <a:pt x="12" y="184"/>
                      </a:lnTo>
                      <a:lnTo>
                        <a:pt x="14" y="186"/>
                      </a:lnTo>
                      <a:lnTo>
                        <a:pt x="15" y="186"/>
                      </a:lnTo>
                      <a:lnTo>
                        <a:pt x="17" y="186"/>
                      </a:lnTo>
                      <a:lnTo>
                        <a:pt x="20" y="186"/>
                      </a:lnTo>
                      <a:lnTo>
                        <a:pt x="23" y="186"/>
                      </a:lnTo>
                      <a:lnTo>
                        <a:pt x="141" y="186"/>
                      </a:lnTo>
                      <a:lnTo>
                        <a:pt x="141" y="331"/>
                      </a:lnTo>
                      <a:lnTo>
                        <a:pt x="178" y="331"/>
                      </a:lnTo>
                      <a:lnTo>
                        <a:pt x="178" y="159"/>
                      </a:lnTo>
                      <a:lnTo>
                        <a:pt x="178" y="157"/>
                      </a:lnTo>
                      <a:lnTo>
                        <a:pt x="177" y="155"/>
                      </a:lnTo>
                      <a:lnTo>
                        <a:pt x="176" y="153"/>
                      </a:lnTo>
                      <a:lnTo>
                        <a:pt x="176" y="152"/>
                      </a:lnTo>
                      <a:lnTo>
                        <a:pt x="175" y="151"/>
                      </a:lnTo>
                      <a:lnTo>
                        <a:pt x="173" y="149"/>
                      </a:lnTo>
                      <a:lnTo>
                        <a:pt x="172" y="148"/>
                      </a:lnTo>
                      <a:lnTo>
                        <a:pt x="170" y="147"/>
                      </a:lnTo>
                      <a:lnTo>
                        <a:pt x="168" y="146"/>
                      </a:lnTo>
                      <a:lnTo>
                        <a:pt x="166" y="145"/>
                      </a:lnTo>
                      <a:lnTo>
                        <a:pt x="164" y="145"/>
                      </a:lnTo>
                      <a:lnTo>
                        <a:pt x="161" y="145"/>
                      </a:lnTo>
                      <a:lnTo>
                        <a:pt x="159" y="145"/>
                      </a:lnTo>
                      <a:lnTo>
                        <a:pt x="157" y="145"/>
                      </a:lnTo>
                      <a:lnTo>
                        <a:pt x="155" y="145"/>
                      </a:lnTo>
                      <a:lnTo>
                        <a:pt x="153" y="145"/>
                      </a:lnTo>
                      <a:lnTo>
                        <a:pt x="85" y="141"/>
                      </a:lnTo>
                      <a:lnTo>
                        <a:pt x="104" y="84"/>
                      </a:lnTo>
                      <a:lnTo>
                        <a:pt x="118" y="104"/>
                      </a:lnTo>
                      <a:lnTo>
                        <a:pt x="201" y="104"/>
                      </a:lnTo>
                      <a:lnTo>
                        <a:pt x="203" y="103"/>
                      </a:lnTo>
                      <a:lnTo>
                        <a:pt x="204" y="103"/>
                      </a:lnTo>
                      <a:lnTo>
                        <a:pt x="206" y="103"/>
                      </a:lnTo>
                      <a:lnTo>
                        <a:pt x="207" y="103"/>
                      </a:lnTo>
                      <a:lnTo>
                        <a:pt x="209" y="101"/>
                      </a:lnTo>
                      <a:lnTo>
                        <a:pt x="211" y="100"/>
                      </a:lnTo>
                      <a:lnTo>
                        <a:pt x="212" y="98"/>
                      </a:lnTo>
                      <a:lnTo>
                        <a:pt x="214" y="97"/>
                      </a:lnTo>
                      <a:lnTo>
                        <a:pt x="215" y="95"/>
                      </a:lnTo>
                      <a:lnTo>
                        <a:pt x="215" y="93"/>
                      </a:lnTo>
                      <a:lnTo>
                        <a:pt x="216" y="91"/>
                      </a:lnTo>
                      <a:lnTo>
                        <a:pt x="216" y="88"/>
                      </a:lnTo>
                      <a:lnTo>
                        <a:pt x="216" y="85"/>
                      </a:lnTo>
                      <a:lnTo>
                        <a:pt x="215" y="83"/>
                      </a:lnTo>
                      <a:lnTo>
                        <a:pt x="214" y="81"/>
                      </a:lnTo>
                      <a:lnTo>
                        <a:pt x="213" y="79"/>
                      </a:lnTo>
                      <a:lnTo>
                        <a:pt x="211" y="77"/>
                      </a:lnTo>
                      <a:lnTo>
                        <a:pt x="210" y="76"/>
                      </a:lnTo>
                      <a:lnTo>
                        <a:pt x="208" y="74"/>
                      </a:lnTo>
                      <a:lnTo>
                        <a:pt x="206" y="73"/>
                      </a:lnTo>
                      <a:lnTo>
                        <a:pt x="205" y="72"/>
                      </a:lnTo>
                      <a:lnTo>
                        <a:pt x="203" y="72"/>
                      </a:lnTo>
                      <a:lnTo>
                        <a:pt x="201" y="72"/>
                      </a:lnTo>
                      <a:lnTo>
                        <a:pt x="137" y="72"/>
                      </a:lnTo>
                      <a:lnTo>
                        <a:pt x="123" y="49"/>
                      </a:lnTo>
                      <a:lnTo>
                        <a:pt x="125" y="47"/>
                      </a:lnTo>
                      <a:lnTo>
                        <a:pt x="126" y="44"/>
                      </a:lnTo>
                      <a:lnTo>
                        <a:pt x="126" y="41"/>
                      </a:lnTo>
                      <a:lnTo>
                        <a:pt x="127" y="38"/>
                      </a:lnTo>
                      <a:lnTo>
                        <a:pt x="127" y="34"/>
                      </a:lnTo>
                      <a:lnTo>
                        <a:pt x="127" y="31"/>
                      </a:lnTo>
                      <a:lnTo>
                        <a:pt x="127" y="27"/>
                      </a:lnTo>
                      <a:lnTo>
                        <a:pt x="126" y="24"/>
                      </a:lnTo>
                      <a:lnTo>
                        <a:pt x="125" y="21"/>
                      </a:lnTo>
                      <a:lnTo>
                        <a:pt x="124" y="20"/>
                      </a:lnTo>
                      <a:lnTo>
                        <a:pt x="123" y="17"/>
                      </a:lnTo>
                      <a:lnTo>
                        <a:pt x="122" y="15"/>
                      </a:lnTo>
                      <a:lnTo>
                        <a:pt x="120" y="12"/>
                      </a:lnTo>
                      <a:lnTo>
                        <a:pt x="118" y="10"/>
                      </a:lnTo>
                      <a:lnTo>
                        <a:pt x="115" y="8"/>
                      </a:lnTo>
                      <a:lnTo>
                        <a:pt x="113" y="6"/>
                      </a:lnTo>
                      <a:lnTo>
                        <a:pt x="110" y="4"/>
                      </a:lnTo>
                      <a:lnTo>
                        <a:pt x="107" y="3"/>
                      </a:lnTo>
                      <a:lnTo>
                        <a:pt x="104" y="1"/>
                      </a:lnTo>
                      <a:lnTo>
                        <a:pt x="100" y="1"/>
                      </a:lnTo>
                      <a:lnTo>
                        <a:pt x="97" y="0"/>
                      </a:lnTo>
                      <a:lnTo>
                        <a:pt x="95" y="0"/>
                      </a:lnTo>
                      <a:lnTo>
                        <a:pt x="91" y="0"/>
                      </a:lnTo>
                      <a:lnTo>
                        <a:pt x="88" y="0"/>
                      </a:lnTo>
                      <a:lnTo>
                        <a:pt x="84" y="1"/>
                      </a:lnTo>
                      <a:lnTo>
                        <a:pt x="81" y="2"/>
                      </a:lnTo>
                      <a:lnTo>
                        <a:pt x="77" y="3"/>
                      </a:lnTo>
                      <a:lnTo>
                        <a:pt x="74" y="5"/>
                      </a:lnTo>
                      <a:lnTo>
                        <a:pt x="70" y="7"/>
                      </a:lnTo>
                      <a:lnTo>
                        <a:pt x="68" y="10"/>
                      </a:lnTo>
                      <a:lnTo>
                        <a:pt x="66" y="13"/>
                      </a:lnTo>
                      <a:lnTo>
                        <a:pt x="64" y="15"/>
                      </a:lnTo>
                      <a:lnTo>
                        <a:pt x="62" y="19"/>
                      </a:lnTo>
                      <a:lnTo>
                        <a:pt x="60" y="21"/>
                      </a:lnTo>
                      <a:lnTo>
                        <a:pt x="59" y="25"/>
                      </a:lnTo>
                    </a:path>
                  </a:pathLst>
                </a:custGeom>
                <a:solidFill>
                  <a:srgbClr val="0000FF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</p:grpSp>
        </p:grpSp>
        <p:grpSp>
          <p:nvGrpSpPr>
            <p:cNvPr id="10256" name="Group 25"/>
            <p:cNvGrpSpPr>
              <a:grpSpLocks/>
            </p:cNvGrpSpPr>
            <p:nvPr/>
          </p:nvGrpSpPr>
          <p:grpSpPr bwMode="auto">
            <a:xfrm>
              <a:off x="1457275" y="4250134"/>
              <a:ext cx="463550" cy="676275"/>
              <a:chOff x="4043" y="3096"/>
              <a:chExt cx="417" cy="409"/>
            </a:xfrm>
          </p:grpSpPr>
          <p:grpSp>
            <p:nvGrpSpPr>
              <p:cNvPr id="10279" name="Group 26"/>
              <p:cNvGrpSpPr>
                <a:grpSpLocks/>
              </p:cNvGrpSpPr>
              <p:nvPr/>
            </p:nvGrpSpPr>
            <p:grpSpPr bwMode="auto">
              <a:xfrm>
                <a:off x="4045" y="3289"/>
                <a:ext cx="415" cy="216"/>
                <a:chOff x="4045" y="3289"/>
                <a:chExt cx="415" cy="216"/>
              </a:xfrm>
            </p:grpSpPr>
            <p:sp>
              <p:nvSpPr>
                <p:cNvPr id="10283" name="Freeform 27"/>
                <p:cNvSpPr>
                  <a:spLocks/>
                </p:cNvSpPr>
                <p:nvPr/>
              </p:nvSpPr>
              <p:spPr bwMode="auto">
                <a:xfrm>
                  <a:off x="4247" y="3290"/>
                  <a:ext cx="96" cy="215"/>
                </a:xfrm>
                <a:custGeom>
                  <a:avLst/>
                  <a:gdLst>
                    <a:gd name="T0" fmla="*/ 69 w 96"/>
                    <a:gd name="T1" fmla="*/ 0 h 215"/>
                    <a:gd name="T2" fmla="*/ 95 w 96"/>
                    <a:gd name="T3" fmla="*/ 0 h 215"/>
                    <a:gd name="T4" fmla="*/ 26 w 96"/>
                    <a:gd name="T5" fmla="*/ 214 h 215"/>
                    <a:gd name="T6" fmla="*/ 0 w 96"/>
                    <a:gd name="T7" fmla="*/ 214 h 215"/>
                    <a:gd name="T8" fmla="*/ 69 w 96"/>
                    <a:gd name="T9" fmla="*/ 0 h 2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215"/>
                    <a:gd name="T17" fmla="*/ 96 w 96"/>
                    <a:gd name="T18" fmla="*/ 215 h 2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215">
                      <a:moveTo>
                        <a:pt x="69" y="0"/>
                      </a:moveTo>
                      <a:lnTo>
                        <a:pt x="95" y="0"/>
                      </a:lnTo>
                      <a:lnTo>
                        <a:pt x="26" y="214"/>
                      </a:lnTo>
                      <a:lnTo>
                        <a:pt x="0" y="214"/>
                      </a:lnTo>
                      <a:lnTo>
                        <a:pt x="69" y="0"/>
                      </a:lnTo>
                    </a:path>
                  </a:pathLst>
                </a:custGeom>
                <a:solidFill>
                  <a:srgbClr val="FFCC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284" name="Rectangle 28"/>
                <p:cNvSpPr>
                  <a:spLocks noChangeArrowheads="1"/>
                </p:cNvSpPr>
                <p:nvPr/>
              </p:nvSpPr>
              <p:spPr bwMode="auto">
                <a:xfrm>
                  <a:off x="4242" y="3289"/>
                  <a:ext cx="218" cy="12"/>
                </a:xfrm>
                <a:prstGeom prst="rect">
                  <a:avLst/>
                </a:prstGeom>
                <a:solidFill>
                  <a:srgbClr val="FFCC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285" name="Rectangle 29"/>
                <p:cNvSpPr>
                  <a:spLocks noChangeArrowheads="1"/>
                </p:cNvSpPr>
                <p:nvPr/>
              </p:nvSpPr>
              <p:spPr bwMode="auto">
                <a:xfrm>
                  <a:off x="4241" y="3380"/>
                  <a:ext cx="218" cy="13"/>
                </a:xfrm>
                <a:prstGeom prst="rect">
                  <a:avLst/>
                </a:prstGeom>
                <a:solidFill>
                  <a:srgbClr val="FFCC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286" name="Rectangle 30"/>
                <p:cNvSpPr>
                  <a:spLocks noChangeArrowheads="1"/>
                </p:cNvSpPr>
                <p:nvPr/>
              </p:nvSpPr>
              <p:spPr bwMode="auto">
                <a:xfrm>
                  <a:off x="4045" y="3380"/>
                  <a:ext cx="116" cy="13"/>
                </a:xfrm>
                <a:prstGeom prst="rect">
                  <a:avLst/>
                </a:prstGeom>
                <a:solidFill>
                  <a:srgbClr val="FFCC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10280" name="Group 31"/>
              <p:cNvGrpSpPr>
                <a:grpSpLocks/>
              </p:cNvGrpSpPr>
              <p:nvPr/>
            </p:nvGrpSpPr>
            <p:grpSpPr bwMode="auto">
              <a:xfrm>
                <a:off x="4043" y="3096"/>
                <a:ext cx="217" cy="409"/>
                <a:chOff x="4043" y="3096"/>
                <a:chExt cx="217" cy="409"/>
              </a:xfrm>
            </p:grpSpPr>
            <p:sp>
              <p:nvSpPr>
                <p:cNvPr id="10281" name="Oval 32"/>
                <p:cNvSpPr>
                  <a:spLocks noChangeArrowheads="1"/>
                </p:cNvSpPr>
                <p:nvPr/>
              </p:nvSpPr>
              <p:spPr bwMode="auto">
                <a:xfrm>
                  <a:off x="4127" y="3096"/>
                  <a:ext cx="55" cy="55"/>
                </a:xfrm>
                <a:prstGeom prst="ellipse">
                  <a:avLst/>
                </a:prstGeom>
                <a:solidFill>
                  <a:srgbClr val="FFCC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282" name="Freeform 33"/>
                <p:cNvSpPr>
                  <a:spLocks/>
                </p:cNvSpPr>
                <p:nvPr/>
              </p:nvSpPr>
              <p:spPr bwMode="auto">
                <a:xfrm>
                  <a:off x="4043" y="3173"/>
                  <a:ext cx="217" cy="332"/>
                </a:xfrm>
                <a:custGeom>
                  <a:avLst/>
                  <a:gdLst>
                    <a:gd name="T0" fmla="*/ 2 w 217"/>
                    <a:gd name="T1" fmla="*/ 153 h 332"/>
                    <a:gd name="T2" fmla="*/ 1 w 217"/>
                    <a:gd name="T3" fmla="*/ 157 h 332"/>
                    <a:gd name="T4" fmla="*/ 0 w 217"/>
                    <a:gd name="T5" fmla="*/ 163 h 332"/>
                    <a:gd name="T6" fmla="*/ 0 w 217"/>
                    <a:gd name="T7" fmla="*/ 168 h 332"/>
                    <a:gd name="T8" fmla="*/ 2 w 217"/>
                    <a:gd name="T9" fmla="*/ 174 h 332"/>
                    <a:gd name="T10" fmla="*/ 5 w 217"/>
                    <a:gd name="T11" fmla="*/ 179 h 332"/>
                    <a:gd name="T12" fmla="*/ 9 w 217"/>
                    <a:gd name="T13" fmla="*/ 183 h 332"/>
                    <a:gd name="T14" fmla="*/ 14 w 217"/>
                    <a:gd name="T15" fmla="*/ 186 h 332"/>
                    <a:gd name="T16" fmla="*/ 17 w 217"/>
                    <a:gd name="T17" fmla="*/ 186 h 332"/>
                    <a:gd name="T18" fmla="*/ 23 w 217"/>
                    <a:gd name="T19" fmla="*/ 186 h 332"/>
                    <a:gd name="T20" fmla="*/ 141 w 217"/>
                    <a:gd name="T21" fmla="*/ 331 h 332"/>
                    <a:gd name="T22" fmla="*/ 178 w 217"/>
                    <a:gd name="T23" fmla="*/ 159 h 332"/>
                    <a:gd name="T24" fmla="*/ 177 w 217"/>
                    <a:gd name="T25" fmla="*/ 155 h 332"/>
                    <a:gd name="T26" fmla="*/ 176 w 217"/>
                    <a:gd name="T27" fmla="*/ 152 h 332"/>
                    <a:gd name="T28" fmla="*/ 173 w 217"/>
                    <a:gd name="T29" fmla="*/ 149 h 332"/>
                    <a:gd name="T30" fmla="*/ 170 w 217"/>
                    <a:gd name="T31" fmla="*/ 147 h 332"/>
                    <a:gd name="T32" fmla="*/ 166 w 217"/>
                    <a:gd name="T33" fmla="*/ 145 h 332"/>
                    <a:gd name="T34" fmla="*/ 161 w 217"/>
                    <a:gd name="T35" fmla="*/ 145 h 332"/>
                    <a:gd name="T36" fmla="*/ 157 w 217"/>
                    <a:gd name="T37" fmla="*/ 145 h 332"/>
                    <a:gd name="T38" fmla="*/ 153 w 217"/>
                    <a:gd name="T39" fmla="*/ 145 h 332"/>
                    <a:gd name="T40" fmla="*/ 104 w 217"/>
                    <a:gd name="T41" fmla="*/ 84 h 332"/>
                    <a:gd name="T42" fmla="*/ 201 w 217"/>
                    <a:gd name="T43" fmla="*/ 104 h 332"/>
                    <a:gd name="T44" fmla="*/ 204 w 217"/>
                    <a:gd name="T45" fmla="*/ 103 h 332"/>
                    <a:gd name="T46" fmla="*/ 207 w 217"/>
                    <a:gd name="T47" fmla="*/ 103 h 332"/>
                    <a:gd name="T48" fmla="*/ 211 w 217"/>
                    <a:gd name="T49" fmla="*/ 100 h 332"/>
                    <a:gd name="T50" fmla="*/ 214 w 217"/>
                    <a:gd name="T51" fmla="*/ 97 h 332"/>
                    <a:gd name="T52" fmla="*/ 215 w 217"/>
                    <a:gd name="T53" fmla="*/ 93 h 332"/>
                    <a:gd name="T54" fmla="*/ 216 w 217"/>
                    <a:gd name="T55" fmla="*/ 88 h 332"/>
                    <a:gd name="T56" fmla="*/ 215 w 217"/>
                    <a:gd name="T57" fmla="*/ 83 h 332"/>
                    <a:gd name="T58" fmla="*/ 213 w 217"/>
                    <a:gd name="T59" fmla="*/ 79 h 332"/>
                    <a:gd name="T60" fmla="*/ 210 w 217"/>
                    <a:gd name="T61" fmla="*/ 76 h 332"/>
                    <a:gd name="T62" fmla="*/ 206 w 217"/>
                    <a:gd name="T63" fmla="*/ 73 h 332"/>
                    <a:gd name="T64" fmla="*/ 203 w 217"/>
                    <a:gd name="T65" fmla="*/ 72 h 332"/>
                    <a:gd name="T66" fmla="*/ 137 w 217"/>
                    <a:gd name="T67" fmla="*/ 72 h 332"/>
                    <a:gd name="T68" fmla="*/ 125 w 217"/>
                    <a:gd name="T69" fmla="*/ 47 h 332"/>
                    <a:gd name="T70" fmla="*/ 126 w 217"/>
                    <a:gd name="T71" fmla="*/ 41 h 332"/>
                    <a:gd name="T72" fmla="*/ 127 w 217"/>
                    <a:gd name="T73" fmla="*/ 34 h 332"/>
                    <a:gd name="T74" fmla="*/ 127 w 217"/>
                    <a:gd name="T75" fmla="*/ 27 h 332"/>
                    <a:gd name="T76" fmla="*/ 125 w 217"/>
                    <a:gd name="T77" fmla="*/ 21 h 332"/>
                    <a:gd name="T78" fmla="*/ 123 w 217"/>
                    <a:gd name="T79" fmla="*/ 17 h 332"/>
                    <a:gd name="T80" fmla="*/ 120 w 217"/>
                    <a:gd name="T81" fmla="*/ 12 h 332"/>
                    <a:gd name="T82" fmla="*/ 115 w 217"/>
                    <a:gd name="T83" fmla="*/ 8 h 332"/>
                    <a:gd name="T84" fmla="*/ 110 w 217"/>
                    <a:gd name="T85" fmla="*/ 4 h 332"/>
                    <a:gd name="T86" fmla="*/ 104 w 217"/>
                    <a:gd name="T87" fmla="*/ 1 h 332"/>
                    <a:gd name="T88" fmla="*/ 97 w 217"/>
                    <a:gd name="T89" fmla="*/ 0 h 332"/>
                    <a:gd name="T90" fmla="*/ 91 w 217"/>
                    <a:gd name="T91" fmla="*/ 0 h 332"/>
                    <a:gd name="T92" fmla="*/ 84 w 217"/>
                    <a:gd name="T93" fmla="*/ 1 h 332"/>
                    <a:gd name="T94" fmla="*/ 77 w 217"/>
                    <a:gd name="T95" fmla="*/ 3 h 332"/>
                    <a:gd name="T96" fmla="*/ 70 w 217"/>
                    <a:gd name="T97" fmla="*/ 7 h 332"/>
                    <a:gd name="T98" fmla="*/ 66 w 217"/>
                    <a:gd name="T99" fmla="*/ 13 h 332"/>
                    <a:gd name="T100" fmla="*/ 62 w 217"/>
                    <a:gd name="T101" fmla="*/ 19 h 332"/>
                    <a:gd name="T102" fmla="*/ 59 w 217"/>
                    <a:gd name="T103" fmla="*/ 25 h 33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17"/>
                    <a:gd name="T157" fmla="*/ 0 h 332"/>
                    <a:gd name="T158" fmla="*/ 217 w 217"/>
                    <a:gd name="T159" fmla="*/ 332 h 33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17" h="332">
                      <a:moveTo>
                        <a:pt x="59" y="25"/>
                      </a:moveTo>
                      <a:lnTo>
                        <a:pt x="2" y="153"/>
                      </a:lnTo>
                      <a:lnTo>
                        <a:pt x="1" y="155"/>
                      </a:lnTo>
                      <a:lnTo>
                        <a:pt x="1" y="157"/>
                      </a:lnTo>
                      <a:lnTo>
                        <a:pt x="0" y="159"/>
                      </a:lnTo>
                      <a:lnTo>
                        <a:pt x="0" y="163"/>
                      </a:lnTo>
                      <a:lnTo>
                        <a:pt x="0" y="165"/>
                      </a:lnTo>
                      <a:lnTo>
                        <a:pt x="0" y="168"/>
                      </a:lnTo>
                      <a:lnTo>
                        <a:pt x="1" y="171"/>
                      </a:lnTo>
                      <a:lnTo>
                        <a:pt x="2" y="174"/>
                      </a:lnTo>
                      <a:lnTo>
                        <a:pt x="3" y="176"/>
                      </a:lnTo>
                      <a:lnTo>
                        <a:pt x="5" y="179"/>
                      </a:lnTo>
                      <a:lnTo>
                        <a:pt x="7" y="181"/>
                      </a:lnTo>
                      <a:lnTo>
                        <a:pt x="9" y="183"/>
                      </a:lnTo>
                      <a:lnTo>
                        <a:pt x="12" y="184"/>
                      </a:lnTo>
                      <a:lnTo>
                        <a:pt x="14" y="186"/>
                      </a:lnTo>
                      <a:lnTo>
                        <a:pt x="15" y="186"/>
                      </a:lnTo>
                      <a:lnTo>
                        <a:pt x="17" y="186"/>
                      </a:lnTo>
                      <a:lnTo>
                        <a:pt x="20" y="186"/>
                      </a:lnTo>
                      <a:lnTo>
                        <a:pt x="23" y="186"/>
                      </a:lnTo>
                      <a:lnTo>
                        <a:pt x="141" y="186"/>
                      </a:lnTo>
                      <a:lnTo>
                        <a:pt x="141" y="331"/>
                      </a:lnTo>
                      <a:lnTo>
                        <a:pt x="178" y="331"/>
                      </a:lnTo>
                      <a:lnTo>
                        <a:pt x="178" y="159"/>
                      </a:lnTo>
                      <a:lnTo>
                        <a:pt x="178" y="157"/>
                      </a:lnTo>
                      <a:lnTo>
                        <a:pt x="177" y="155"/>
                      </a:lnTo>
                      <a:lnTo>
                        <a:pt x="176" y="153"/>
                      </a:lnTo>
                      <a:lnTo>
                        <a:pt x="176" y="152"/>
                      </a:lnTo>
                      <a:lnTo>
                        <a:pt x="175" y="151"/>
                      </a:lnTo>
                      <a:lnTo>
                        <a:pt x="173" y="149"/>
                      </a:lnTo>
                      <a:lnTo>
                        <a:pt x="172" y="148"/>
                      </a:lnTo>
                      <a:lnTo>
                        <a:pt x="170" y="147"/>
                      </a:lnTo>
                      <a:lnTo>
                        <a:pt x="168" y="146"/>
                      </a:lnTo>
                      <a:lnTo>
                        <a:pt x="166" y="145"/>
                      </a:lnTo>
                      <a:lnTo>
                        <a:pt x="164" y="145"/>
                      </a:lnTo>
                      <a:lnTo>
                        <a:pt x="161" y="145"/>
                      </a:lnTo>
                      <a:lnTo>
                        <a:pt x="159" y="145"/>
                      </a:lnTo>
                      <a:lnTo>
                        <a:pt x="157" y="145"/>
                      </a:lnTo>
                      <a:lnTo>
                        <a:pt x="155" y="145"/>
                      </a:lnTo>
                      <a:lnTo>
                        <a:pt x="153" y="145"/>
                      </a:lnTo>
                      <a:lnTo>
                        <a:pt x="85" y="141"/>
                      </a:lnTo>
                      <a:lnTo>
                        <a:pt x="104" y="84"/>
                      </a:lnTo>
                      <a:lnTo>
                        <a:pt x="118" y="104"/>
                      </a:lnTo>
                      <a:lnTo>
                        <a:pt x="201" y="104"/>
                      </a:lnTo>
                      <a:lnTo>
                        <a:pt x="203" y="103"/>
                      </a:lnTo>
                      <a:lnTo>
                        <a:pt x="204" y="103"/>
                      </a:lnTo>
                      <a:lnTo>
                        <a:pt x="206" y="103"/>
                      </a:lnTo>
                      <a:lnTo>
                        <a:pt x="207" y="103"/>
                      </a:lnTo>
                      <a:lnTo>
                        <a:pt x="209" y="101"/>
                      </a:lnTo>
                      <a:lnTo>
                        <a:pt x="211" y="100"/>
                      </a:lnTo>
                      <a:lnTo>
                        <a:pt x="212" y="98"/>
                      </a:lnTo>
                      <a:lnTo>
                        <a:pt x="214" y="97"/>
                      </a:lnTo>
                      <a:lnTo>
                        <a:pt x="215" y="95"/>
                      </a:lnTo>
                      <a:lnTo>
                        <a:pt x="215" y="93"/>
                      </a:lnTo>
                      <a:lnTo>
                        <a:pt x="216" y="91"/>
                      </a:lnTo>
                      <a:lnTo>
                        <a:pt x="216" y="88"/>
                      </a:lnTo>
                      <a:lnTo>
                        <a:pt x="216" y="85"/>
                      </a:lnTo>
                      <a:lnTo>
                        <a:pt x="215" y="83"/>
                      </a:lnTo>
                      <a:lnTo>
                        <a:pt x="214" y="81"/>
                      </a:lnTo>
                      <a:lnTo>
                        <a:pt x="213" y="79"/>
                      </a:lnTo>
                      <a:lnTo>
                        <a:pt x="211" y="77"/>
                      </a:lnTo>
                      <a:lnTo>
                        <a:pt x="210" y="76"/>
                      </a:lnTo>
                      <a:lnTo>
                        <a:pt x="208" y="74"/>
                      </a:lnTo>
                      <a:lnTo>
                        <a:pt x="206" y="73"/>
                      </a:lnTo>
                      <a:lnTo>
                        <a:pt x="205" y="72"/>
                      </a:lnTo>
                      <a:lnTo>
                        <a:pt x="203" y="72"/>
                      </a:lnTo>
                      <a:lnTo>
                        <a:pt x="201" y="72"/>
                      </a:lnTo>
                      <a:lnTo>
                        <a:pt x="137" y="72"/>
                      </a:lnTo>
                      <a:lnTo>
                        <a:pt x="123" y="49"/>
                      </a:lnTo>
                      <a:lnTo>
                        <a:pt x="125" y="47"/>
                      </a:lnTo>
                      <a:lnTo>
                        <a:pt x="126" y="44"/>
                      </a:lnTo>
                      <a:lnTo>
                        <a:pt x="126" y="41"/>
                      </a:lnTo>
                      <a:lnTo>
                        <a:pt x="127" y="38"/>
                      </a:lnTo>
                      <a:lnTo>
                        <a:pt x="127" y="34"/>
                      </a:lnTo>
                      <a:lnTo>
                        <a:pt x="127" y="31"/>
                      </a:lnTo>
                      <a:lnTo>
                        <a:pt x="127" y="27"/>
                      </a:lnTo>
                      <a:lnTo>
                        <a:pt x="126" y="24"/>
                      </a:lnTo>
                      <a:lnTo>
                        <a:pt x="125" y="21"/>
                      </a:lnTo>
                      <a:lnTo>
                        <a:pt x="124" y="20"/>
                      </a:lnTo>
                      <a:lnTo>
                        <a:pt x="123" y="17"/>
                      </a:lnTo>
                      <a:lnTo>
                        <a:pt x="122" y="15"/>
                      </a:lnTo>
                      <a:lnTo>
                        <a:pt x="120" y="12"/>
                      </a:lnTo>
                      <a:lnTo>
                        <a:pt x="118" y="10"/>
                      </a:lnTo>
                      <a:lnTo>
                        <a:pt x="115" y="8"/>
                      </a:lnTo>
                      <a:lnTo>
                        <a:pt x="113" y="6"/>
                      </a:lnTo>
                      <a:lnTo>
                        <a:pt x="110" y="4"/>
                      </a:lnTo>
                      <a:lnTo>
                        <a:pt x="107" y="3"/>
                      </a:lnTo>
                      <a:lnTo>
                        <a:pt x="104" y="1"/>
                      </a:lnTo>
                      <a:lnTo>
                        <a:pt x="100" y="1"/>
                      </a:lnTo>
                      <a:lnTo>
                        <a:pt x="97" y="0"/>
                      </a:lnTo>
                      <a:lnTo>
                        <a:pt x="95" y="0"/>
                      </a:lnTo>
                      <a:lnTo>
                        <a:pt x="91" y="0"/>
                      </a:lnTo>
                      <a:lnTo>
                        <a:pt x="88" y="0"/>
                      </a:lnTo>
                      <a:lnTo>
                        <a:pt x="84" y="1"/>
                      </a:lnTo>
                      <a:lnTo>
                        <a:pt x="81" y="2"/>
                      </a:lnTo>
                      <a:lnTo>
                        <a:pt x="77" y="3"/>
                      </a:lnTo>
                      <a:lnTo>
                        <a:pt x="74" y="5"/>
                      </a:lnTo>
                      <a:lnTo>
                        <a:pt x="70" y="7"/>
                      </a:lnTo>
                      <a:lnTo>
                        <a:pt x="68" y="10"/>
                      </a:lnTo>
                      <a:lnTo>
                        <a:pt x="66" y="13"/>
                      </a:lnTo>
                      <a:lnTo>
                        <a:pt x="64" y="15"/>
                      </a:lnTo>
                      <a:lnTo>
                        <a:pt x="62" y="19"/>
                      </a:lnTo>
                      <a:lnTo>
                        <a:pt x="60" y="21"/>
                      </a:lnTo>
                      <a:lnTo>
                        <a:pt x="59" y="25"/>
                      </a:lnTo>
                    </a:path>
                  </a:pathLst>
                </a:custGeom>
                <a:solidFill>
                  <a:srgbClr val="FFCC00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</p:grpSp>
        </p:grpSp>
        <p:grpSp>
          <p:nvGrpSpPr>
            <p:cNvPr id="10257" name="Group 34"/>
            <p:cNvGrpSpPr>
              <a:grpSpLocks/>
            </p:cNvGrpSpPr>
            <p:nvPr/>
          </p:nvGrpSpPr>
          <p:grpSpPr bwMode="auto">
            <a:xfrm flipH="1">
              <a:off x="1877962" y="4250134"/>
              <a:ext cx="461963" cy="676275"/>
              <a:chOff x="4043" y="3096"/>
              <a:chExt cx="417" cy="409"/>
            </a:xfrm>
          </p:grpSpPr>
          <p:grpSp>
            <p:nvGrpSpPr>
              <p:cNvPr id="10271" name="Group 35"/>
              <p:cNvGrpSpPr>
                <a:grpSpLocks/>
              </p:cNvGrpSpPr>
              <p:nvPr/>
            </p:nvGrpSpPr>
            <p:grpSpPr bwMode="auto">
              <a:xfrm>
                <a:off x="4045" y="3289"/>
                <a:ext cx="415" cy="216"/>
                <a:chOff x="4045" y="3289"/>
                <a:chExt cx="415" cy="216"/>
              </a:xfrm>
            </p:grpSpPr>
            <p:sp>
              <p:nvSpPr>
                <p:cNvPr id="10275" name="Freeform 36"/>
                <p:cNvSpPr>
                  <a:spLocks/>
                </p:cNvSpPr>
                <p:nvPr/>
              </p:nvSpPr>
              <p:spPr bwMode="auto">
                <a:xfrm>
                  <a:off x="4247" y="3290"/>
                  <a:ext cx="96" cy="215"/>
                </a:xfrm>
                <a:custGeom>
                  <a:avLst/>
                  <a:gdLst>
                    <a:gd name="T0" fmla="*/ 69 w 96"/>
                    <a:gd name="T1" fmla="*/ 0 h 215"/>
                    <a:gd name="T2" fmla="*/ 95 w 96"/>
                    <a:gd name="T3" fmla="*/ 0 h 215"/>
                    <a:gd name="T4" fmla="*/ 26 w 96"/>
                    <a:gd name="T5" fmla="*/ 214 h 215"/>
                    <a:gd name="T6" fmla="*/ 0 w 96"/>
                    <a:gd name="T7" fmla="*/ 214 h 215"/>
                    <a:gd name="T8" fmla="*/ 69 w 96"/>
                    <a:gd name="T9" fmla="*/ 0 h 2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215"/>
                    <a:gd name="T17" fmla="*/ 96 w 96"/>
                    <a:gd name="T18" fmla="*/ 215 h 2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215">
                      <a:moveTo>
                        <a:pt x="69" y="0"/>
                      </a:moveTo>
                      <a:lnTo>
                        <a:pt x="95" y="0"/>
                      </a:lnTo>
                      <a:lnTo>
                        <a:pt x="26" y="214"/>
                      </a:lnTo>
                      <a:lnTo>
                        <a:pt x="0" y="214"/>
                      </a:lnTo>
                      <a:lnTo>
                        <a:pt x="69" y="0"/>
                      </a:lnTo>
                    </a:path>
                  </a:pathLst>
                </a:custGeom>
                <a:solidFill>
                  <a:srgbClr val="0000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276" name="Rectangle 37"/>
                <p:cNvSpPr>
                  <a:spLocks noChangeArrowheads="1"/>
                </p:cNvSpPr>
                <p:nvPr/>
              </p:nvSpPr>
              <p:spPr bwMode="auto">
                <a:xfrm>
                  <a:off x="4242" y="3289"/>
                  <a:ext cx="218" cy="12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277" name="Rectangle 38"/>
                <p:cNvSpPr>
                  <a:spLocks noChangeArrowheads="1"/>
                </p:cNvSpPr>
                <p:nvPr/>
              </p:nvSpPr>
              <p:spPr bwMode="auto">
                <a:xfrm>
                  <a:off x="4241" y="3380"/>
                  <a:ext cx="218" cy="13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278" name="Rectangle 39"/>
                <p:cNvSpPr>
                  <a:spLocks noChangeArrowheads="1"/>
                </p:cNvSpPr>
                <p:nvPr/>
              </p:nvSpPr>
              <p:spPr bwMode="auto">
                <a:xfrm>
                  <a:off x="4045" y="3380"/>
                  <a:ext cx="116" cy="13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10272" name="Group 40"/>
              <p:cNvGrpSpPr>
                <a:grpSpLocks/>
              </p:cNvGrpSpPr>
              <p:nvPr/>
            </p:nvGrpSpPr>
            <p:grpSpPr bwMode="auto">
              <a:xfrm>
                <a:off x="4043" y="3096"/>
                <a:ext cx="217" cy="409"/>
                <a:chOff x="4043" y="3096"/>
                <a:chExt cx="217" cy="409"/>
              </a:xfrm>
            </p:grpSpPr>
            <p:sp>
              <p:nvSpPr>
                <p:cNvPr id="10273" name="Oval 41"/>
                <p:cNvSpPr>
                  <a:spLocks noChangeArrowheads="1"/>
                </p:cNvSpPr>
                <p:nvPr/>
              </p:nvSpPr>
              <p:spPr bwMode="auto">
                <a:xfrm>
                  <a:off x="4127" y="3096"/>
                  <a:ext cx="55" cy="55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274" name="Freeform 42"/>
                <p:cNvSpPr>
                  <a:spLocks/>
                </p:cNvSpPr>
                <p:nvPr/>
              </p:nvSpPr>
              <p:spPr bwMode="auto">
                <a:xfrm>
                  <a:off x="4043" y="3173"/>
                  <a:ext cx="217" cy="332"/>
                </a:xfrm>
                <a:custGeom>
                  <a:avLst/>
                  <a:gdLst>
                    <a:gd name="T0" fmla="*/ 2 w 217"/>
                    <a:gd name="T1" fmla="*/ 153 h 332"/>
                    <a:gd name="T2" fmla="*/ 1 w 217"/>
                    <a:gd name="T3" fmla="*/ 157 h 332"/>
                    <a:gd name="T4" fmla="*/ 0 w 217"/>
                    <a:gd name="T5" fmla="*/ 163 h 332"/>
                    <a:gd name="T6" fmla="*/ 0 w 217"/>
                    <a:gd name="T7" fmla="*/ 168 h 332"/>
                    <a:gd name="T8" fmla="*/ 2 w 217"/>
                    <a:gd name="T9" fmla="*/ 174 h 332"/>
                    <a:gd name="T10" fmla="*/ 5 w 217"/>
                    <a:gd name="T11" fmla="*/ 179 h 332"/>
                    <a:gd name="T12" fmla="*/ 9 w 217"/>
                    <a:gd name="T13" fmla="*/ 183 h 332"/>
                    <a:gd name="T14" fmla="*/ 14 w 217"/>
                    <a:gd name="T15" fmla="*/ 186 h 332"/>
                    <a:gd name="T16" fmla="*/ 17 w 217"/>
                    <a:gd name="T17" fmla="*/ 186 h 332"/>
                    <a:gd name="T18" fmla="*/ 23 w 217"/>
                    <a:gd name="T19" fmla="*/ 186 h 332"/>
                    <a:gd name="T20" fmla="*/ 141 w 217"/>
                    <a:gd name="T21" fmla="*/ 331 h 332"/>
                    <a:gd name="T22" fmla="*/ 178 w 217"/>
                    <a:gd name="T23" fmla="*/ 159 h 332"/>
                    <a:gd name="T24" fmla="*/ 177 w 217"/>
                    <a:gd name="T25" fmla="*/ 155 h 332"/>
                    <a:gd name="T26" fmla="*/ 176 w 217"/>
                    <a:gd name="T27" fmla="*/ 152 h 332"/>
                    <a:gd name="T28" fmla="*/ 173 w 217"/>
                    <a:gd name="T29" fmla="*/ 149 h 332"/>
                    <a:gd name="T30" fmla="*/ 170 w 217"/>
                    <a:gd name="T31" fmla="*/ 147 h 332"/>
                    <a:gd name="T32" fmla="*/ 166 w 217"/>
                    <a:gd name="T33" fmla="*/ 145 h 332"/>
                    <a:gd name="T34" fmla="*/ 161 w 217"/>
                    <a:gd name="T35" fmla="*/ 145 h 332"/>
                    <a:gd name="T36" fmla="*/ 157 w 217"/>
                    <a:gd name="T37" fmla="*/ 145 h 332"/>
                    <a:gd name="T38" fmla="*/ 153 w 217"/>
                    <a:gd name="T39" fmla="*/ 145 h 332"/>
                    <a:gd name="T40" fmla="*/ 104 w 217"/>
                    <a:gd name="T41" fmla="*/ 84 h 332"/>
                    <a:gd name="T42" fmla="*/ 201 w 217"/>
                    <a:gd name="T43" fmla="*/ 104 h 332"/>
                    <a:gd name="T44" fmla="*/ 204 w 217"/>
                    <a:gd name="T45" fmla="*/ 103 h 332"/>
                    <a:gd name="T46" fmla="*/ 207 w 217"/>
                    <a:gd name="T47" fmla="*/ 103 h 332"/>
                    <a:gd name="T48" fmla="*/ 211 w 217"/>
                    <a:gd name="T49" fmla="*/ 100 h 332"/>
                    <a:gd name="T50" fmla="*/ 214 w 217"/>
                    <a:gd name="T51" fmla="*/ 97 h 332"/>
                    <a:gd name="T52" fmla="*/ 215 w 217"/>
                    <a:gd name="T53" fmla="*/ 93 h 332"/>
                    <a:gd name="T54" fmla="*/ 216 w 217"/>
                    <a:gd name="T55" fmla="*/ 88 h 332"/>
                    <a:gd name="T56" fmla="*/ 215 w 217"/>
                    <a:gd name="T57" fmla="*/ 83 h 332"/>
                    <a:gd name="T58" fmla="*/ 213 w 217"/>
                    <a:gd name="T59" fmla="*/ 79 h 332"/>
                    <a:gd name="T60" fmla="*/ 210 w 217"/>
                    <a:gd name="T61" fmla="*/ 76 h 332"/>
                    <a:gd name="T62" fmla="*/ 206 w 217"/>
                    <a:gd name="T63" fmla="*/ 73 h 332"/>
                    <a:gd name="T64" fmla="*/ 203 w 217"/>
                    <a:gd name="T65" fmla="*/ 72 h 332"/>
                    <a:gd name="T66" fmla="*/ 137 w 217"/>
                    <a:gd name="T67" fmla="*/ 72 h 332"/>
                    <a:gd name="T68" fmla="*/ 125 w 217"/>
                    <a:gd name="T69" fmla="*/ 47 h 332"/>
                    <a:gd name="T70" fmla="*/ 126 w 217"/>
                    <a:gd name="T71" fmla="*/ 41 h 332"/>
                    <a:gd name="T72" fmla="*/ 127 w 217"/>
                    <a:gd name="T73" fmla="*/ 34 h 332"/>
                    <a:gd name="T74" fmla="*/ 127 w 217"/>
                    <a:gd name="T75" fmla="*/ 27 h 332"/>
                    <a:gd name="T76" fmla="*/ 125 w 217"/>
                    <a:gd name="T77" fmla="*/ 21 h 332"/>
                    <a:gd name="T78" fmla="*/ 123 w 217"/>
                    <a:gd name="T79" fmla="*/ 17 h 332"/>
                    <a:gd name="T80" fmla="*/ 120 w 217"/>
                    <a:gd name="T81" fmla="*/ 12 h 332"/>
                    <a:gd name="T82" fmla="*/ 115 w 217"/>
                    <a:gd name="T83" fmla="*/ 8 h 332"/>
                    <a:gd name="T84" fmla="*/ 110 w 217"/>
                    <a:gd name="T85" fmla="*/ 4 h 332"/>
                    <a:gd name="T86" fmla="*/ 104 w 217"/>
                    <a:gd name="T87" fmla="*/ 1 h 332"/>
                    <a:gd name="T88" fmla="*/ 97 w 217"/>
                    <a:gd name="T89" fmla="*/ 0 h 332"/>
                    <a:gd name="T90" fmla="*/ 91 w 217"/>
                    <a:gd name="T91" fmla="*/ 0 h 332"/>
                    <a:gd name="T92" fmla="*/ 84 w 217"/>
                    <a:gd name="T93" fmla="*/ 1 h 332"/>
                    <a:gd name="T94" fmla="*/ 77 w 217"/>
                    <a:gd name="T95" fmla="*/ 3 h 332"/>
                    <a:gd name="T96" fmla="*/ 70 w 217"/>
                    <a:gd name="T97" fmla="*/ 7 h 332"/>
                    <a:gd name="T98" fmla="*/ 66 w 217"/>
                    <a:gd name="T99" fmla="*/ 13 h 332"/>
                    <a:gd name="T100" fmla="*/ 62 w 217"/>
                    <a:gd name="T101" fmla="*/ 19 h 332"/>
                    <a:gd name="T102" fmla="*/ 59 w 217"/>
                    <a:gd name="T103" fmla="*/ 25 h 33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17"/>
                    <a:gd name="T157" fmla="*/ 0 h 332"/>
                    <a:gd name="T158" fmla="*/ 217 w 217"/>
                    <a:gd name="T159" fmla="*/ 332 h 33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17" h="332">
                      <a:moveTo>
                        <a:pt x="59" y="25"/>
                      </a:moveTo>
                      <a:lnTo>
                        <a:pt x="2" y="153"/>
                      </a:lnTo>
                      <a:lnTo>
                        <a:pt x="1" y="155"/>
                      </a:lnTo>
                      <a:lnTo>
                        <a:pt x="1" y="157"/>
                      </a:lnTo>
                      <a:lnTo>
                        <a:pt x="0" y="159"/>
                      </a:lnTo>
                      <a:lnTo>
                        <a:pt x="0" y="163"/>
                      </a:lnTo>
                      <a:lnTo>
                        <a:pt x="0" y="165"/>
                      </a:lnTo>
                      <a:lnTo>
                        <a:pt x="0" y="168"/>
                      </a:lnTo>
                      <a:lnTo>
                        <a:pt x="1" y="171"/>
                      </a:lnTo>
                      <a:lnTo>
                        <a:pt x="2" y="174"/>
                      </a:lnTo>
                      <a:lnTo>
                        <a:pt x="3" y="176"/>
                      </a:lnTo>
                      <a:lnTo>
                        <a:pt x="5" y="179"/>
                      </a:lnTo>
                      <a:lnTo>
                        <a:pt x="7" y="181"/>
                      </a:lnTo>
                      <a:lnTo>
                        <a:pt x="9" y="183"/>
                      </a:lnTo>
                      <a:lnTo>
                        <a:pt x="12" y="184"/>
                      </a:lnTo>
                      <a:lnTo>
                        <a:pt x="14" y="186"/>
                      </a:lnTo>
                      <a:lnTo>
                        <a:pt x="15" y="186"/>
                      </a:lnTo>
                      <a:lnTo>
                        <a:pt x="17" y="186"/>
                      </a:lnTo>
                      <a:lnTo>
                        <a:pt x="20" y="186"/>
                      </a:lnTo>
                      <a:lnTo>
                        <a:pt x="23" y="186"/>
                      </a:lnTo>
                      <a:lnTo>
                        <a:pt x="141" y="186"/>
                      </a:lnTo>
                      <a:lnTo>
                        <a:pt x="141" y="331"/>
                      </a:lnTo>
                      <a:lnTo>
                        <a:pt x="178" y="331"/>
                      </a:lnTo>
                      <a:lnTo>
                        <a:pt x="178" y="159"/>
                      </a:lnTo>
                      <a:lnTo>
                        <a:pt x="178" y="157"/>
                      </a:lnTo>
                      <a:lnTo>
                        <a:pt x="177" y="155"/>
                      </a:lnTo>
                      <a:lnTo>
                        <a:pt x="176" y="153"/>
                      </a:lnTo>
                      <a:lnTo>
                        <a:pt x="176" y="152"/>
                      </a:lnTo>
                      <a:lnTo>
                        <a:pt x="175" y="151"/>
                      </a:lnTo>
                      <a:lnTo>
                        <a:pt x="173" y="149"/>
                      </a:lnTo>
                      <a:lnTo>
                        <a:pt x="172" y="148"/>
                      </a:lnTo>
                      <a:lnTo>
                        <a:pt x="170" y="147"/>
                      </a:lnTo>
                      <a:lnTo>
                        <a:pt x="168" y="146"/>
                      </a:lnTo>
                      <a:lnTo>
                        <a:pt x="166" y="145"/>
                      </a:lnTo>
                      <a:lnTo>
                        <a:pt x="164" y="145"/>
                      </a:lnTo>
                      <a:lnTo>
                        <a:pt x="161" y="145"/>
                      </a:lnTo>
                      <a:lnTo>
                        <a:pt x="159" y="145"/>
                      </a:lnTo>
                      <a:lnTo>
                        <a:pt x="157" y="145"/>
                      </a:lnTo>
                      <a:lnTo>
                        <a:pt x="155" y="145"/>
                      </a:lnTo>
                      <a:lnTo>
                        <a:pt x="153" y="145"/>
                      </a:lnTo>
                      <a:lnTo>
                        <a:pt x="85" y="141"/>
                      </a:lnTo>
                      <a:lnTo>
                        <a:pt x="104" y="84"/>
                      </a:lnTo>
                      <a:lnTo>
                        <a:pt x="118" y="104"/>
                      </a:lnTo>
                      <a:lnTo>
                        <a:pt x="201" y="104"/>
                      </a:lnTo>
                      <a:lnTo>
                        <a:pt x="203" y="103"/>
                      </a:lnTo>
                      <a:lnTo>
                        <a:pt x="204" y="103"/>
                      </a:lnTo>
                      <a:lnTo>
                        <a:pt x="206" y="103"/>
                      </a:lnTo>
                      <a:lnTo>
                        <a:pt x="207" y="103"/>
                      </a:lnTo>
                      <a:lnTo>
                        <a:pt x="209" y="101"/>
                      </a:lnTo>
                      <a:lnTo>
                        <a:pt x="211" y="100"/>
                      </a:lnTo>
                      <a:lnTo>
                        <a:pt x="212" y="98"/>
                      </a:lnTo>
                      <a:lnTo>
                        <a:pt x="214" y="97"/>
                      </a:lnTo>
                      <a:lnTo>
                        <a:pt x="215" y="95"/>
                      </a:lnTo>
                      <a:lnTo>
                        <a:pt x="215" y="93"/>
                      </a:lnTo>
                      <a:lnTo>
                        <a:pt x="216" y="91"/>
                      </a:lnTo>
                      <a:lnTo>
                        <a:pt x="216" y="88"/>
                      </a:lnTo>
                      <a:lnTo>
                        <a:pt x="216" y="85"/>
                      </a:lnTo>
                      <a:lnTo>
                        <a:pt x="215" y="83"/>
                      </a:lnTo>
                      <a:lnTo>
                        <a:pt x="214" y="81"/>
                      </a:lnTo>
                      <a:lnTo>
                        <a:pt x="213" y="79"/>
                      </a:lnTo>
                      <a:lnTo>
                        <a:pt x="211" y="77"/>
                      </a:lnTo>
                      <a:lnTo>
                        <a:pt x="210" y="76"/>
                      </a:lnTo>
                      <a:lnTo>
                        <a:pt x="208" y="74"/>
                      </a:lnTo>
                      <a:lnTo>
                        <a:pt x="206" y="73"/>
                      </a:lnTo>
                      <a:lnTo>
                        <a:pt x="205" y="72"/>
                      </a:lnTo>
                      <a:lnTo>
                        <a:pt x="203" y="72"/>
                      </a:lnTo>
                      <a:lnTo>
                        <a:pt x="201" y="72"/>
                      </a:lnTo>
                      <a:lnTo>
                        <a:pt x="137" y="72"/>
                      </a:lnTo>
                      <a:lnTo>
                        <a:pt x="123" y="49"/>
                      </a:lnTo>
                      <a:lnTo>
                        <a:pt x="125" y="47"/>
                      </a:lnTo>
                      <a:lnTo>
                        <a:pt x="126" y="44"/>
                      </a:lnTo>
                      <a:lnTo>
                        <a:pt x="126" y="41"/>
                      </a:lnTo>
                      <a:lnTo>
                        <a:pt x="127" y="38"/>
                      </a:lnTo>
                      <a:lnTo>
                        <a:pt x="127" y="34"/>
                      </a:lnTo>
                      <a:lnTo>
                        <a:pt x="127" y="31"/>
                      </a:lnTo>
                      <a:lnTo>
                        <a:pt x="127" y="27"/>
                      </a:lnTo>
                      <a:lnTo>
                        <a:pt x="126" y="24"/>
                      </a:lnTo>
                      <a:lnTo>
                        <a:pt x="125" y="21"/>
                      </a:lnTo>
                      <a:lnTo>
                        <a:pt x="124" y="20"/>
                      </a:lnTo>
                      <a:lnTo>
                        <a:pt x="123" y="17"/>
                      </a:lnTo>
                      <a:lnTo>
                        <a:pt x="122" y="15"/>
                      </a:lnTo>
                      <a:lnTo>
                        <a:pt x="120" y="12"/>
                      </a:lnTo>
                      <a:lnTo>
                        <a:pt x="118" y="10"/>
                      </a:lnTo>
                      <a:lnTo>
                        <a:pt x="115" y="8"/>
                      </a:lnTo>
                      <a:lnTo>
                        <a:pt x="113" y="6"/>
                      </a:lnTo>
                      <a:lnTo>
                        <a:pt x="110" y="4"/>
                      </a:lnTo>
                      <a:lnTo>
                        <a:pt x="107" y="3"/>
                      </a:lnTo>
                      <a:lnTo>
                        <a:pt x="104" y="1"/>
                      </a:lnTo>
                      <a:lnTo>
                        <a:pt x="100" y="1"/>
                      </a:lnTo>
                      <a:lnTo>
                        <a:pt x="97" y="0"/>
                      </a:lnTo>
                      <a:lnTo>
                        <a:pt x="95" y="0"/>
                      </a:lnTo>
                      <a:lnTo>
                        <a:pt x="91" y="0"/>
                      </a:lnTo>
                      <a:lnTo>
                        <a:pt x="88" y="0"/>
                      </a:lnTo>
                      <a:lnTo>
                        <a:pt x="84" y="1"/>
                      </a:lnTo>
                      <a:lnTo>
                        <a:pt x="81" y="2"/>
                      </a:lnTo>
                      <a:lnTo>
                        <a:pt x="77" y="3"/>
                      </a:lnTo>
                      <a:lnTo>
                        <a:pt x="74" y="5"/>
                      </a:lnTo>
                      <a:lnTo>
                        <a:pt x="70" y="7"/>
                      </a:lnTo>
                      <a:lnTo>
                        <a:pt x="68" y="10"/>
                      </a:lnTo>
                      <a:lnTo>
                        <a:pt x="66" y="13"/>
                      </a:lnTo>
                      <a:lnTo>
                        <a:pt x="64" y="15"/>
                      </a:lnTo>
                      <a:lnTo>
                        <a:pt x="62" y="19"/>
                      </a:lnTo>
                      <a:lnTo>
                        <a:pt x="60" y="21"/>
                      </a:lnTo>
                      <a:lnTo>
                        <a:pt x="59" y="25"/>
                      </a:lnTo>
                    </a:path>
                  </a:pathLst>
                </a:custGeom>
                <a:solidFill>
                  <a:srgbClr val="0000FF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</p:grpSp>
        </p:grpSp>
        <p:sp>
          <p:nvSpPr>
            <p:cNvPr id="10258" name="Text Box 43"/>
            <p:cNvSpPr txBox="1">
              <a:spLocks noChangeArrowheads="1"/>
            </p:cNvSpPr>
            <p:nvPr/>
          </p:nvSpPr>
          <p:spPr bwMode="auto">
            <a:xfrm>
              <a:off x="4359225" y="3948509"/>
              <a:ext cx="6985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MX" sz="1400" b="1">
                  <a:solidFill>
                    <a:prstClr val="black"/>
                  </a:solidFill>
                  <a:latin typeface="Times New Roman" pitchFamily="18" charset="0"/>
                  <a:ea typeface="+mn-ea"/>
                </a:rPr>
                <a:t>Enlace</a:t>
              </a:r>
            </a:p>
          </p:txBody>
        </p:sp>
        <p:sp>
          <p:nvSpPr>
            <p:cNvPr id="10259" name="Text Box 44"/>
            <p:cNvSpPr txBox="1">
              <a:spLocks noChangeArrowheads="1"/>
            </p:cNvSpPr>
            <p:nvPr/>
          </p:nvSpPr>
          <p:spPr bwMode="auto">
            <a:xfrm>
              <a:off x="5714950" y="3996134"/>
              <a:ext cx="11922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MX" sz="1400" b="1">
                  <a:solidFill>
                    <a:prstClr val="black"/>
                  </a:solidFill>
                  <a:latin typeface="Times New Roman" pitchFamily="18" charset="0"/>
                  <a:ea typeface="+mn-ea"/>
                </a:rPr>
                <a:t>Investigación</a:t>
              </a:r>
            </a:p>
          </p:txBody>
        </p:sp>
        <p:sp>
          <p:nvSpPr>
            <p:cNvPr id="10260" name="Text Box 45"/>
            <p:cNvSpPr txBox="1">
              <a:spLocks noChangeArrowheads="1"/>
            </p:cNvSpPr>
            <p:nvPr/>
          </p:nvSpPr>
          <p:spPr bwMode="auto">
            <a:xfrm>
              <a:off x="2657425" y="3942159"/>
              <a:ext cx="1092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MX" sz="1400" b="1">
                  <a:solidFill>
                    <a:prstClr val="black"/>
                  </a:solidFill>
                  <a:latin typeface="Times New Roman" pitchFamily="18" charset="0"/>
                  <a:ea typeface="+mn-ea"/>
                </a:rPr>
                <a:t>Vinculación</a:t>
              </a:r>
            </a:p>
          </p:txBody>
        </p:sp>
        <p:sp>
          <p:nvSpPr>
            <p:cNvPr id="10261" name="Text Box 46"/>
            <p:cNvSpPr txBox="1">
              <a:spLocks noChangeArrowheads="1"/>
            </p:cNvSpPr>
            <p:nvPr/>
          </p:nvSpPr>
          <p:spPr bwMode="auto">
            <a:xfrm>
              <a:off x="1360437" y="3500834"/>
              <a:ext cx="957313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MX" sz="1400" b="1">
                  <a:solidFill>
                    <a:prstClr val="black"/>
                  </a:solidFill>
                  <a:latin typeface="Times New Roman" pitchFamily="18" charset="0"/>
                  <a:ea typeface="+mn-ea"/>
                </a:rPr>
                <a:t>Iniciativa </a:t>
              </a:r>
            </a:p>
            <a:p>
              <a:pPr eaLnBrk="0" hangingPunct="0"/>
              <a:r>
                <a:rPr lang="es-MX" sz="1400" b="1">
                  <a:solidFill>
                    <a:prstClr val="black"/>
                  </a:solidFill>
                  <a:latin typeface="Times New Roman" pitchFamily="18" charset="0"/>
                  <a:ea typeface="+mn-ea"/>
                </a:rPr>
                <a:t>Privada/</a:t>
              </a:r>
            </a:p>
            <a:p>
              <a:pPr eaLnBrk="0" hangingPunct="0"/>
              <a:r>
                <a:rPr lang="es-MX" sz="1400" b="1">
                  <a:solidFill>
                    <a:prstClr val="black"/>
                  </a:solidFill>
                  <a:latin typeface="Times New Roman" pitchFamily="18" charset="0"/>
                  <a:ea typeface="+mn-ea"/>
                </a:rPr>
                <a:t>Gobierno</a:t>
              </a:r>
            </a:p>
          </p:txBody>
        </p:sp>
        <p:sp>
          <p:nvSpPr>
            <p:cNvPr id="10262" name="Line 47"/>
            <p:cNvSpPr>
              <a:spLocks noChangeShapeType="1"/>
            </p:cNvSpPr>
            <p:nvPr/>
          </p:nvSpPr>
          <p:spPr bwMode="auto">
            <a:xfrm>
              <a:off x="6014987" y="5010546"/>
              <a:ext cx="660400" cy="0"/>
            </a:xfrm>
            <a:prstGeom prst="line">
              <a:avLst/>
            </a:prstGeom>
            <a:noFill/>
            <a:ln w="127000">
              <a:solidFill>
                <a:srgbClr val="6699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10263" name="Line 48"/>
            <p:cNvSpPr>
              <a:spLocks noChangeShapeType="1"/>
            </p:cNvSpPr>
            <p:nvPr/>
          </p:nvSpPr>
          <p:spPr bwMode="auto">
            <a:xfrm>
              <a:off x="6675387" y="5010546"/>
              <a:ext cx="658813" cy="0"/>
            </a:xfrm>
            <a:prstGeom prst="line">
              <a:avLst/>
            </a:prstGeom>
            <a:noFill/>
            <a:ln w="127000">
              <a:solidFill>
                <a:srgbClr val="6699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es-MX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10264" name="WordArt 49"/>
            <p:cNvSpPr>
              <a:spLocks noChangeArrowheads="1" noChangeShapeType="1" noTextEdit="1"/>
            </p:cNvSpPr>
            <p:nvPr/>
          </p:nvSpPr>
          <p:spPr bwMode="auto">
            <a:xfrm rot="5400000">
              <a:off x="7318324" y="4777184"/>
              <a:ext cx="923925" cy="412750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s-MX" sz="3600" kern="10">
                  <a:ln w="12700">
                    <a:solidFill>
                      <a:srgbClr val="C4B596"/>
                    </a:solidFill>
                    <a:round/>
                    <a:headEnd/>
                    <a:tailEnd/>
                  </a:ln>
                  <a:solidFill>
                    <a:srgbClr val="009900"/>
                  </a:solidFill>
                  <a:effectLst>
                    <a:outerShdw dist="53882" dir="2700000" algn="ctr" rotWithShape="0">
                      <a:srgbClr val="CBCBCB"/>
                    </a:outerShdw>
                  </a:effectLst>
                  <a:latin typeface="Times New Roman"/>
                  <a:ea typeface="+mn-ea"/>
                  <a:cs typeface="Times New Roman"/>
                </a:rPr>
                <a:t>I&amp;D</a:t>
              </a:r>
            </a:p>
          </p:txBody>
        </p:sp>
        <p:grpSp>
          <p:nvGrpSpPr>
            <p:cNvPr id="10265" name="Group 50"/>
            <p:cNvGrpSpPr>
              <a:grpSpLocks/>
            </p:cNvGrpSpPr>
            <p:nvPr/>
          </p:nvGrpSpPr>
          <p:grpSpPr bwMode="auto">
            <a:xfrm>
              <a:off x="1757312" y="4250134"/>
              <a:ext cx="241300" cy="676275"/>
              <a:chOff x="4043" y="3096"/>
              <a:chExt cx="217" cy="409"/>
            </a:xfrm>
          </p:grpSpPr>
          <p:sp>
            <p:nvSpPr>
              <p:cNvPr id="10269" name="Oval 51"/>
              <p:cNvSpPr>
                <a:spLocks noChangeArrowheads="1"/>
              </p:cNvSpPr>
              <p:nvPr/>
            </p:nvSpPr>
            <p:spPr bwMode="auto">
              <a:xfrm>
                <a:off x="4127" y="3096"/>
                <a:ext cx="55" cy="55"/>
              </a:xfrm>
              <a:prstGeom prst="ellipse">
                <a:avLst/>
              </a:prstGeom>
              <a:solidFill>
                <a:srgbClr val="99CC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0270" name="Freeform 52"/>
              <p:cNvSpPr>
                <a:spLocks/>
              </p:cNvSpPr>
              <p:nvPr/>
            </p:nvSpPr>
            <p:spPr bwMode="auto">
              <a:xfrm>
                <a:off x="4043" y="3173"/>
                <a:ext cx="217" cy="332"/>
              </a:xfrm>
              <a:custGeom>
                <a:avLst/>
                <a:gdLst>
                  <a:gd name="T0" fmla="*/ 2 w 217"/>
                  <a:gd name="T1" fmla="*/ 153 h 332"/>
                  <a:gd name="T2" fmla="*/ 1 w 217"/>
                  <a:gd name="T3" fmla="*/ 157 h 332"/>
                  <a:gd name="T4" fmla="*/ 0 w 217"/>
                  <a:gd name="T5" fmla="*/ 163 h 332"/>
                  <a:gd name="T6" fmla="*/ 0 w 217"/>
                  <a:gd name="T7" fmla="*/ 168 h 332"/>
                  <a:gd name="T8" fmla="*/ 2 w 217"/>
                  <a:gd name="T9" fmla="*/ 174 h 332"/>
                  <a:gd name="T10" fmla="*/ 5 w 217"/>
                  <a:gd name="T11" fmla="*/ 179 h 332"/>
                  <a:gd name="T12" fmla="*/ 9 w 217"/>
                  <a:gd name="T13" fmla="*/ 183 h 332"/>
                  <a:gd name="T14" fmla="*/ 14 w 217"/>
                  <a:gd name="T15" fmla="*/ 186 h 332"/>
                  <a:gd name="T16" fmla="*/ 17 w 217"/>
                  <a:gd name="T17" fmla="*/ 186 h 332"/>
                  <a:gd name="T18" fmla="*/ 23 w 217"/>
                  <a:gd name="T19" fmla="*/ 186 h 332"/>
                  <a:gd name="T20" fmla="*/ 141 w 217"/>
                  <a:gd name="T21" fmla="*/ 331 h 332"/>
                  <a:gd name="T22" fmla="*/ 178 w 217"/>
                  <a:gd name="T23" fmla="*/ 159 h 332"/>
                  <a:gd name="T24" fmla="*/ 177 w 217"/>
                  <a:gd name="T25" fmla="*/ 155 h 332"/>
                  <a:gd name="T26" fmla="*/ 176 w 217"/>
                  <a:gd name="T27" fmla="*/ 152 h 332"/>
                  <a:gd name="T28" fmla="*/ 173 w 217"/>
                  <a:gd name="T29" fmla="*/ 149 h 332"/>
                  <a:gd name="T30" fmla="*/ 170 w 217"/>
                  <a:gd name="T31" fmla="*/ 147 h 332"/>
                  <a:gd name="T32" fmla="*/ 166 w 217"/>
                  <a:gd name="T33" fmla="*/ 145 h 332"/>
                  <a:gd name="T34" fmla="*/ 161 w 217"/>
                  <a:gd name="T35" fmla="*/ 145 h 332"/>
                  <a:gd name="T36" fmla="*/ 157 w 217"/>
                  <a:gd name="T37" fmla="*/ 145 h 332"/>
                  <a:gd name="T38" fmla="*/ 153 w 217"/>
                  <a:gd name="T39" fmla="*/ 145 h 332"/>
                  <a:gd name="T40" fmla="*/ 104 w 217"/>
                  <a:gd name="T41" fmla="*/ 84 h 332"/>
                  <a:gd name="T42" fmla="*/ 201 w 217"/>
                  <a:gd name="T43" fmla="*/ 104 h 332"/>
                  <a:gd name="T44" fmla="*/ 204 w 217"/>
                  <a:gd name="T45" fmla="*/ 103 h 332"/>
                  <a:gd name="T46" fmla="*/ 207 w 217"/>
                  <a:gd name="T47" fmla="*/ 103 h 332"/>
                  <a:gd name="T48" fmla="*/ 211 w 217"/>
                  <a:gd name="T49" fmla="*/ 100 h 332"/>
                  <a:gd name="T50" fmla="*/ 214 w 217"/>
                  <a:gd name="T51" fmla="*/ 97 h 332"/>
                  <a:gd name="T52" fmla="*/ 215 w 217"/>
                  <a:gd name="T53" fmla="*/ 93 h 332"/>
                  <a:gd name="T54" fmla="*/ 216 w 217"/>
                  <a:gd name="T55" fmla="*/ 88 h 332"/>
                  <a:gd name="T56" fmla="*/ 215 w 217"/>
                  <a:gd name="T57" fmla="*/ 83 h 332"/>
                  <a:gd name="T58" fmla="*/ 213 w 217"/>
                  <a:gd name="T59" fmla="*/ 79 h 332"/>
                  <a:gd name="T60" fmla="*/ 210 w 217"/>
                  <a:gd name="T61" fmla="*/ 76 h 332"/>
                  <a:gd name="T62" fmla="*/ 206 w 217"/>
                  <a:gd name="T63" fmla="*/ 73 h 332"/>
                  <a:gd name="T64" fmla="*/ 203 w 217"/>
                  <a:gd name="T65" fmla="*/ 72 h 332"/>
                  <a:gd name="T66" fmla="*/ 137 w 217"/>
                  <a:gd name="T67" fmla="*/ 72 h 332"/>
                  <a:gd name="T68" fmla="*/ 125 w 217"/>
                  <a:gd name="T69" fmla="*/ 47 h 332"/>
                  <a:gd name="T70" fmla="*/ 126 w 217"/>
                  <a:gd name="T71" fmla="*/ 41 h 332"/>
                  <a:gd name="T72" fmla="*/ 127 w 217"/>
                  <a:gd name="T73" fmla="*/ 34 h 332"/>
                  <a:gd name="T74" fmla="*/ 127 w 217"/>
                  <a:gd name="T75" fmla="*/ 27 h 332"/>
                  <a:gd name="T76" fmla="*/ 125 w 217"/>
                  <a:gd name="T77" fmla="*/ 21 h 332"/>
                  <a:gd name="T78" fmla="*/ 123 w 217"/>
                  <a:gd name="T79" fmla="*/ 17 h 332"/>
                  <a:gd name="T80" fmla="*/ 120 w 217"/>
                  <a:gd name="T81" fmla="*/ 12 h 332"/>
                  <a:gd name="T82" fmla="*/ 115 w 217"/>
                  <a:gd name="T83" fmla="*/ 8 h 332"/>
                  <a:gd name="T84" fmla="*/ 110 w 217"/>
                  <a:gd name="T85" fmla="*/ 4 h 332"/>
                  <a:gd name="T86" fmla="*/ 104 w 217"/>
                  <a:gd name="T87" fmla="*/ 1 h 332"/>
                  <a:gd name="T88" fmla="*/ 97 w 217"/>
                  <a:gd name="T89" fmla="*/ 0 h 332"/>
                  <a:gd name="T90" fmla="*/ 91 w 217"/>
                  <a:gd name="T91" fmla="*/ 0 h 332"/>
                  <a:gd name="T92" fmla="*/ 84 w 217"/>
                  <a:gd name="T93" fmla="*/ 1 h 332"/>
                  <a:gd name="T94" fmla="*/ 77 w 217"/>
                  <a:gd name="T95" fmla="*/ 3 h 332"/>
                  <a:gd name="T96" fmla="*/ 70 w 217"/>
                  <a:gd name="T97" fmla="*/ 7 h 332"/>
                  <a:gd name="T98" fmla="*/ 66 w 217"/>
                  <a:gd name="T99" fmla="*/ 13 h 332"/>
                  <a:gd name="T100" fmla="*/ 62 w 217"/>
                  <a:gd name="T101" fmla="*/ 19 h 332"/>
                  <a:gd name="T102" fmla="*/ 59 w 217"/>
                  <a:gd name="T103" fmla="*/ 25 h 3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332"/>
                  <a:gd name="T158" fmla="*/ 217 w 217"/>
                  <a:gd name="T159" fmla="*/ 332 h 3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332">
                    <a:moveTo>
                      <a:pt x="59" y="25"/>
                    </a:moveTo>
                    <a:lnTo>
                      <a:pt x="2" y="153"/>
                    </a:lnTo>
                    <a:lnTo>
                      <a:pt x="1" y="155"/>
                    </a:lnTo>
                    <a:lnTo>
                      <a:pt x="1" y="157"/>
                    </a:lnTo>
                    <a:lnTo>
                      <a:pt x="0" y="159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8"/>
                    </a:lnTo>
                    <a:lnTo>
                      <a:pt x="1" y="171"/>
                    </a:lnTo>
                    <a:lnTo>
                      <a:pt x="2" y="174"/>
                    </a:lnTo>
                    <a:lnTo>
                      <a:pt x="3" y="176"/>
                    </a:lnTo>
                    <a:lnTo>
                      <a:pt x="5" y="179"/>
                    </a:lnTo>
                    <a:lnTo>
                      <a:pt x="7" y="181"/>
                    </a:lnTo>
                    <a:lnTo>
                      <a:pt x="9" y="183"/>
                    </a:lnTo>
                    <a:lnTo>
                      <a:pt x="12" y="184"/>
                    </a:lnTo>
                    <a:lnTo>
                      <a:pt x="14" y="186"/>
                    </a:lnTo>
                    <a:lnTo>
                      <a:pt x="15" y="186"/>
                    </a:lnTo>
                    <a:lnTo>
                      <a:pt x="17" y="186"/>
                    </a:lnTo>
                    <a:lnTo>
                      <a:pt x="20" y="186"/>
                    </a:lnTo>
                    <a:lnTo>
                      <a:pt x="23" y="186"/>
                    </a:lnTo>
                    <a:lnTo>
                      <a:pt x="141" y="186"/>
                    </a:lnTo>
                    <a:lnTo>
                      <a:pt x="141" y="331"/>
                    </a:lnTo>
                    <a:lnTo>
                      <a:pt x="178" y="331"/>
                    </a:lnTo>
                    <a:lnTo>
                      <a:pt x="178" y="159"/>
                    </a:lnTo>
                    <a:lnTo>
                      <a:pt x="178" y="157"/>
                    </a:lnTo>
                    <a:lnTo>
                      <a:pt x="177" y="155"/>
                    </a:lnTo>
                    <a:lnTo>
                      <a:pt x="176" y="153"/>
                    </a:lnTo>
                    <a:lnTo>
                      <a:pt x="176" y="152"/>
                    </a:lnTo>
                    <a:lnTo>
                      <a:pt x="175" y="151"/>
                    </a:lnTo>
                    <a:lnTo>
                      <a:pt x="173" y="149"/>
                    </a:lnTo>
                    <a:lnTo>
                      <a:pt x="172" y="148"/>
                    </a:lnTo>
                    <a:lnTo>
                      <a:pt x="170" y="147"/>
                    </a:lnTo>
                    <a:lnTo>
                      <a:pt x="168" y="146"/>
                    </a:lnTo>
                    <a:lnTo>
                      <a:pt x="166" y="145"/>
                    </a:lnTo>
                    <a:lnTo>
                      <a:pt x="164" y="145"/>
                    </a:lnTo>
                    <a:lnTo>
                      <a:pt x="161" y="145"/>
                    </a:lnTo>
                    <a:lnTo>
                      <a:pt x="159" y="145"/>
                    </a:lnTo>
                    <a:lnTo>
                      <a:pt x="157" y="145"/>
                    </a:lnTo>
                    <a:lnTo>
                      <a:pt x="155" y="145"/>
                    </a:lnTo>
                    <a:lnTo>
                      <a:pt x="153" y="145"/>
                    </a:lnTo>
                    <a:lnTo>
                      <a:pt x="85" y="141"/>
                    </a:lnTo>
                    <a:lnTo>
                      <a:pt x="104" y="84"/>
                    </a:lnTo>
                    <a:lnTo>
                      <a:pt x="118" y="104"/>
                    </a:lnTo>
                    <a:lnTo>
                      <a:pt x="201" y="104"/>
                    </a:lnTo>
                    <a:lnTo>
                      <a:pt x="203" y="103"/>
                    </a:lnTo>
                    <a:lnTo>
                      <a:pt x="204" y="103"/>
                    </a:lnTo>
                    <a:lnTo>
                      <a:pt x="206" y="103"/>
                    </a:lnTo>
                    <a:lnTo>
                      <a:pt x="207" y="103"/>
                    </a:lnTo>
                    <a:lnTo>
                      <a:pt x="209" y="101"/>
                    </a:lnTo>
                    <a:lnTo>
                      <a:pt x="211" y="100"/>
                    </a:lnTo>
                    <a:lnTo>
                      <a:pt x="212" y="98"/>
                    </a:lnTo>
                    <a:lnTo>
                      <a:pt x="214" y="97"/>
                    </a:lnTo>
                    <a:lnTo>
                      <a:pt x="215" y="95"/>
                    </a:lnTo>
                    <a:lnTo>
                      <a:pt x="215" y="93"/>
                    </a:lnTo>
                    <a:lnTo>
                      <a:pt x="216" y="91"/>
                    </a:lnTo>
                    <a:lnTo>
                      <a:pt x="216" y="88"/>
                    </a:lnTo>
                    <a:lnTo>
                      <a:pt x="216" y="85"/>
                    </a:lnTo>
                    <a:lnTo>
                      <a:pt x="215" y="83"/>
                    </a:lnTo>
                    <a:lnTo>
                      <a:pt x="214" y="81"/>
                    </a:lnTo>
                    <a:lnTo>
                      <a:pt x="213" y="79"/>
                    </a:lnTo>
                    <a:lnTo>
                      <a:pt x="211" y="77"/>
                    </a:lnTo>
                    <a:lnTo>
                      <a:pt x="210" y="76"/>
                    </a:lnTo>
                    <a:lnTo>
                      <a:pt x="208" y="74"/>
                    </a:lnTo>
                    <a:lnTo>
                      <a:pt x="206" y="73"/>
                    </a:lnTo>
                    <a:lnTo>
                      <a:pt x="205" y="72"/>
                    </a:lnTo>
                    <a:lnTo>
                      <a:pt x="203" y="72"/>
                    </a:lnTo>
                    <a:lnTo>
                      <a:pt x="201" y="72"/>
                    </a:lnTo>
                    <a:lnTo>
                      <a:pt x="137" y="72"/>
                    </a:lnTo>
                    <a:lnTo>
                      <a:pt x="123" y="49"/>
                    </a:lnTo>
                    <a:lnTo>
                      <a:pt x="125" y="47"/>
                    </a:lnTo>
                    <a:lnTo>
                      <a:pt x="126" y="44"/>
                    </a:lnTo>
                    <a:lnTo>
                      <a:pt x="126" y="41"/>
                    </a:lnTo>
                    <a:lnTo>
                      <a:pt x="127" y="38"/>
                    </a:lnTo>
                    <a:lnTo>
                      <a:pt x="127" y="34"/>
                    </a:lnTo>
                    <a:lnTo>
                      <a:pt x="127" y="31"/>
                    </a:lnTo>
                    <a:lnTo>
                      <a:pt x="127" y="27"/>
                    </a:lnTo>
                    <a:lnTo>
                      <a:pt x="126" y="24"/>
                    </a:lnTo>
                    <a:lnTo>
                      <a:pt x="125" y="21"/>
                    </a:lnTo>
                    <a:lnTo>
                      <a:pt x="124" y="20"/>
                    </a:lnTo>
                    <a:lnTo>
                      <a:pt x="123" y="17"/>
                    </a:lnTo>
                    <a:lnTo>
                      <a:pt x="122" y="15"/>
                    </a:lnTo>
                    <a:lnTo>
                      <a:pt x="120" y="12"/>
                    </a:lnTo>
                    <a:lnTo>
                      <a:pt x="118" y="10"/>
                    </a:lnTo>
                    <a:lnTo>
                      <a:pt x="115" y="8"/>
                    </a:lnTo>
                    <a:lnTo>
                      <a:pt x="113" y="6"/>
                    </a:lnTo>
                    <a:lnTo>
                      <a:pt x="110" y="4"/>
                    </a:lnTo>
                    <a:lnTo>
                      <a:pt x="107" y="3"/>
                    </a:lnTo>
                    <a:lnTo>
                      <a:pt x="104" y="1"/>
                    </a:lnTo>
                    <a:lnTo>
                      <a:pt x="100" y="1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0"/>
                    </a:lnTo>
                    <a:lnTo>
                      <a:pt x="88" y="0"/>
                    </a:lnTo>
                    <a:lnTo>
                      <a:pt x="84" y="1"/>
                    </a:lnTo>
                    <a:lnTo>
                      <a:pt x="81" y="2"/>
                    </a:lnTo>
                    <a:lnTo>
                      <a:pt x="77" y="3"/>
                    </a:lnTo>
                    <a:lnTo>
                      <a:pt x="74" y="5"/>
                    </a:lnTo>
                    <a:lnTo>
                      <a:pt x="70" y="7"/>
                    </a:lnTo>
                    <a:lnTo>
                      <a:pt x="68" y="10"/>
                    </a:lnTo>
                    <a:lnTo>
                      <a:pt x="66" y="13"/>
                    </a:lnTo>
                    <a:lnTo>
                      <a:pt x="64" y="15"/>
                    </a:lnTo>
                    <a:lnTo>
                      <a:pt x="62" y="19"/>
                    </a:lnTo>
                    <a:lnTo>
                      <a:pt x="60" y="21"/>
                    </a:lnTo>
                    <a:lnTo>
                      <a:pt x="59" y="25"/>
                    </a:lnTo>
                  </a:path>
                </a:pathLst>
              </a:custGeom>
              <a:solidFill>
                <a:srgbClr val="99CC00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>
                  <a:solidFill>
                    <a:prstClr val="black"/>
                  </a:solidFill>
                  <a:ea typeface="+mn-ea"/>
                </a:endParaRPr>
              </a:p>
            </p:txBody>
          </p:sp>
        </p:grpSp>
        <p:sp>
          <p:nvSpPr>
            <p:cNvPr id="53" name="Rectangle 53"/>
            <p:cNvSpPr txBox="1">
              <a:spLocks noChangeArrowheads="1"/>
            </p:cNvSpPr>
            <p:nvPr/>
          </p:nvSpPr>
          <p:spPr bwMode="auto">
            <a:xfrm>
              <a:off x="5610257" y="5223271"/>
              <a:ext cx="2562143" cy="166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  <a:defRPr/>
              </a:pPr>
              <a:r>
                <a:rPr lang="es-MX" b="1" kern="0" dirty="0">
                  <a:solidFill>
                    <a:srgbClr val="0000FF"/>
                  </a:solidFill>
                  <a:latin typeface="Arial"/>
                  <a:ea typeface="+mn-ea"/>
                </a:rPr>
                <a:t>Investigación Enfocada</a:t>
              </a:r>
            </a:p>
          </p:txBody>
        </p:sp>
        <p:sp>
          <p:nvSpPr>
            <p:cNvPr id="10267" name="Rectangle 54"/>
            <p:cNvSpPr>
              <a:spLocks noChangeArrowheads="1"/>
            </p:cNvSpPr>
            <p:nvPr/>
          </p:nvSpPr>
          <p:spPr bwMode="auto">
            <a:xfrm>
              <a:off x="3059832" y="5228034"/>
              <a:ext cx="2374900" cy="1368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s-MX" sz="1200" b="1">
                  <a:solidFill>
                    <a:prstClr val="black"/>
                  </a:solidFill>
                  <a:ea typeface="+mn-ea"/>
                </a:rPr>
                <a:t>Generar ideas para/de las necesidades del negocio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s-MX" sz="1200" b="1">
                  <a:solidFill>
                    <a:prstClr val="black"/>
                  </a:solidFill>
                  <a:ea typeface="+mn-ea"/>
                </a:rPr>
                <a:t>Nuevos servicios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s-MX" sz="1200" b="1">
                  <a:solidFill>
                    <a:prstClr val="black"/>
                  </a:solidFill>
                  <a:ea typeface="+mn-ea"/>
                </a:rPr>
                <a:t>Nichos de oportunidad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s-MX" sz="1200" b="1">
                  <a:solidFill>
                    <a:prstClr val="black"/>
                  </a:solidFill>
                  <a:ea typeface="+mn-ea"/>
                </a:rPr>
                <a:t>Recomendaciones Tecnológias</a:t>
              </a:r>
            </a:p>
          </p:txBody>
        </p:sp>
        <p:sp>
          <p:nvSpPr>
            <p:cNvPr id="10268" name="Rectangle 55"/>
            <p:cNvSpPr>
              <a:spLocks noChangeArrowheads="1"/>
            </p:cNvSpPr>
            <p:nvPr/>
          </p:nvSpPr>
          <p:spPr bwMode="auto">
            <a:xfrm>
              <a:off x="1187624" y="5228034"/>
              <a:ext cx="2374900" cy="649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s-MX" sz="1200" b="1">
                  <a:solidFill>
                    <a:prstClr val="black"/>
                  </a:solidFill>
                  <a:ea typeface="+mn-ea"/>
                </a:rPr>
                <a:t>Innovación</a:t>
              </a:r>
            </a:p>
          </p:txBody>
        </p:sp>
      </p:grpSp>
      <p:grpSp>
        <p:nvGrpSpPr>
          <p:cNvPr id="10244" name="63 Grupo"/>
          <p:cNvGrpSpPr>
            <a:grpSpLocks/>
          </p:cNvGrpSpPr>
          <p:nvPr/>
        </p:nvGrpSpPr>
        <p:grpSpPr bwMode="auto">
          <a:xfrm>
            <a:off x="2876550" y="1268761"/>
            <a:ext cx="3239772" cy="2592040"/>
            <a:chOff x="2411760" y="1412776"/>
            <a:chExt cx="3097050" cy="2448272"/>
          </a:xfrm>
        </p:grpSpPr>
        <p:sp>
          <p:nvSpPr>
            <p:cNvPr id="57" name="56 Elipse"/>
            <p:cNvSpPr/>
            <p:nvPr/>
          </p:nvSpPr>
          <p:spPr>
            <a:xfrm>
              <a:off x="2411760" y="1412776"/>
              <a:ext cx="1871565" cy="1655998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1600">
                <a:solidFill>
                  <a:prstClr val="white"/>
                </a:solidFill>
              </a:endParaRPr>
            </a:p>
          </p:txBody>
        </p:sp>
        <p:sp>
          <p:nvSpPr>
            <p:cNvPr id="58" name="57 Elipse"/>
            <p:cNvSpPr/>
            <p:nvPr/>
          </p:nvSpPr>
          <p:spPr>
            <a:xfrm>
              <a:off x="3635659" y="1412776"/>
              <a:ext cx="1873151" cy="165599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1600">
                <a:solidFill>
                  <a:prstClr val="white"/>
                </a:solidFill>
              </a:endParaRPr>
            </a:p>
          </p:txBody>
        </p:sp>
        <p:sp>
          <p:nvSpPr>
            <p:cNvPr id="59" name="58 Elipse"/>
            <p:cNvSpPr/>
            <p:nvPr/>
          </p:nvSpPr>
          <p:spPr>
            <a:xfrm>
              <a:off x="3132447" y="2205051"/>
              <a:ext cx="1871565" cy="1655997"/>
            </a:xfrm>
            <a:prstGeom prst="ellipse">
              <a:avLst/>
            </a:prstGeom>
            <a:solidFill>
              <a:srgbClr val="F4F8C0">
                <a:alpha val="7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1400" b="1">
                <a:solidFill>
                  <a:prstClr val="white"/>
                </a:solidFill>
              </a:endParaRPr>
            </a:p>
          </p:txBody>
        </p:sp>
        <p:sp>
          <p:nvSpPr>
            <p:cNvPr id="10248" name="59 CuadroTexto"/>
            <p:cNvSpPr txBox="1">
              <a:spLocks noChangeArrowheads="1"/>
            </p:cNvSpPr>
            <p:nvPr/>
          </p:nvSpPr>
          <p:spPr bwMode="auto">
            <a:xfrm>
              <a:off x="2555405" y="1916832"/>
              <a:ext cx="763435" cy="26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200" b="1" dirty="0" err="1">
                  <a:solidFill>
                    <a:prstClr val="black"/>
                  </a:solidFill>
                  <a:ea typeface="+mn-ea"/>
                </a:rPr>
                <a:t>Clusters</a:t>
              </a:r>
              <a:endParaRPr lang="es-MX" sz="1200" b="1" dirty="0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10249" name="60 CuadroTexto"/>
            <p:cNvSpPr txBox="1">
              <a:spLocks noChangeArrowheads="1"/>
            </p:cNvSpPr>
            <p:nvPr/>
          </p:nvSpPr>
          <p:spPr bwMode="auto">
            <a:xfrm>
              <a:off x="4250447" y="1618462"/>
              <a:ext cx="1158789" cy="610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1200" b="1" dirty="0">
                  <a:solidFill>
                    <a:prstClr val="black"/>
                  </a:solidFill>
                  <a:ea typeface="+mn-ea"/>
                </a:rPr>
                <a:t>Ciudades </a:t>
              </a:r>
            </a:p>
            <a:p>
              <a:pPr algn="ctr"/>
              <a:r>
                <a:rPr lang="es-MX" sz="1200" b="1" dirty="0">
                  <a:solidFill>
                    <a:prstClr val="black"/>
                  </a:solidFill>
                  <a:ea typeface="+mn-ea"/>
                </a:rPr>
                <a:t>del</a:t>
              </a:r>
            </a:p>
            <a:p>
              <a:pPr algn="ctr"/>
              <a:r>
                <a:rPr lang="es-MX" sz="1200" b="1" dirty="0">
                  <a:solidFill>
                    <a:prstClr val="black"/>
                  </a:solidFill>
                  <a:ea typeface="+mn-ea"/>
                </a:rPr>
                <a:t>Conocimiento</a:t>
              </a:r>
            </a:p>
          </p:txBody>
        </p:sp>
        <p:sp>
          <p:nvSpPr>
            <p:cNvPr id="10250" name="61 CuadroTexto"/>
            <p:cNvSpPr txBox="1">
              <a:spLocks noChangeArrowheads="1"/>
            </p:cNvSpPr>
            <p:nvPr/>
          </p:nvSpPr>
          <p:spPr bwMode="auto">
            <a:xfrm>
              <a:off x="3477220" y="2996952"/>
              <a:ext cx="1115699" cy="436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1200" b="1" dirty="0">
                  <a:solidFill>
                    <a:prstClr val="black"/>
                  </a:solidFill>
                  <a:ea typeface="+mn-ea"/>
                </a:rPr>
                <a:t>Parques</a:t>
              </a:r>
            </a:p>
            <a:p>
              <a:pPr algn="ctr"/>
              <a:r>
                <a:rPr lang="es-MX" sz="1200" b="1" dirty="0">
                  <a:solidFill>
                    <a:prstClr val="black"/>
                  </a:solidFill>
                  <a:ea typeface="+mn-ea"/>
                </a:rPr>
                <a:t>Tecnológicos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670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 smtClean="0"/>
              <a:t>Innovación + Visión Integral</a:t>
            </a:r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s-MX" sz="28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Cultura Empresarial</a:t>
            </a:r>
          </a:p>
          <a:p>
            <a:pPr marL="547688" lvl="1" indent="-273050">
              <a:spcBef>
                <a:spcPts val="500"/>
              </a:spcBef>
              <a:buClr>
                <a:schemeClr val="accent6">
                  <a:lumMod val="50000"/>
                </a:schemeClr>
              </a:buClr>
              <a:buSzPct val="100000"/>
              <a:buFont typeface="Wingdings" charset="2"/>
              <a:buChar char="ü"/>
            </a:pPr>
            <a:r>
              <a:rPr lang="es-MX" sz="2400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Influencia regional basada en la innovación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s-MX" sz="28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Restricción en Inversión/Capital</a:t>
            </a:r>
          </a:p>
          <a:p>
            <a:pPr marL="547688" lvl="1" indent="-273050">
              <a:spcBef>
                <a:spcPts val="500"/>
              </a:spcBef>
              <a:buClr>
                <a:schemeClr val="accent6">
                  <a:lumMod val="50000"/>
                </a:schemeClr>
              </a:buClr>
              <a:buSzPct val="100000"/>
              <a:buFont typeface="Wingdings" charset="2"/>
              <a:buChar char="ü"/>
            </a:pPr>
            <a:r>
              <a:rPr lang="es-MX" sz="2400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Restructuración de estrategias de apoyo/financiamiento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s-MX" sz="28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Conocimiento</a:t>
            </a:r>
          </a:p>
          <a:p>
            <a:pPr marL="547688" lvl="1" indent="-273050">
              <a:spcBef>
                <a:spcPts val="500"/>
              </a:spcBef>
              <a:buClr>
                <a:schemeClr val="accent6">
                  <a:lumMod val="50000"/>
                </a:schemeClr>
              </a:buClr>
              <a:buSzPct val="100000"/>
              <a:buFont typeface="Wingdings" charset="2"/>
              <a:buChar char="ü"/>
            </a:pPr>
            <a:r>
              <a:rPr lang="es-MX" sz="2400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Dirigido/enfocado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s-MX" sz="28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Tecnología</a:t>
            </a:r>
          </a:p>
          <a:p>
            <a:pPr marL="547688" lvl="1" indent="-273050">
              <a:spcBef>
                <a:spcPts val="500"/>
              </a:spcBef>
              <a:buClr>
                <a:schemeClr val="accent6">
                  <a:lumMod val="50000"/>
                </a:schemeClr>
              </a:buClr>
              <a:buSzPct val="100000"/>
              <a:buFont typeface="Wingdings" charset="2"/>
              <a:buChar char="ü"/>
            </a:pPr>
            <a:r>
              <a:rPr lang="es-MX" sz="2400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Especialización en el producto</a:t>
            </a:r>
          </a:p>
        </p:txBody>
      </p:sp>
    </p:spTree>
    <p:extLst>
      <p:ext uri="{BB962C8B-B14F-4D97-AF65-F5344CB8AC3E}">
        <p14:creationId xmlns:p14="http://schemas.microsoft.com/office/powerpoint/2010/main" val="235753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s-ES" sz="2600" kern="0" dirty="0">
                <a:solidFill>
                  <a:srgbClr val="1F497D"/>
                </a:solidFill>
                <a:latin typeface="Arial"/>
                <a:cs typeface="+mj-cs"/>
              </a:rPr>
              <a:t>TRIÁNGULO DEL </a:t>
            </a:r>
            <a:r>
              <a:rPr lang="es-ES" sz="2600" kern="0" dirty="0" smtClean="0">
                <a:solidFill>
                  <a:srgbClr val="1F497D"/>
                </a:solidFill>
                <a:latin typeface="Arial"/>
                <a:cs typeface="+mj-cs"/>
              </a:rPr>
              <a:t>CONOCIMIENTO</a:t>
            </a:r>
            <a:r>
              <a:rPr lang="es-ES" kern="0" dirty="0" smtClean="0">
                <a:solidFill>
                  <a:srgbClr val="1F497D"/>
                </a:solidFill>
                <a:latin typeface="Arial"/>
                <a:cs typeface="+mj-cs"/>
              </a:rPr>
              <a:t>: Línea Base</a:t>
            </a:r>
            <a:endParaRPr lang="es-ES" kern="0" dirty="0">
              <a:solidFill>
                <a:srgbClr val="1F497D"/>
              </a:solidFill>
              <a:latin typeface="Arial"/>
              <a:cs typeface="+mj-cs"/>
            </a:endParaRPr>
          </a:p>
        </p:txBody>
      </p:sp>
      <p:sp>
        <p:nvSpPr>
          <p:cNvPr id="4" name="Triángulo isósceles 3"/>
          <p:cNvSpPr/>
          <p:nvPr/>
        </p:nvSpPr>
        <p:spPr>
          <a:xfrm>
            <a:off x="2987824" y="2204864"/>
            <a:ext cx="2952328" cy="2160240"/>
          </a:xfrm>
          <a:prstGeom prst="triangl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3576991" y="1484784"/>
            <a:ext cx="19311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I + D</a:t>
            </a:r>
          </a:p>
          <a:p>
            <a:pPr algn="ctr"/>
            <a:r>
              <a:rPr lang="es-ES" sz="1400" dirty="0" smtClean="0"/>
              <a:t>Genera Conocimiento</a:t>
            </a:r>
            <a:endParaRPr lang="es-ES" sz="1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922365" y="4221088"/>
            <a:ext cx="18562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Educación</a:t>
            </a:r>
          </a:p>
          <a:p>
            <a:pPr algn="ctr"/>
            <a:r>
              <a:rPr lang="es-ES" sz="1400" dirty="0" smtClean="0"/>
              <a:t>Prepara para el I + D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907098" y="4150821"/>
            <a:ext cx="229027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Innovación</a:t>
            </a:r>
          </a:p>
          <a:p>
            <a:pPr algn="ctr"/>
            <a:r>
              <a:rPr lang="es-ES" sz="1400" dirty="0" smtClean="0"/>
              <a:t>Convierte el Conocimiento </a:t>
            </a:r>
          </a:p>
          <a:p>
            <a:pPr algn="ctr"/>
            <a:r>
              <a:rPr lang="es-ES" sz="1400" dirty="0" smtClean="0"/>
              <a:t>en Riqueza</a:t>
            </a:r>
            <a:endParaRPr lang="es-ES" sz="1400" dirty="0"/>
          </a:p>
        </p:txBody>
      </p:sp>
      <p:sp>
        <p:nvSpPr>
          <p:cNvPr id="10" name="Flecha derecha 9"/>
          <p:cNvSpPr/>
          <p:nvPr/>
        </p:nvSpPr>
        <p:spPr>
          <a:xfrm rot="18200347">
            <a:off x="2115569" y="2868637"/>
            <a:ext cx="2436346" cy="432048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 derecha 10"/>
          <p:cNvSpPr/>
          <p:nvPr/>
        </p:nvSpPr>
        <p:spPr>
          <a:xfrm rot="3155622">
            <a:off x="4337429" y="2871696"/>
            <a:ext cx="2436346" cy="432048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derecha 11"/>
          <p:cNvSpPr/>
          <p:nvPr/>
        </p:nvSpPr>
        <p:spPr>
          <a:xfrm rot="10800000">
            <a:off x="3131840" y="4581128"/>
            <a:ext cx="2436346" cy="432048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40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664" y="956656"/>
            <a:ext cx="4075898" cy="442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15 Grupo"/>
          <p:cNvGrpSpPr/>
          <p:nvPr/>
        </p:nvGrpSpPr>
        <p:grpSpPr>
          <a:xfrm>
            <a:off x="4815471" y="1087289"/>
            <a:ext cx="4132433" cy="4714299"/>
            <a:chOff x="4971033" y="959174"/>
            <a:chExt cx="4132433" cy="4714299"/>
          </a:xfrm>
        </p:grpSpPr>
        <p:grpSp>
          <p:nvGrpSpPr>
            <p:cNvPr id="3" name="2 Grupo"/>
            <p:cNvGrpSpPr/>
            <p:nvPr/>
          </p:nvGrpSpPr>
          <p:grpSpPr>
            <a:xfrm>
              <a:off x="4971033" y="959174"/>
              <a:ext cx="3994466" cy="4714299"/>
              <a:chOff x="4971033" y="959174"/>
              <a:chExt cx="3994466" cy="4714299"/>
            </a:xfrm>
          </p:grpSpPr>
          <p:pic>
            <p:nvPicPr>
              <p:cNvPr id="13314" name="Picture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1033" y="1371468"/>
                <a:ext cx="3994466" cy="43020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1 CuadroTexto"/>
              <p:cNvSpPr txBox="1"/>
              <p:nvPr/>
            </p:nvSpPr>
            <p:spPr>
              <a:xfrm>
                <a:off x="5536278" y="959174"/>
                <a:ext cx="2993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/>
                  <a:t>Esfuerzos NO Coordinados</a:t>
                </a:r>
                <a:endParaRPr lang="es-MX" dirty="0"/>
              </a:p>
            </p:txBody>
          </p:sp>
        </p:grpSp>
        <p:sp>
          <p:nvSpPr>
            <p:cNvPr id="7" name="6 CuadroTexto"/>
            <p:cNvSpPr txBox="1"/>
            <p:nvPr/>
          </p:nvSpPr>
          <p:spPr>
            <a:xfrm rot="20188233">
              <a:off x="6266718" y="2696260"/>
              <a:ext cx="15322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MX"/>
              </a:defPPr>
              <a:lvl1pPr>
                <a:defRPr sz="1600" b="1" u="heavy">
                  <a:solidFill>
                    <a:srgbClr val="FF0000"/>
                  </a:solidFill>
                </a:defRPr>
              </a:lvl1pPr>
            </a:lstStyle>
            <a:p>
              <a:r>
                <a:rPr lang="es-ES" dirty="0"/>
                <a:t>EDUCACIÓN</a:t>
              </a:r>
              <a:endParaRPr lang="es-MX" dirty="0"/>
            </a:p>
          </p:txBody>
        </p:sp>
        <p:sp>
          <p:nvSpPr>
            <p:cNvPr id="47" name="46 CuadroTexto"/>
            <p:cNvSpPr txBox="1"/>
            <p:nvPr/>
          </p:nvSpPr>
          <p:spPr>
            <a:xfrm rot="578255">
              <a:off x="7787243" y="3126183"/>
              <a:ext cx="13162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MX"/>
              </a:defPPr>
              <a:lvl1pPr>
                <a:defRPr sz="1600" b="1" u="heavy">
                  <a:solidFill>
                    <a:srgbClr val="FF0000"/>
                  </a:solidFill>
                </a:defRPr>
              </a:lvl1pPr>
            </a:lstStyle>
            <a:p>
              <a:r>
                <a:rPr lang="es-ES" dirty="0"/>
                <a:t>GOBIERNO</a:t>
              </a:r>
              <a:endParaRPr lang="es-MX" dirty="0"/>
            </a:p>
          </p:txBody>
        </p:sp>
        <p:sp>
          <p:nvSpPr>
            <p:cNvPr id="48" name="47 CuadroTexto"/>
            <p:cNvSpPr txBox="1"/>
            <p:nvPr/>
          </p:nvSpPr>
          <p:spPr>
            <a:xfrm rot="19778742">
              <a:off x="5414625" y="4108510"/>
              <a:ext cx="13162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MX"/>
              </a:defPPr>
              <a:lvl1pPr>
                <a:defRPr sz="1600" b="1" u="heavy">
                  <a:solidFill>
                    <a:srgbClr val="FF0000"/>
                  </a:solidFill>
                </a:defRPr>
              </a:lvl1pPr>
            </a:lstStyle>
            <a:p>
              <a:r>
                <a:rPr lang="es-ES" dirty="0"/>
                <a:t>INDUSTRIA</a:t>
              </a:r>
              <a:endParaRPr lang="es-MX" dirty="0"/>
            </a:p>
          </p:txBody>
        </p:sp>
        <p:sp>
          <p:nvSpPr>
            <p:cNvPr id="49" name="48 CuadroTexto"/>
            <p:cNvSpPr txBox="1"/>
            <p:nvPr/>
          </p:nvSpPr>
          <p:spPr>
            <a:xfrm rot="711062">
              <a:off x="6975304" y="1817678"/>
              <a:ext cx="7851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u="heavy" dirty="0" err="1" smtClean="0">
                  <a:solidFill>
                    <a:srgbClr val="FF0000"/>
                  </a:solidFill>
                </a:rPr>
                <a:t>I+D+i</a:t>
              </a:r>
              <a:endParaRPr lang="es-MX" sz="1600" b="1" u="heavy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3531112" y="309899"/>
            <a:ext cx="6563184" cy="7126733"/>
            <a:chOff x="169056" y="-918870"/>
            <a:chExt cx="6563184" cy="7126733"/>
          </a:xfrm>
        </p:grpSpPr>
        <p:pic>
          <p:nvPicPr>
            <p:cNvPr id="42" name="Picture 3" descr="C:\Users\Luis Villa\AppData\Local\Microsoft\Windows\Temporary Internet Files\Content.IE5\0U040KVL\MP900442177[1]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56" y="-918870"/>
              <a:ext cx="6563184" cy="7126733"/>
            </a:xfrm>
            <a:prstGeom prst="rect">
              <a:avLst/>
            </a:prstGeom>
            <a:noFill/>
          </p:spPr>
        </p:pic>
        <p:sp>
          <p:nvSpPr>
            <p:cNvPr id="52" name="51 CuadroTexto"/>
            <p:cNvSpPr txBox="1"/>
            <p:nvPr/>
          </p:nvSpPr>
          <p:spPr>
            <a:xfrm rot="19188638">
              <a:off x="1935158" y="1763889"/>
              <a:ext cx="7769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MX"/>
              </a:defPPr>
              <a:lvl1pPr>
                <a:defRPr sz="1600" b="1" u="heavy">
                  <a:solidFill>
                    <a:srgbClr val="FF0000"/>
                  </a:solidFill>
                </a:defRPr>
              </a:lvl1pPr>
            </a:lstStyle>
            <a:p>
              <a:r>
                <a:rPr lang="es-ES" sz="1800" dirty="0" smtClean="0"/>
                <a:t>IES</a:t>
              </a:r>
              <a:endParaRPr lang="es-MX" sz="1800" dirty="0"/>
            </a:p>
          </p:txBody>
        </p:sp>
        <p:sp>
          <p:nvSpPr>
            <p:cNvPr id="50" name="49 CuadroTexto"/>
            <p:cNvSpPr txBox="1"/>
            <p:nvPr/>
          </p:nvSpPr>
          <p:spPr>
            <a:xfrm rot="19260367">
              <a:off x="2873515" y="869190"/>
              <a:ext cx="13162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MX"/>
              </a:defPPr>
              <a:lvl1pPr>
                <a:defRPr sz="1600" b="1" u="heavy">
                  <a:solidFill>
                    <a:srgbClr val="FF0000"/>
                  </a:solidFill>
                </a:defRPr>
              </a:lvl1pPr>
            </a:lstStyle>
            <a:p>
              <a:r>
                <a:rPr lang="es-ES" sz="1400" dirty="0"/>
                <a:t>INDUSTRIA</a:t>
              </a:r>
              <a:endParaRPr lang="es-MX" sz="1400" dirty="0"/>
            </a:p>
          </p:txBody>
        </p:sp>
        <p:sp>
          <p:nvSpPr>
            <p:cNvPr id="51" name="50 CuadroTexto"/>
            <p:cNvSpPr txBox="1"/>
            <p:nvPr/>
          </p:nvSpPr>
          <p:spPr>
            <a:xfrm rot="18652281">
              <a:off x="4591013" y="1812665"/>
              <a:ext cx="13162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MX"/>
              </a:defPPr>
              <a:lvl1pPr>
                <a:defRPr sz="1600" b="1" u="heavy">
                  <a:solidFill>
                    <a:srgbClr val="FF0000"/>
                  </a:solidFill>
                </a:defRPr>
              </a:lvl1pPr>
            </a:lstStyle>
            <a:p>
              <a:r>
                <a:rPr lang="es-ES" sz="1400" dirty="0"/>
                <a:t>GOBIERNO</a:t>
              </a:r>
              <a:endParaRPr lang="es-MX" sz="1400" dirty="0"/>
            </a:p>
          </p:txBody>
        </p:sp>
        <p:sp>
          <p:nvSpPr>
            <p:cNvPr id="53" name="52 CuadroTexto"/>
            <p:cNvSpPr txBox="1"/>
            <p:nvPr/>
          </p:nvSpPr>
          <p:spPr>
            <a:xfrm rot="18694811">
              <a:off x="3281961" y="2796440"/>
              <a:ext cx="785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u="heavy" dirty="0" err="1" smtClean="0">
                  <a:solidFill>
                    <a:srgbClr val="FF0000"/>
                  </a:solidFill>
                </a:rPr>
                <a:t>I+D+i</a:t>
              </a:r>
              <a:endParaRPr lang="es-MX" b="1" u="heavy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56580" y="1071014"/>
            <a:ext cx="5544567" cy="5535630"/>
            <a:chOff x="56580" y="1071014"/>
            <a:chExt cx="5544567" cy="5535630"/>
          </a:xfrm>
        </p:grpSpPr>
        <p:sp>
          <p:nvSpPr>
            <p:cNvPr id="30" name="29 Rectángulo"/>
            <p:cNvSpPr>
              <a:spLocks noChangeArrowheads="1"/>
            </p:cNvSpPr>
            <p:nvPr/>
          </p:nvSpPr>
          <p:spPr bwMode="auto">
            <a:xfrm>
              <a:off x="56580" y="1071014"/>
              <a:ext cx="35175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s-ES" b="1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1.</a:t>
              </a:r>
              <a:r>
                <a:rPr lang="es-ES" sz="1600" b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- </a:t>
              </a:r>
              <a:r>
                <a:rPr lang="es-ES" sz="1600" b="1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Mejorar el </a:t>
              </a:r>
              <a:r>
                <a:rPr lang="es-ES" sz="1600" b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sistema educativo </a:t>
              </a:r>
            </a:p>
          </p:txBody>
        </p:sp>
        <p:sp>
          <p:nvSpPr>
            <p:cNvPr id="31" name="30 Rectángulo"/>
            <p:cNvSpPr>
              <a:spLocks noChangeArrowheads="1"/>
            </p:cNvSpPr>
            <p:nvPr/>
          </p:nvSpPr>
          <p:spPr bwMode="auto">
            <a:xfrm>
              <a:off x="56580" y="1371468"/>
              <a:ext cx="4299397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s-ES" b="1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2</a:t>
              </a:r>
              <a:r>
                <a:rPr lang="es-ES" sz="1600" b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.- </a:t>
              </a:r>
              <a:r>
                <a:rPr lang="es-ES" sz="1600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Conseguir que la Universidad y la </a:t>
              </a:r>
              <a:endParaRPr lang="es-ES" sz="16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endParaRPr>
            </a:p>
            <a:p>
              <a:r>
                <a:rPr lang="es-ES" sz="1600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s-ES" sz="1600" b="1" dirty="0" smtClean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     investigación </a:t>
              </a:r>
              <a:r>
                <a:rPr lang="es-ES" sz="1600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pública se impliquen </a:t>
              </a:r>
              <a:r>
                <a:rPr lang="es-ES" sz="1600" b="1" dirty="0" smtClean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en </a:t>
              </a:r>
              <a:r>
                <a:rPr lang="es-ES" sz="1600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la </a:t>
              </a:r>
              <a:endParaRPr lang="es-ES" sz="16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endParaRPr>
            </a:p>
            <a:p>
              <a:r>
                <a:rPr lang="es-ES" sz="1600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s-ES" sz="1600" b="1" dirty="0" smtClean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     solución </a:t>
              </a:r>
              <a:r>
                <a:rPr lang="es-ES" sz="1600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de los problemas de su entorno</a:t>
              </a:r>
            </a:p>
          </p:txBody>
        </p:sp>
        <p:sp>
          <p:nvSpPr>
            <p:cNvPr id="32" name="31 Rectángulo"/>
            <p:cNvSpPr>
              <a:spLocks noChangeArrowheads="1"/>
            </p:cNvSpPr>
            <p:nvPr/>
          </p:nvSpPr>
          <p:spPr bwMode="auto">
            <a:xfrm>
              <a:off x="56580" y="2164364"/>
              <a:ext cx="44434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s-ES" b="1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3</a:t>
              </a:r>
              <a:r>
                <a:rPr lang="es-ES" sz="1600" b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.- Atraer el talento y la inversión extranjera </a:t>
              </a:r>
            </a:p>
          </p:txBody>
        </p:sp>
        <p:sp>
          <p:nvSpPr>
            <p:cNvPr id="33" name="32 Rectángulo"/>
            <p:cNvSpPr>
              <a:spLocks noChangeArrowheads="1"/>
            </p:cNvSpPr>
            <p:nvPr/>
          </p:nvSpPr>
          <p:spPr bwMode="auto">
            <a:xfrm>
              <a:off x="56580" y="2464818"/>
              <a:ext cx="3777014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s-ES" b="1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4</a:t>
              </a:r>
              <a:r>
                <a:rPr lang="es-ES" sz="1600" b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.- Lograr que la sociedad aprecie que los </a:t>
              </a:r>
              <a:endParaRPr lang="es-ES" sz="1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  <a:p>
              <a:r>
                <a:rPr lang="es-ES" sz="1600" b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s-ES" sz="1600" b="1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     empresarios </a:t>
              </a:r>
              <a:r>
                <a:rPr lang="es-ES" sz="1600" b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asuman los riesgos de la </a:t>
              </a:r>
              <a:endParaRPr lang="es-ES" sz="1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  <a:p>
              <a:r>
                <a:rPr lang="es-ES" sz="1600" b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s-ES" sz="1600" b="1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      innovación </a:t>
              </a:r>
              <a:endParaRPr lang="es-ES" sz="1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33 Rectángulo"/>
            <p:cNvSpPr>
              <a:spLocks noChangeArrowheads="1"/>
            </p:cNvSpPr>
            <p:nvPr/>
          </p:nvSpPr>
          <p:spPr bwMode="auto">
            <a:xfrm>
              <a:off x="56580" y="3257714"/>
              <a:ext cx="4011364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s-ES" b="1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5</a:t>
              </a:r>
              <a:r>
                <a:rPr lang="es-ES" sz="1600" b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.- Evitar que leyes, fiscalidad y regulación </a:t>
              </a:r>
              <a:r>
                <a:rPr lang="es-ES" sz="1600" b="1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   </a:t>
              </a:r>
            </a:p>
            <a:p>
              <a:r>
                <a:rPr lang="es-ES" sz="1600" b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s-ES" sz="1600" b="1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     obstaculicen </a:t>
              </a:r>
              <a:r>
                <a:rPr lang="es-ES" sz="1600" b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la innovación </a:t>
              </a:r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56580" y="3804389"/>
              <a:ext cx="5026307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b="1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6</a:t>
              </a:r>
              <a:r>
                <a:rPr lang="es-ES" sz="1600" b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.- </a:t>
              </a:r>
              <a:r>
                <a:rPr lang="es-ES" sz="1600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Hacer conscientes a las empresas de que su </a:t>
              </a:r>
              <a:endParaRPr lang="es-ES" sz="16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endParaRPr>
            </a:p>
            <a:p>
              <a:pPr>
                <a:defRPr/>
              </a:pPr>
              <a:r>
                <a:rPr lang="es-ES" sz="1600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s-ES" sz="1600" b="1" dirty="0" smtClean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     sostenibilidad </a:t>
              </a:r>
              <a:r>
                <a:rPr lang="es-ES" sz="1600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depende de su capacidad para </a:t>
              </a:r>
              <a:r>
                <a:rPr lang="es-ES" sz="1600" b="1" dirty="0" smtClean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crear</a:t>
              </a:r>
            </a:p>
            <a:p>
              <a:pPr>
                <a:defRPr/>
              </a:pPr>
              <a:r>
                <a:rPr lang="es-ES" sz="1600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s-ES" sz="1600" b="1" dirty="0" smtClean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     </a:t>
              </a:r>
              <a:r>
                <a:rPr lang="es-ES" sz="1600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valor </a:t>
              </a:r>
            </a:p>
          </p:txBody>
        </p:sp>
        <p:sp>
          <p:nvSpPr>
            <p:cNvPr id="36" name="35 Rectángulo"/>
            <p:cNvSpPr>
              <a:spLocks noChangeArrowheads="1"/>
            </p:cNvSpPr>
            <p:nvPr/>
          </p:nvSpPr>
          <p:spPr bwMode="auto">
            <a:xfrm>
              <a:off x="56580" y="4597285"/>
              <a:ext cx="554456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s-ES" b="1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7</a:t>
              </a:r>
              <a:r>
                <a:rPr lang="es-ES" sz="1600" b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.- </a:t>
              </a:r>
              <a:r>
                <a:rPr lang="es-ES" sz="1600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Implicar a la financiación privada en la </a:t>
              </a:r>
              <a:endParaRPr lang="es-ES" sz="16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endParaRPr>
            </a:p>
            <a:p>
              <a:r>
                <a:rPr lang="es-ES" sz="1600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s-ES" sz="1600" b="1" dirty="0" smtClean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     innovación: OTT </a:t>
              </a:r>
              <a:endParaRPr lang="es-ES" sz="16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36 Rectángulo"/>
            <p:cNvSpPr>
              <a:spLocks noChangeArrowheads="1"/>
            </p:cNvSpPr>
            <p:nvPr/>
          </p:nvSpPr>
          <p:spPr bwMode="auto">
            <a:xfrm>
              <a:off x="56580" y="5143960"/>
              <a:ext cx="4727575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s-ES" b="1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8</a:t>
              </a:r>
              <a:r>
                <a:rPr lang="es-ES" sz="1600" b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.- Lograr que las PYMES encuentren una amplia </a:t>
              </a:r>
              <a:r>
                <a:rPr lang="es-ES" sz="1600" b="1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     </a:t>
              </a:r>
            </a:p>
            <a:p>
              <a:r>
                <a:rPr lang="es-ES" sz="1600" b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s-ES" sz="1600" b="1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     oferta </a:t>
              </a:r>
              <a:r>
                <a:rPr lang="es-ES" sz="1600" b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de servicios para la innovación </a:t>
              </a:r>
            </a:p>
          </p:txBody>
        </p:sp>
        <p:sp>
          <p:nvSpPr>
            <p:cNvPr id="38" name="37 Rectángulo"/>
            <p:cNvSpPr>
              <a:spLocks noChangeArrowheads="1"/>
            </p:cNvSpPr>
            <p:nvPr/>
          </p:nvSpPr>
          <p:spPr bwMode="auto">
            <a:xfrm>
              <a:off x="56580" y="5690635"/>
              <a:ext cx="5371649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s-ES" b="1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9</a:t>
              </a:r>
              <a:r>
                <a:rPr lang="es-ES" sz="1600" b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.- Aprovechar el mercado de las </a:t>
              </a:r>
              <a:r>
                <a:rPr lang="es-ES" sz="1600" b="1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grandes  empresas </a:t>
              </a:r>
            </a:p>
            <a:p>
              <a:r>
                <a:rPr lang="es-ES" sz="1600" b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s-ES" sz="1600" b="1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     y </a:t>
              </a:r>
              <a:r>
                <a:rPr lang="es-ES" sz="1600" b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de la Administración como </a:t>
              </a:r>
              <a:r>
                <a:rPr lang="es-ES" sz="1600" b="1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tractores </a:t>
              </a:r>
              <a:r>
                <a:rPr lang="es-ES" sz="1600" b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tecnológicos </a:t>
              </a:r>
            </a:p>
          </p:txBody>
        </p:sp>
        <p:sp>
          <p:nvSpPr>
            <p:cNvPr id="39" name="38 Rectángulo"/>
            <p:cNvSpPr/>
            <p:nvPr/>
          </p:nvSpPr>
          <p:spPr>
            <a:xfrm>
              <a:off x="56580" y="6237312"/>
              <a:ext cx="45148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b="1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10</a:t>
              </a:r>
              <a:r>
                <a:rPr lang="es-ES" sz="1600" b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.- </a:t>
              </a:r>
              <a:r>
                <a:rPr lang="es-ES" sz="1600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Preparar a las PYMES para el mercado global </a:t>
              </a:r>
            </a:p>
          </p:txBody>
        </p:sp>
      </p:grpSp>
      <p:sp>
        <p:nvSpPr>
          <p:cNvPr id="41" name="Título 40"/>
          <p:cNvSpPr>
            <a:spLocks noGrp="1"/>
          </p:cNvSpPr>
          <p:nvPr>
            <p:ph type="title"/>
          </p:nvPr>
        </p:nvSpPr>
        <p:spPr>
          <a:xfrm>
            <a:off x="467544" y="-9955"/>
            <a:ext cx="8229600" cy="1143000"/>
          </a:xfrm>
        </p:spPr>
        <p:txBody>
          <a:bodyPr/>
          <a:lstStyle/>
          <a:p>
            <a:r>
              <a:rPr lang="es-ES" sz="3600" dirty="0" smtClean="0"/>
              <a:t>RETOS PARA LA INNOVACIÓN</a:t>
            </a:r>
            <a:endParaRPr lang="es-ES" sz="3600" dirty="0"/>
          </a:p>
        </p:txBody>
      </p:sp>
      <p:sp>
        <p:nvSpPr>
          <p:cNvPr id="40" name="39 CuadroTexto"/>
          <p:cNvSpPr txBox="1"/>
          <p:nvPr/>
        </p:nvSpPr>
        <p:spPr>
          <a:xfrm>
            <a:off x="6848457" y="6421978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smtClean="0"/>
              <a:t>Texto del 1-10  </a:t>
            </a:r>
          </a:p>
          <a:p>
            <a:r>
              <a:rPr lang="es-ES" sz="800" dirty="0" smtClean="0"/>
              <a:t>Dr. </a:t>
            </a:r>
            <a:r>
              <a:rPr lang="es-ES" sz="800" dirty="0" err="1" smtClean="0"/>
              <a:t>Fco</a:t>
            </a:r>
            <a:r>
              <a:rPr lang="es-ES" sz="800" dirty="0" smtClean="0"/>
              <a:t>. Javier Martínez García</a:t>
            </a:r>
          </a:p>
          <a:p>
            <a:r>
              <a:rPr lang="es-ES" sz="800" dirty="0" smtClean="0"/>
              <a:t>Director General Fundación UCEIF</a:t>
            </a:r>
            <a:endParaRPr lang="es-MX" sz="800" dirty="0"/>
          </a:p>
        </p:txBody>
      </p:sp>
    </p:spTree>
    <p:extLst>
      <p:ext uri="{BB962C8B-B14F-4D97-AF65-F5344CB8AC3E}">
        <p14:creationId xmlns:p14="http://schemas.microsoft.com/office/powerpoint/2010/main" val="373919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Supply-Production-Distribution </a:t>
            </a:r>
            <a:br>
              <a:rPr lang="en-US" sz="3600" dirty="0" smtClean="0"/>
            </a:br>
            <a:r>
              <a:rPr lang="en-US" sz="3600" dirty="0" smtClean="0"/>
              <a:t>Value Chain</a:t>
            </a:r>
            <a:endParaRPr lang="es-MX" sz="3600" dirty="0" smtClean="0"/>
          </a:p>
        </p:txBody>
      </p:sp>
      <p:pic>
        <p:nvPicPr>
          <p:cNvPr id="1026" name="Picture 2" descr="http://www.rscbaccredomatic.com/images/grafica-programa-regional-innovac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1208" y="1340768"/>
            <a:ext cx="17526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heurón"/>
          <p:cNvSpPr/>
          <p:nvPr/>
        </p:nvSpPr>
        <p:spPr>
          <a:xfrm>
            <a:off x="1116013" y="1832893"/>
            <a:ext cx="1876425" cy="588962"/>
          </a:xfrm>
          <a:prstGeom prst="chevron">
            <a:avLst/>
          </a:prstGeom>
          <a:solidFill>
            <a:srgbClr val="F4F8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b="1" dirty="0">
                <a:solidFill>
                  <a:srgbClr val="1F497D"/>
                </a:solidFill>
              </a:rPr>
              <a:t>CREAR</a:t>
            </a:r>
            <a:endParaRPr lang="es-MX" sz="1200" b="1" dirty="0">
              <a:solidFill>
                <a:prstClr val="black"/>
              </a:solidFill>
            </a:endParaRPr>
          </a:p>
        </p:txBody>
      </p:sp>
      <p:sp>
        <p:nvSpPr>
          <p:cNvPr id="6" name="5 Cheurón"/>
          <p:cNvSpPr/>
          <p:nvPr/>
        </p:nvSpPr>
        <p:spPr>
          <a:xfrm>
            <a:off x="2914650" y="1832893"/>
            <a:ext cx="1876425" cy="588962"/>
          </a:xfrm>
          <a:prstGeom prst="chevron">
            <a:avLst/>
          </a:prstGeom>
          <a:solidFill>
            <a:srgbClr val="F4F8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b="1" dirty="0">
                <a:solidFill>
                  <a:srgbClr val="1F497D"/>
                </a:solidFill>
              </a:rPr>
              <a:t>PRODUCCIÓN</a:t>
            </a:r>
            <a:endParaRPr lang="es-MX" sz="1200" b="1" dirty="0">
              <a:solidFill>
                <a:prstClr val="black"/>
              </a:solidFill>
            </a:endParaRPr>
          </a:p>
        </p:txBody>
      </p:sp>
      <p:sp>
        <p:nvSpPr>
          <p:cNvPr id="7" name="6 Cheurón"/>
          <p:cNvSpPr/>
          <p:nvPr/>
        </p:nvSpPr>
        <p:spPr>
          <a:xfrm>
            <a:off x="4713288" y="1832893"/>
            <a:ext cx="1876425" cy="588962"/>
          </a:xfrm>
          <a:prstGeom prst="chevron">
            <a:avLst/>
          </a:prstGeom>
          <a:solidFill>
            <a:srgbClr val="F4F8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b="1" dirty="0">
                <a:solidFill>
                  <a:srgbClr val="1F497D"/>
                </a:solidFill>
              </a:rPr>
              <a:t>DISTIBUCIÓN</a:t>
            </a:r>
            <a:endParaRPr lang="es-MX" sz="1200" b="1" dirty="0">
              <a:solidFill>
                <a:prstClr val="black"/>
              </a:solidFill>
            </a:endParaRPr>
          </a:p>
        </p:txBody>
      </p:sp>
      <p:sp>
        <p:nvSpPr>
          <p:cNvPr id="8" name="7 Cheurón"/>
          <p:cNvSpPr/>
          <p:nvPr/>
        </p:nvSpPr>
        <p:spPr>
          <a:xfrm>
            <a:off x="6511925" y="1832893"/>
            <a:ext cx="1876425" cy="588962"/>
          </a:xfrm>
          <a:prstGeom prst="chevron">
            <a:avLst/>
          </a:prstGeom>
          <a:solidFill>
            <a:srgbClr val="F4F8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b="1" dirty="0">
                <a:solidFill>
                  <a:srgbClr val="1F497D"/>
                </a:solidFill>
              </a:rPr>
              <a:t>VENTA</a:t>
            </a:r>
            <a:endParaRPr lang="es-MX" sz="1200" b="1" dirty="0">
              <a:solidFill>
                <a:prstClr val="black"/>
              </a:solidFill>
            </a:endParaRPr>
          </a:p>
        </p:txBody>
      </p:sp>
      <p:sp>
        <p:nvSpPr>
          <p:cNvPr id="15368" name="8 CuadroTexto"/>
          <p:cNvSpPr txBox="1">
            <a:spLocks noChangeArrowheads="1"/>
          </p:cNvSpPr>
          <p:nvPr/>
        </p:nvSpPr>
        <p:spPr bwMode="auto">
          <a:xfrm>
            <a:off x="2289175" y="134076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MX" b="1">
              <a:solidFill>
                <a:prstClr val="black"/>
              </a:solidFill>
              <a:ea typeface="+mn-ea"/>
            </a:endParaRPr>
          </a:p>
        </p:txBody>
      </p:sp>
      <p:pic>
        <p:nvPicPr>
          <p:cNvPr id="1028" name="Picture 4" descr="http://fortysouth.com/wp-content/uploads/2008/12/technology_cluster_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636912"/>
            <a:ext cx="3724275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834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ower_Point_F_Cla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20000"/>
          </a:lnSpc>
          <a:spcBef>
            <a:spcPct val="20000"/>
          </a:spcBef>
          <a:spcAft>
            <a:spcPct val="0"/>
          </a:spcAft>
          <a:buClr>
            <a:schemeClr val="bg2"/>
          </a:buClr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20000"/>
          </a:lnSpc>
          <a:spcBef>
            <a:spcPct val="20000"/>
          </a:spcBef>
          <a:spcAft>
            <a:spcPct val="0"/>
          </a:spcAft>
          <a:buClr>
            <a:schemeClr val="bg2"/>
          </a:buClr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rigen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undición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Fundición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3.xml><?xml version="1.0" encoding="utf-8"?>
<a:themeOverride xmlns:a="http://schemas.openxmlformats.org/drawingml/2006/main">
  <a:clrScheme name="Fundición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4.xml><?xml version="1.0" encoding="utf-8"?>
<a:themeOverride xmlns:a="http://schemas.openxmlformats.org/drawingml/2006/main">
  <a:clrScheme name="Fundición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12719</TotalTime>
  <Words>903</Words>
  <Application>Microsoft Office PowerPoint</Application>
  <PresentationFormat>Presentación en pantalla (4:3)</PresentationFormat>
  <Paragraphs>192</Paragraphs>
  <Slides>19</Slides>
  <Notes>6</Notes>
  <HiddenSlides>1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Vínculos</vt:lpstr>
      </vt:variant>
      <vt:variant>
        <vt:i4>3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Origen</vt:lpstr>
      <vt:lpstr>Diseño predeterminado</vt:lpstr>
      <vt:lpstr>Power_Point_F_Claro</vt:lpstr>
      <vt:lpstr>1_Origen</vt:lpstr>
      <vt:lpstr>\\Server1\tic\Modelo_Demanda\2011\Proyectos especiales\IPN Estudio RH Maestría Computo\Datos\Fuente\Fuente_IPN.xlsm!G08A</vt:lpstr>
      <vt:lpstr>\\Server1\tic\Modelo_Demanda\2011\Proyectos especiales\IPN Estudio RH Maestría Computo\Datos\Fuente\Fuente_IPN.xlsm!G05Apu</vt:lpstr>
      <vt:lpstr>\\Server1\tic\Modelo_Demanda\2011\Proyectos especiales\IPN Estudio RH Maestría Computo\Datos\Fuente\Fuente_IPN.xlsm!G05AS3</vt:lpstr>
      <vt:lpstr>Modelo de Vinculación e Innovación  para el Desarrollo del Sector TIC   INNOVAR 2012 TIC</vt:lpstr>
      <vt:lpstr>RESUMEN</vt:lpstr>
      <vt:lpstr>EL CAPITAL HUMANO Y LA INNOVACIÓN</vt:lpstr>
      <vt:lpstr>ACCIONES YA ESTÁN EN EL DISCURSO</vt:lpstr>
      <vt:lpstr>INICIATIVAS CONVERGENTES</vt:lpstr>
      <vt:lpstr>Innovación + Visión Integral</vt:lpstr>
      <vt:lpstr>TRIÁNGULO DEL CONOCIMIENTO: Línea Base</vt:lpstr>
      <vt:lpstr>RETOS PARA LA INNOVACIÓN</vt:lpstr>
      <vt:lpstr>Supply-Production-Distribution  Value Chain</vt:lpstr>
      <vt:lpstr>EL CAPITAL HUMANO Y LA INNOVACIÓN UN COMENTARIO DE LOS ANALISTAS</vt:lpstr>
      <vt:lpstr>Promedio de empleados totales, de sistemas, y personal con posgrado en cómputo</vt:lpstr>
      <vt:lpstr>Certificaciones solicitadas en el reclutamiento de personal</vt:lpstr>
      <vt:lpstr>Evaluación promedio del personal en CC: público</vt:lpstr>
      <vt:lpstr>Evaluación del promedio del personal en CC</vt:lpstr>
      <vt:lpstr>La Innovación en TICs……….. NO ESPERA</vt:lpstr>
      <vt:lpstr>POSGRADOS HACIA:  LA INDUSTRIA</vt:lpstr>
      <vt:lpstr>IDEAS EN ETAPA DE PLANEACIÓN EN EL IPN EMPRESAS NACIONALES E INTERNACIONALES</vt:lpstr>
      <vt:lpstr>COMENTARIOS FINALES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TRABAJO DE LA SUBDIRECCIÓN ACADÉMICA 2010-2012</dc:title>
  <dc:creator>Victor</dc:creator>
  <cp:lastModifiedBy>Luis Villa</cp:lastModifiedBy>
  <cp:revision>513</cp:revision>
  <dcterms:created xsi:type="dcterms:W3CDTF">2010-10-03T19:15:58Z</dcterms:created>
  <dcterms:modified xsi:type="dcterms:W3CDTF">2012-11-29T16:23:00Z</dcterms:modified>
</cp:coreProperties>
</file>